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99" r:id="rId1"/>
  </p:sldMasterIdLst>
  <p:notesMasterIdLst>
    <p:notesMasterId r:id="rId47"/>
  </p:notesMasterIdLst>
  <p:handoutMasterIdLst>
    <p:handoutMasterId r:id="rId48"/>
  </p:handoutMasterIdLst>
  <p:sldIdLst>
    <p:sldId id="311" r:id="rId2"/>
    <p:sldId id="446" r:id="rId3"/>
    <p:sldId id="315" r:id="rId4"/>
    <p:sldId id="531" r:id="rId5"/>
    <p:sldId id="361" r:id="rId6"/>
    <p:sldId id="489" r:id="rId7"/>
    <p:sldId id="491" r:id="rId8"/>
    <p:sldId id="542" r:id="rId9"/>
    <p:sldId id="456" r:id="rId10"/>
    <p:sldId id="488" r:id="rId11"/>
    <p:sldId id="490" r:id="rId12"/>
    <p:sldId id="408" r:id="rId13"/>
    <p:sldId id="545" r:id="rId14"/>
    <p:sldId id="544" r:id="rId15"/>
    <p:sldId id="530" r:id="rId16"/>
    <p:sldId id="499" r:id="rId17"/>
    <p:sldId id="500" r:id="rId18"/>
    <p:sldId id="483" r:id="rId19"/>
    <p:sldId id="502" r:id="rId20"/>
    <p:sldId id="482" r:id="rId21"/>
    <p:sldId id="513" r:id="rId22"/>
    <p:sldId id="525" r:id="rId23"/>
    <p:sldId id="506" r:id="rId24"/>
    <p:sldId id="508" r:id="rId25"/>
    <p:sldId id="515" r:id="rId26"/>
    <p:sldId id="516" r:id="rId27"/>
    <p:sldId id="509" r:id="rId28"/>
    <p:sldId id="517" r:id="rId29"/>
    <p:sldId id="519" r:id="rId30"/>
    <p:sldId id="522" r:id="rId31"/>
    <p:sldId id="523" r:id="rId32"/>
    <p:sldId id="532" r:id="rId33"/>
    <p:sldId id="497" r:id="rId34"/>
    <p:sldId id="534" r:id="rId35"/>
    <p:sldId id="533" r:id="rId36"/>
    <p:sldId id="550" r:id="rId37"/>
    <p:sldId id="546" r:id="rId38"/>
    <p:sldId id="547" r:id="rId39"/>
    <p:sldId id="548" r:id="rId40"/>
    <p:sldId id="549" r:id="rId41"/>
    <p:sldId id="551" r:id="rId42"/>
    <p:sldId id="554" r:id="rId43"/>
    <p:sldId id="555" r:id="rId44"/>
    <p:sldId id="552" r:id="rId45"/>
    <p:sldId id="553" r:id="rId46"/>
  </p:sldIdLst>
  <p:sldSz cx="12192000" cy="6858000"/>
  <p:notesSz cx="9928225" cy="6797675"/>
  <p:embeddedFontLst>
    <p:embeddedFont>
      <p:font typeface="Calibri" panose="020F0502020204030204" pitchFamily="34" charset="0"/>
      <p:regular r:id="rId49"/>
      <p:bold r:id="rId50"/>
      <p:italic r:id="rId51"/>
      <p:boldItalic r:id="rId52"/>
    </p:embeddedFont>
    <p:embeddedFont>
      <p:font typeface="Roboto" panose="020B0604020202020204" charset="0"/>
      <p:regular r:id="rId53"/>
      <p:bold r:id="rId54"/>
      <p:italic r:id="rId55"/>
      <p:boldItalic r:id="rId56"/>
    </p:embeddedFont>
  </p:embeddedFontLst>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6990440A-3C85-4D32-8E6D-26076AAC4E7B}">
          <p14:sldIdLst>
            <p14:sldId id="311"/>
            <p14:sldId id="446"/>
            <p14:sldId id="315"/>
            <p14:sldId id="531"/>
            <p14:sldId id="361"/>
            <p14:sldId id="489"/>
            <p14:sldId id="491"/>
            <p14:sldId id="542"/>
            <p14:sldId id="456"/>
            <p14:sldId id="488"/>
            <p14:sldId id="490"/>
            <p14:sldId id="408"/>
            <p14:sldId id="545"/>
            <p14:sldId id="544"/>
            <p14:sldId id="530"/>
            <p14:sldId id="499"/>
            <p14:sldId id="500"/>
            <p14:sldId id="483"/>
            <p14:sldId id="502"/>
            <p14:sldId id="482"/>
            <p14:sldId id="513"/>
            <p14:sldId id="525"/>
            <p14:sldId id="506"/>
            <p14:sldId id="508"/>
            <p14:sldId id="515"/>
            <p14:sldId id="516"/>
            <p14:sldId id="509"/>
            <p14:sldId id="517"/>
            <p14:sldId id="519"/>
            <p14:sldId id="522"/>
            <p14:sldId id="523"/>
            <p14:sldId id="532"/>
            <p14:sldId id="497"/>
            <p14:sldId id="534"/>
            <p14:sldId id="533"/>
            <p14:sldId id="550"/>
            <p14:sldId id="546"/>
            <p14:sldId id="547"/>
            <p14:sldId id="548"/>
            <p14:sldId id="549"/>
            <p14:sldId id="551"/>
            <p14:sldId id="554"/>
            <p14:sldId id="555"/>
            <p14:sldId id="552"/>
            <p14:sldId id="553"/>
          </p14:sldIdLst>
        </p14:section>
        <p14:section name="Simplified" id="{10D35AEA-77A3-4C32-8A46-E5C6DD03F912}">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guide id="3" orient="horz" pos="2210">
          <p15:clr>
            <a:srgbClr val="A4A3A4"/>
          </p15:clr>
        </p15:guide>
        <p15:guide id="4" pos="4066">
          <p15:clr>
            <a:srgbClr val="A4A3A4"/>
          </p15:clr>
        </p15:guide>
      </p15:sldGuideLst>
    </p:ext>
    <p:ext uri="{2D200454-40CA-4A62-9FC3-DE9A4176ACB9}">
      <p15:notesGuideLst xmlns:p15="http://schemas.microsoft.com/office/powerpoint/2012/main" xmlns="">
        <p15:guide id="1" orient="horz" pos="2142"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E4"/>
    <a:srgbClr val="DF5F07"/>
    <a:srgbClr val="9D0736"/>
    <a:srgbClr val="FDF4F1"/>
    <a:srgbClr val="DB7251"/>
    <a:srgbClr val="F3A089"/>
    <a:srgbClr val="E29AD6"/>
    <a:srgbClr val="9AC9E6"/>
    <a:srgbClr val="0075BF"/>
    <a:srgbClr val="E40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8809" autoAdjust="0"/>
    <p:restoredTop sz="81233" autoAdjust="0"/>
  </p:normalViewPr>
  <p:slideViewPr>
    <p:cSldViewPr snapToGrid="0">
      <p:cViewPr varScale="1">
        <p:scale>
          <a:sx n="67" d="100"/>
          <a:sy n="67" d="100"/>
        </p:scale>
        <p:origin x="-806" y="-72"/>
      </p:cViewPr>
      <p:guideLst>
        <p:guide orient="horz" pos="4319"/>
        <p:guide/>
        <p:guide pos="3853"/>
      </p:guideLst>
    </p:cSldViewPr>
  </p:slideViewPr>
  <p:notesTextViewPr>
    <p:cViewPr>
      <p:scale>
        <a:sx n="100" d="100"/>
        <a:sy n="100" d="100"/>
      </p:scale>
      <p:origin x="0" y="0"/>
    </p:cViewPr>
  </p:notesTextViewPr>
  <p:notesViewPr>
    <p:cSldViewPr snapToGrid="0">
      <p:cViewPr>
        <p:scale>
          <a:sx n="1" d="2"/>
          <a:sy n="1" d="2"/>
        </p:scale>
        <p:origin x="0" y="0"/>
      </p:cViewPr>
      <p:guideLst>
        <p:guide orient="horz" pos="2142"/>
        <p:guide pos="31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em Hafsa" userId="bafbcd61f33eb32f" providerId="Windows Live" clId="Web-{694D15E6-4DFF-40A3-9108-30E3109AC321}"/>
    <pc:docChg chg="modSld">
      <pc:chgData name="Mariem Hafsa" userId="bafbcd61f33eb32f" providerId="Windows Live" clId="Web-{694D15E6-4DFF-40A3-9108-30E3109AC321}" dt="2023-05-22T09:53:44.305" v="0"/>
      <pc:docMkLst>
        <pc:docMk/>
      </pc:docMkLst>
      <pc:sldChg chg="delSp">
        <pc:chgData name="Mariem Hafsa" userId="bafbcd61f33eb32f" providerId="Windows Live" clId="Web-{694D15E6-4DFF-40A3-9108-30E3109AC321}" dt="2023-05-22T09:53:44.305" v="0"/>
        <pc:sldMkLst>
          <pc:docMk/>
          <pc:sldMk cId="1982010600" sldId="311"/>
        </pc:sldMkLst>
        <pc:spChg chg="del">
          <ac:chgData name="Mariem Hafsa" userId="bafbcd61f33eb32f" providerId="Windows Live" clId="Web-{694D15E6-4DFF-40A3-9108-30E3109AC321}" dt="2023-05-22T09:53:44.305" v="0"/>
          <ac:spMkLst>
            <pc:docMk/>
            <pc:sldMk cId="1982010600" sldId="311"/>
            <ac:spMk id="7" creationId="{7024EFE9-AE6F-4AC1-B521-873AE456463E}"/>
          </ac:spMkLst>
        </pc:spChg>
      </pc:sldChg>
    </pc:docChg>
  </pc:docChgLst>
  <pc:docChgLst>
    <pc:chgData name="Mariem Hafsa" userId="bafbcd61f33eb32f" providerId="LiveId" clId="{E7CBDA9A-422C-40CC-905E-5813545AA955}"/>
    <pc:docChg chg="modMainMaster">
      <pc:chgData name="Mariem Hafsa" userId="bafbcd61f33eb32f" providerId="LiveId" clId="{E7CBDA9A-422C-40CC-905E-5813545AA955}" dt="2022-01-27T13:12:04.669" v="1" actId="20577"/>
      <pc:docMkLst>
        <pc:docMk/>
      </pc:docMkLst>
      <pc:sldMasterChg chg="modSp mod">
        <pc:chgData name="Mariem Hafsa" userId="bafbcd61f33eb32f" providerId="LiveId" clId="{E7CBDA9A-422C-40CC-905E-5813545AA955}" dt="2022-01-27T13:12:04.669" v="1" actId="20577"/>
        <pc:sldMasterMkLst>
          <pc:docMk/>
          <pc:sldMasterMk cId="4136935301" sldId="2147483699"/>
        </pc:sldMasterMkLst>
        <pc:spChg chg="mod">
          <ac:chgData name="Mariem Hafsa" userId="bafbcd61f33eb32f" providerId="LiveId" clId="{E7CBDA9A-422C-40CC-905E-5813545AA955}" dt="2022-01-27T13:12:04.669" v="1" actId="20577"/>
          <ac:spMkLst>
            <pc:docMk/>
            <pc:sldMasterMk cId="4136935301" sldId="2147483699"/>
            <ac:spMk id="23" creationId="{00000000-0000-0000-0000-000000000000}"/>
          </ac:spMkLst>
        </pc:spChg>
      </pc:sldMasterChg>
    </pc:docChg>
  </pc:docChgLst>
  <pc:docChgLst>
    <pc:chgData name="Mariem Hafsa" userId="bafbcd61f33eb32f" providerId="LiveId" clId="{75AEE613-80CB-46A5-848E-BFE7E62B8D37}"/>
    <pc:docChg chg="custSel modSld modMainMaster">
      <pc:chgData name="Mariem Hafsa" userId="bafbcd61f33eb32f" providerId="LiveId" clId="{75AEE613-80CB-46A5-848E-BFE7E62B8D37}" dt="2023-05-22T09:55:09.713" v="12" actId="478"/>
      <pc:docMkLst>
        <pc:docMk/>
      </pc:docMkLst>
      <pc:sldChg chg="addSp delSp modSp mod">
        <pc:chgData name="Mariem Hafsa" userId="bafbcd61f33eb32f" providerId="LiveId" clId="{75AEE613-80CB-46A5-848E-BFE7E62B8D37}" dt="2023-05-22T09:55:04.162" v="10" actId="14100"/>
        <pc:sldMkLst>
          <pc:docMk/>
          <pc:sldMk cId="1982010600" sldId="311"/>
        </pc:sldMkLst>
        <pc:spChg chg="del">
          <ac:chgData name="Mariem Hafsa" userId="bafbcd61f33eb32f" providerId="LiveId" clId="{75AEE613-80CB-46A5-848E-BFE7E62B8D37}" dt="2023-05-22T09:54:20.849" v="0" actId="478"/>
          <ac:spMkLst>
            <pc:docMk/>
            <pc:sldMk cId="1982010600" sldId="311"/>
            <ac:spMk id="7" creationId="{7024EFE9-AE6F-4AC1-B521-873AE456463E}"/>
          </ac:spMkLst>
        </pc:spChg>
        <pc:picChg chg="add mod">
          <ac:chgData name="Mariem Hafsa" userId="bafbcd61f33eb32f" providerId="LiveId" clId="{75AEE613-80CB-46A5-848E-BFE7E62B8D37}" dt="2023-05-22T09:55:04.162" v="10" actId="14100"/>
          <ac:picMkLst>
            <pc:docMk/>
            <pc:sldMk cId="1982010600" sldId="311"/>
            <ac:picMk id="8" creationId="{4ECB9F5D-9DCA-2C1A-B03B-2C7CE5A0A3D5}"/>
          </ac:picMkLst>
        </pc:picChg>
        <pc:picChg chg="del">
          <ac:chgData name="Mariem Hafsa" userId="bafbcd61f33eb32f" providerId="LiveId" clId="{75AEE613-80CB-46A5-848E-BFE7E62B8D37}" dt="2023-05-22T09:54:46.771" v="3" actId="478"/>
          <ac:picMkLst>
            <pc:docMk/>
            <pc:sldMk cId="1982010600" sldId="311"/>
            <ac:picMk id="1026" creationId="{00000000-0000-0000-0000-000000000000}"/>
          </ac:picMkLst>
        </pc:picChg>
      </pc:sldChg>
      <pc:sldChg chg="delSp modSp mod">
        <pc:chgData name="Mariem Hafsa" userId="bafbcd61f33eb32f" providerId="LiveId" clId="{75AEE613-80CB-46A5-848E-BFE7E62B8D37}" dt="2023-05-22T09:55:09.713" v="12" actId="478"/>
        <pc:sldMkLst>
          <pc:docMk/>
          <pc:sldMk cId="2386425946" sldId="312"/>
        </pc:sldMkLst>
        <pc:spChg chg="del mod">
          <ac:chgData name="Mariem Hafsa" userId="bafbcd61f33eb32f" providerId="LiveId" clId="{75AEE613-80CB-46A5-848E-BFE7E62B8D37}" dt="2023-05-22T09:55:09.713" v="12" actId="478"/>
          <ac:spMkLst>
            <pc:docMk/>
            <pc:sldMk cId="2386425946" sldId="312"/>
            <ac:spMk id="2" creationId="{B58B0CC7-E64C-4CE9-8F4B-D4A51891A9DF}"/>
          </ac:spMkLst>
        </pc:spChg>
      </pc:sldChg>
      <pc:sldMasterChg chg="modSp mod">
        <pc:chgData name="Mariem Hafsa" userId="bafbcd61f33eb32f" providerId="LiveId" clId="{75AEE613-80CB-46A5-848E-BFE7E62B8D37}" dt="2023-05-22T09:54:32.205" v="2" actId="20577"/>
        <pc:sldMasterMkLst>
          <pc:docMk/>
          <pc:sldMasterMk cId="4136935301" sldId="2147483699"/>
        </pc:sldMasterMkLst>
        <pc:spChg chg="mod">
          <ac:chgData name="Mariem Hafsa" userId="bafbcd61f33eb32f" providerId="LiveId" clId="{75AEE613-80CB-46A5-848E-BFE7E62B8D37}" dt="2023-05-22T09:54:32.205" v="2" actId="20577"/>
          <ac:spMkLst>
            <pc:docMk/>
            <pc:sldMasterMk cId="4136935301" sldId="2147483699"/>
            <ac:spMk id="23" creationId="{00000000-0000-0000-0000-000000000000}"/>
          </ac:spMkLst>
        </pc:spChg>
      </pc:sldMasterChg>
    </pc:docChg>
  </pc:docChgLst>
  <pc:docChgLst>
    <pc:chgData name="kahouli oumayma" userId="70687bba3ac88335" providerId="Windows Live" clId="Web-{7E0E77E8-CFA9-41CB-9003-AF493807599C}"/>
    <pc:docChg chg="addSld modSld modSection">
      <pc:chgData name="kahouli oumayma" userId="70687bba3ac88335" providerId="Windows Live" clId="Web-{7E0E77E8-CFA9-41CB-9003-AF493807599C}" dt="2022-02-05T19:37:17.888" v="34"/>
      <pc:docMkLst>
        <pc:docMk/>
      </pc:docMkLst>
      <pc:sldChg chg="addSp delSp modSp">
        <pc:chgData name="kahouli oumayma" userId="70687bba3ac88335" providerId="Windows Live" clId="Web-{7E0E77E8-CFA9-41CB-9003-AF493807599C}" dt="2022-02-05T19:37:17.888" v="34"/>
        <pc:sldMkLst>
          <pc:docMk/>
          <pc:sldMk cId="1982010600" sldId="311"/>
        </pc:sldMkLst>
        <pc:spChg chg="add mod">
          <ac:chgData name="kahouli oumayma" userId="70687bba3ac88335" providerId="Windows Live" clId="Web-{7E0E77E8-CFA9-41CB-9003-AF493807599C}" dt="2022-02-05T19:36:50.070" v="25" actId="20577"/>
          <ac:spMkLst>
            <pc:docMk/>
            <pc:sldMk cId="1982010600" sldId="311"/>
            <ac:spMk id="7" creationId="{7024EFE9-AE6F-4AC1-B521-873AE456463E}"/>
          </ac:spMkLst>
        </pc:spChg>
        <pc:spChg chg="add del mod">
          <ac:chgData name="kahouli oumayma" userId="70687bba3ac88335" providerId="Windows Live" clId="Web-{7E0E77E8-CFA9-41CB-9003-AF493807599C}" dt="2022-02-05T19:37:17.888" v="34"/>
          <ac:spMkLst>
            <pc:docMk/>
            <pc:sldMk cId="1982010600" sldId="311"/>
            <ac:spMk id="8" creationId="{41B96843-6FE1-4EA0-9B39-D14A7AF7D157}"/>
          </ac:spMkLst>
        </pc:spChg>
        <pc:spChg chg="add del mod">
          <ac:chgData name="kahouli oumayma" userId="70687bba3ac88335" providerId="Windows Live" clId="Web-{7E0E77E8-CFA9-41CB-9003-AF493807599C}" dt="2022-02-05T19:37:03.904" v="30"/>
          <ac:spMkLst>
            <pc:docMk/>
            <pc:sldMk cId="1982010600" sldId="311"/>
            <ac:spMk id="9" creationId="{3D182ED2-0074-4EB2-B3D0-ECC802C75C85}"/>
          </ac:spMkLst>
        </pc:spChg>
        <pc:spChg chg="add del mod">
          <ac:chgData name="kahouli oumayma" userId="70687bba3ac88335" providerId="Windows Live" clId="Web-{7E0E77E8-CFA9-41CB-9003-AF493807599C}" dt="2022-02-05T19:37:12.404" v="32"/>
          <ac:spMkLst>
            <pc:docMk/>
            <pc:sldMk cId="1982010600" sldId="311"/>
            <ac:spMk id="10" creationId="{A6796B75-59D9-406B-A1F9-7F133AE8D1C9}"/>
          </ac:spMkLst>
        </pc:spChg>
      </pc:sldChg>
      <pc:sldChg chg="addSp">
        <pc:chgData name="kahouli oumayma" userId="70687bba3ac88335" providerId="Windows Live" clId="Web-{7E0E77E8-CFA9-41CB-9003-AF493807599C}" dt="2022-02-05T19:28:43.385" v="1"/>
        <pc:sldMkLst>
          <pc:docMk/>
          <pc:sldMk cId="2386425946" sldId="312"/>
        </pc:sldMkLst>
        <pc:spChg chg="add">
          <ac:chgData name="kahouli oumayma" userId="70687bba3ac88335" providerId="Windows Live" clId="Web-{7E0E77E8-CFA9-41CB-9003-AF493807599C}" dt="2022-02-05T19:28:43.385" v="1"/>
          <ac:spMkLst>
            <pc:docMk/>
            <pc:sldMk cId="2386425946" sldId="312"/>
            <ac:spMk id="2" creationId="{B58B0CC7-E64C-4CE9-8F4B-D4A51891A9DF}"/>
          </ac:spMkLst>
        </pc:spChg>
      </pc:sldChg>
      <pc:sldChg chg="new">
        <pc:chgData name="kahouli oumayma" userId="70687bba3ac88335" providerId="Windows Live" clId="Web-{7E0E77E8-CFA9-41CB-9003-AF493807599C}" dt="2022-02-05T19:28:36.166" v="0"/>
        <pc:sldMkLst>
          <pc:docMk/>
          <pc:sldMk cId="1066898400" sldId="313"/>
        </pc:sldMkLst>
      </pc:sldChg>
    </pc:docChg>
  </pc:docChgLst>
  <pc:docChgLst>
    <pc:chgData name="Mariem Hafsa" userId="bafbcd61f33eb32f" providerId="LiveId" clId="{BEC8FF09-F299-449E-8AB0-A1950C8AB577}"/>
    <pc:docChg chg="modMainMaster">
      <pc:chgData name="Mariem Hafsa" userId="bafbcd61f33eb32f" providerId="LiveId" clId="{BEC8FF09-F299-449E-8AB0-A1950C8AB577}" dt="2024-02-02T13:44:50.805" v="1" actId="20577"/>
      <pc:docMkLst>
        <pc:docMk/>
      </pc:docMkLst>
      <pc:sldMasterChg chg="modSp mod">
        <pc:chgData name="Mariem Hafsa" userId="bafbcd61f33eb32f" providerId="LiveId" clId="{BEC8FF09-F299-449E-8AB0-A1950C8AB577}" dt="2024-02-02T13:44:50.805" v="1" actId="20577"/>
        <pc:sldMasterMkLst>
          <pc:docMk/>
          <pc:sldMasterMk cId="4136935301" sldId="2147483699"/>
        </pc:sldMasterMkLst>
        <pc:spChg chg="mod">
          <ac:chgData name="Mariem Hafsa" userId="bafbcd61f33eb32f" providerId="LiveId" clId="{BEC8FF09-F299-449E-8AB0-A1950C8AB577}" dt="2024-02-02T13:44:50.805" v="1" actId="20577"/>
          <ac:spMkLst>
            <pc:docMk/>
            <pc:sldMasterMk cId="4136935301" sldId="2147483699"/>
            <ac:spMk id="23"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3314" cy="34026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594" y="0"/>
            <a:ext cx="4303314" cy="340265"/>
          </a:xfrm>
          <a:prstGeom prst="rect">
            <a:avLst/>
          </a:prstGeom>
        </p:spPr>
        <p:txBody>
          <a:bodyPr vert="horz" lIns="91440" tIns="45720" rIns="91440" bIns="45720" rtlCol="0"/>
          <a:lstStyle>
            <a:lvl1pPr algn="r">
              <a:defRPr sz="1200"/>
            </a:lvl1pPr>
          </a:lstStyle>
          <a:p>
            <a:fld id="{283A9E21-4981-413F-9BAB-A1BE42E0A624}" type="datetimeFigureOut">
              <a:rPr lang="de-DE" smtClean="0"/>
              <a:t>28.02.2025</a:t>
            </a:fld>
            <a:endParaRPr lang="de-DE"/>
          </a:p>
        </p:txBody>
      </p:sp>
      <p:sp>
        <p:nvSpPr>
          <p:cNvPr id="4" name="Fußzeilenplatzhalter 3"/>
          <p:cNvSpPr>
            <a:spLocks noGrp="1"/>
          </p:cNvSpPr>
          <p:nvPr>
            <p:ph type="ftr" sz="quarter" idx="2"/>
          </p:nvPr>
        </p:nvSpPr>
        <p:spPr>
          <a:xfrm>
            <a:off x="0" y="6457410"/>
            <a:ext cx="4303314" cy="34026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594" y="6457410"/>
            <a:ext cx="4303314" cy="340265"/>
          </a:xfrm>
          <a:prstGeom prst="rect">
            <a:avLst/>
          </a:prstGeom>
        </p:spPr>
        <p:txBody>
          <a:bodyPr vert="horz" lIns="91440" tIns="45720" rIns="91440" bIns="45720" rtlCol="0" anchor="b"/>
          <a:lstStyle>
            <a:lvl1pPr algn="r">
              <a:defRPr sz="1200"/>
            </a:lvl1pPr>
          </a:lstStyle>
          <a:p>
            <a:fld id="{B01872BD-D2C1-4FAA-A740-0001980793A7}" type="slidenum">
              <a:rPr lang="de-DE" smtClean="0"/>
              <a:t>‹N°›</a:t>
            </a:fld>
            <a:endParaRPr lang="de-DE"/>
          </a:p>
        </p:txBody>
      </p:sp>
    </p:spTree>
    <p:extLst>
      <p:ext uri="{BB962C8B-B14F-4D97-AF65-F5344CB8AC3E}">
        <p14:creationId xmlns:p14="http://schemas.microsoft.com/office/powerpoint/2010/main" val="647761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lvl1pPr algn="l">
              <a:defRPr sz="1200">
                <a:latin typeface="Arial" charset="0"/>
                <a:cs typeface="+mn-cs"/>
              </a:defRPr>
            </a:lvl1pPr>
          </a:lstStyle>
          <a:p>
            <a:pPr>
              <a:defRPr/>
            </a:pPr>
            <a:endParaRPr lang="de-DE"/>
          </a:p>
        </p:txBody>
      </p:sp>
      <p:sp>
        <p:nvSpPr>
          <p:cNvPr id="88067" name="Rectangle 3"/>
          <p:cNvSpPr>
            <a:spLocks noGrp="1" noChangeArrowheads="1"/>
          </p:cNvSpPr>
          <p:nvPr>
            <p:ph type="dt" idx="1"/>
          </p:nvPr>
        </p:nvSpPr>
        <p:spPr bwMode="auto">
          <a:xfrm>
            <a:off x="5622594" y="0"/>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lvl1pPr algn="r">
              <a:defRPr sz="1200">
                <a:latin typeface="Arial" charset="0"/>
                <a:cs typeface="+mn-cs"/>
              </a:defRPr>
            </a:lvl1pPr>
          </a:lstStyle>
          <a:p>
            <a:pPr>
              <a:defRPr/>
            </a:pPr>
            <a:endParaRPr lang="de-DE"/>
          </a:p>
        </p:txBody>
      </p:sp>
      <p:sp>
        <p:nvSpPr>
          <p:cNvPr id="27652" name="Rectangle 4"/>
          <p:cNvSpPr>
            <a:spLocks noGrp="1" noRot="1" noChangeAspect="1" noChangeArrowheads="1" noTextEdit="1"/>
          </p:cNvSpPr>
          <p:nvPr>
            <p:ph type="sldImg" idx="2"/>
          </p:nvPr>
        </p:nvSpPr>
        <p:spPr bwMode="auto">
          <a:xfrm>
            <a:off x="2698750" y="509588"/>
            <a:ext cx="4530725" cy="254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9" name="Rectangle 5"/>
          <p:cNvSpPr>
            <a:spLocks noGrp="1" noChangeArrowheads="1"/>
          </p:cNvSpPr>
          <p:nvPr>
            <p:ph type="body" sz="quarter" idx="3"/>
          </p:nvPr>
        </p:nvSpPr>
        <p:spPr bwMode="auto">
          <a:xfrm>
            <a:off x="992360" y="3228190"/>
            <a:ext cx="7943508" cy="305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8070" name="Rectangle 6"/>
          <p:cNvSpPr>
            <a:spLocks noGrp="1" noChangeArrowheads="1"/>
          </p:cNvSpPr>
          <p:nvPr>
            <p:ph type="ftr" sz="quarter" idx="4"/>
          </p:nvPr>
        </p:nvSpPr>
        <p:spPr bwMode="auto">
          <a:xfrm>
            <a:off x="0" y="6456379"/>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b" anchorCtr="0" compatLnSpc="1">
            <a:prstTxWarp prst="textNoShape">
              <a:avLst/>
            </a:prstTxWarp>
          </a:bodyPr>
          <a:lstStyle>
            <a:lvl1pPr algn="l">
              <a:defRPr sz="1200">
                <a:latin typeface="Arial" charset="0"/>
                <a:cs typeface="+mn-cs"/>
              </a:defRPr>
            </a:lvl1pPr>
          </a:lstStyle>
          <a:p>
            <a:pPr>
              <a:defRPr/>
            </a:pPr>
            <a:endParaRPr lang="de-DE"/>
          </a:p>
        </p:txBody>
      </p:sp>
      <p:sp>
        <p:nvSpPr>
          <p:cNvPr id="88071" name="Rectangle 7"/>
          <p:cNvSpPr>
            <a:spLocks noGrp="1" noChangeArrowheads="1"/>
          </p:cNvSpPr>
          <p:nvPr>
            <p:ph type="sldNum" sz="quarter" idx="5"/>
          </p:nvPr>
        </p:nvSpPr>
        <p:spPr bwMode="auto">
          <a:xfrm>
            <a:off x="5622594" y="6456379"/>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b" anchorCtr="0" compatLnSpc="1">
            <a:prstTxWarp prst="textNoShape">
              <a:avLst/>
            </a:prstTxWarp>
          </a:bodyPr>
          <a:lstStyle>
            <a:lvl1pPr algn="r">
              <a:defRPr sz="1200"/>
            </a:lvl1pPr>
          </a:lstStyle>
          <a:p>
            <a:fld id="{5EB2B633-7BEC-49A7-B3BF-92E0C7E450E6}" type="slidenum">
              <a:rPr lang="de-DE" altLang="de-DE"/>
              <a:pPr/>
              <a:t>‹N°›</a:t>
            </a:fld>
            <a:endParaRPr lang="de-DE" altLang="de-DE"/>
          </a:p>
        </p:txBody>
      </p:sp>
    </p:spTree>
    <p:extLst>
      <p:ext uri="{BB962C8B-B14F-4D97-AF65-F5344CB8AC3E}">
        <p14:creationId xmlns:p14="http://schemas.microsoft.com/office/powerpoint/2010/main" val="2116968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iopscience.iop.org/article/10.1088/1742-6596/1237/3/032008/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file:///C:\Users\khouloud%20Matri\Downloads\pfe\papers\wavelet.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a:t>
            </a:fld>
            <a:endParaRPr lang="de-DE" altLang="de-DE"/>
          </a:p>
        </p:txBody>
      </p:sp>
    </p:spTree>
    <p:extLst>
      <p:ext uri="{BB962C8B-B14F-4D97-AF65-F5344CB8AC3E}">
        <p14:creationId xmlns:p14="http://schemas.microsoft.com/office/powerpoint/2010/main" val="3418279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Nyquist</a:t>
            </a:r>
            <a:r>
              <a:rPr lang="fr-FR" dirty="0" smtClean="0"/>
              <a:t> </a:t>
            </a:r>
            <a:r>
              <a:rPr lang="fr-FR" dirty="0" err="1" smtClean="0"/>
              <a:t>theorem</a:t>
            </a:r>
            <a:r>
              <a:rPr lang="fr-FR" dirty="0" smtClean="0"/>
              <a:t> : </a:t>
            </a:r>
            <a:r>
              <a:rPr lang="en-US" dirty="0" smtClean="0"/>
              <a:t>if the highest frequency component of the muscle contraction signal is f, the sampling rate should be at least 2f</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11</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13</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This raw data is critical for accurate analysis and classification of hand gestures, as it offers the most detailed representation of the muscle’s electrical activity.</a:t>
            </a:r>
          </a:p>
          <a:p>
            <a:endParaRPr lang="en-US" dirty="0" smtClean="0"/>
          </a:p>
          <a:p>
            <a:r>
              <a:rPr lang="en-US" dirty="0" smtClean="0"/>
              <a:t>Esp32 well-suited for wireless communication tasks</a:t>
            </a:r>
          </a:p>
          <a:p>
            <a:r>
              <a:rPr lang="en-US" dirty="0" smtClean="0"/>
              <a:t>Achieve sampling rates sufficient to handle high-</a:t>
            </a:r>
            <a:r>
              <a:rPr lang="en-US" dirty="0" err="1" smtClean="0"/>
              <a:t>frequencyEMG</a:t>
            </a:r>
            <a:r>
              <a:rPr lang="en-US" dirty="0" smtClean="0"/>
              <a:t> signals</a:t>
            </a:r>
            <a:endParaRPr lang="fr-FR" dirty="0" smtClean="0"/>
          </a:p>
          <a:p>
            <a:endParaRPr lang="fr-FR" dirty="0" smtClean="0"/>
          </a:p>
          <a:p>
            <a:r>
              <a:rPr lang="en-US" dirty="0" smtClean="0"/>
              <a:t>Devices that support dual-band </a:t>
            </a:r>
            <a:r>
              <a:rPr lang="en-US" dirty="0" err="1" smtClean="0"/>
              <a:t>WiFi</a:t>
            </a:r>
            <a:r>
              <a:rPr lang="en-US" dirty="0" smtClean="0"/>
              <a:t> can switch between these two </a:t>
            </a:r>
            <a:r>
              <a:rPr lang="fr-FR" dirty="0" err="1" smtClean="0"/>
              <a:t>frequency</a:t>
            </a:r>
            <a:r>
              <a:rPr lang="fr-FR" dirty="0" smtClean="0"/>
              <a:t> </a:t>
            </a:r>
            <a:r>
              <a:rPr lang="en-US" dirty="0" smtClean="0"/>
              <a:t> bands to balance speed and range for optimal performance.</a:t>
            </a:r>
          </a:p>
          <a:p>
            <a:r>
              <a:rPr lang="en-US" b="1" dirty="0" smtClean="0"/>
              <a:t>2.4 GHz band</a:t>
            </a:r>
            <a:r>
              <a:rPr lang="en-US" dirty="0" smtClean="0"/>
              <a:t>: Offers a wider coverage area but lower data speeds(more interference from other devices)</a:t>
            </a:r>
          </a:p>
          <a:p>
            <a:r>
              <a:rPr lang="en-US" b="1" dirty="0" smtClean="0"/>
              <a:t>5 GHz band</a:t>
            </a:r>
            <a:r>
              <a:rPr lang="en-US" dirty="0" smtClean="0"/>
              <a:t>: Provides faster data rates and less interference</a:t>
            </a:r>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14</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15</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16</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17</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18</a:t>
            </a:fld>
            <a:endParaRPr lang="de-DE" altLang="de-DE"/>
          </a:p>
        </p:txBody>
      </p:sp>
    </p:spTree>
    <p:extLst>
      <p:ext uri="{BB962C8B-B14F-4D97-AF65-F5344CB8AC3E}">
        <p14:creationId xmlns:p14="http://schemas.microsoft.com/office/powerpoint/2010/main" val="584184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19</a:t>
            </a:fld>
            <a:endParaRPr lang="de-DE" altLang="de-DE"/>
          </a:p>
        </p:txBody>
      </p:sp>
    </p:spTree>
    <p:extLst>
      <p:ext uri="{BB962C8B-B14F-4D97-AF65-F5344CB8AC3E}">
        <p14:creationId xmlns:p14="http://schemas.microsoft.com/office/powerpoint/2010/main" val="58418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20</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21</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a:t>
            </a:fld>
            <a:endParaRPr lang="de-DE" altLang="de-DE"/>
          </a:p>
        </p:txBody>
      </p:sp>
    </p:spTree>
    <p:extLst>
      <p:ext uri="{BB962C8B-B14F-4D97-AF65-F5344CB8AC3E}">
        <p14:creationId xmlns:p14="http://schemas.microsoft.com/office/powerpoint/2010/main" val="3109231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22</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23</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Rms</a:t>
            </a:r>
            <a:r>
              <a:rPr lang="fr-FR" dirty="0" smtClean="0"/>
              <a:t>=</a:t>
            </a:r>
            <a:r>
              <a:rPr lang="fr-FR" dirty="0" err="1" smtClean="0"/>
              <a:t>mav</a:t>
            </a:r>
            <a:endParaRPr lang="fr-FR" dirty="0" smtClean="0"/>
          </a:p>
          <a:p>
            <a:r>
              <a:rPr lang="fr-FR" dirty="0" err="1" smtClean="0"/>
              <a:t>Wl</a:t>
            </a:r>
            <a:r>
              <a:rPr lang="fr-FR" dirty="0" smtClean="0"/>
              <a:t>= </a:t>
            </a:r>
            <a:r>
              <a:rPr lang="fr-FR" smtClean="0"/>
              <a:t>wamp</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24</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26</a:t>
            </a:fld>
            <a:endParaRPr lang="de-DE" altLang="de-DE"/>
          </a:p>
        </p:txBody>
      </p:sp>
    </p:spTree>
    <p:extLst>
      <p:ext uri="{BB962C8B-B14F-4D97-AF65-F5344CB8AC3E}">
        <p14:creationId xmlns:p14="http://schemas.microsoft.com/office/powerpoint/2010/main" val="58035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27</a:t>
            </a:fld>
            <a:endParaRPr lang="de-DE" altLang="de-DE"/>
          </a:p>
        </p:txBody>
      </p:sp>
    </p:spTree>
    <p:extLst>
      <p:ext uri="{BB962C8B-B14F-4D97-AF65-F5344CB8AC3E}">
        <p14:creationId xmlns:p14="http://schemas.microsoft.com/office/powerpoint/2010/main" val="3067171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Regularization:</a:t>
            </a:r>
            <a:r>
              <a:rPr lang="en-US" dirty="0" smtClean="0"/>
              <a:t> If your model has a strong regularization term (like L2 regularization), it might be </a:t>
            </a:r>
            <a:r>
              <a:rPr lang="en-US" dirty="0" err="1" smtClean="0"/>
              <a:t>underfitting</a:t>
            </a:r>
            <a:r>
              <a:rPr lang="en-US" dirty="0" smtClean="0"/>
              <a:t> the training data but generalizing well to unseen data.</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28</a:t>
            </a:fld>
            <a:endParaRPr lang="de-DE" altLang="de-DE"/>
          </a:p>
        </p:txBody>
      </p:sp>
    </p:spTree>
    <p:extLst>
      <p:ext uri="{BB962C8B-B14F-4D97-AF65-F5344CB8AC3E}">
        <p14:creationId xmlns:p14="http://schemas.microsoft.com/office/powerpoint/2010/main" val="1545334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1" dirty="0" smtClean="0"/>
              <a:t>Regularization:</a:t>
            </a:r>
            <a:r>
              <a:rPr lang="en-US" dirty="0" smtClean="0"/>
              <a:t> If your model has a strong regularization term (like L2 regularization), it might be </a:t>
            </a:r>
            <a:r>
              <a:rPr lang="en-US" dirty="0" err="1" smtClean="0"/>
              <a:t>underfitting</a:t>
            </a:r>
            <a:r>
              <a:rPr lang="en-US" dirty="0" smtClean="0"/>
              <a:t> the training data but generalizing well to unseen data.</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30</a:t>
            </a:fld>
            <a:endParaRPr lang="de-DE" altLang="de-DE"/>
          </a:p>
        </p:txBody>
      </p:sp>
    </p:spTree>
    <p:extLst>
      <p:ext uri="{BB962C8B-B14F-4D97-AF65-F5344CB8AC3E}">
        <p14:creationId xmlns:p14="http://schemas.microsoft.com/office/powerpoint/2010/main" val="1545334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33</a:t>
            </a:fld>
            <a:endParaRPr lang="de-DE" altLang="de-DE"/>
          </a:p>
        </p:txBody>
      </p:sp>
    </p:spTree>
    <p:extLst>
      <p:ext uri="{BB962C8B-B14F-4D97-AF65-F5344CB8AC3E}">
        <p14:creationId xmlns:p14="http://schemas.microsoft.com/office/powerpoint/2010/main" val="3776935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34</a:t>
            </a:fld>
            <a:endParaRPr lang="de-DE" altLang="de-DE"/>
          </a:p>
        </p:txBody>
      </p:sp>
    </p:spTree>
    <p:extLst>
      <p:ext uri="{BB962C8B-B14F-4D97-AF65-F5344CB8AC3E}">
        <p14:creationId xmlns:p14="http://schemas.microsoft.com/office/powerpoint/2010/main" val="3776935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Pruned models often require further fine-tuning to achieve higher prediction performance. However, recent works (Liu et al. 2019; </a:t>
            </a:r>
            <a:r>
              <a:rPr lang="en-US" dirty="0" err="1" smtClean="0"/>
              <a:t>Frankle</a:t>
            </a:r>
            <a:r>
              <a:rPr lang="en-US" dirty="0" smtClean="0"/>
              <a:t> and </a:t>
            </a:r>
            <a:r>
              <a:rPr lang="en-US" dirty="0" err="1" smtClean="0"/>
              <a:t>Carbin</a:t>
            </a:r>
            <a:r>
              <a:rPr lang="en-US" dirty="0" smtClean="0"/>
              <a:t> 2019) have challenged this paradigm and show that the compressed model can be trained from scratch to achieve comparable </a:t>
            </a:r>
            <a:r>
              <a:rPr lang="en-US" dirty="0" err="1" smtClean="0"/>
              <a:t>performance</a:t>
            </a:r>
            <a:r>
              <a:rPr lang="en-US" dirty="0" smtClean="0"/>
              <a:t> without relying on the fine-tuning process.</a:t>
            </a:r>
            <a:br>
              <a:rPr lang="en-US" dirty="0" smtClean="0"/>
            </a:br>
            <a:r>
              <a:rPr lang="en-US" dirty="0" smtClean="0"/>
              <a:t>Pre training weights usually involves </a:t>
            </a:r>
            <a:r>
              <a:rPr lang="en-US" dirty="0" err="1" smtClean="0"/>
              <a:t>cumbersome</a:t>
            </a:r>
            <a:r>
              <a:rPr lang="en-US" dirty="0" smtClean="0"/>
              <a:t> and time-consuming weights optimization process.</a:t>
            </a:r>
            <a:br>
              <a:rPr lang="en-US" dirty="0" smtClean="0"/>
            </a:br>
            <a:r>
              <a:rPr lang="en-US" dirty="0" smtClean="0"/>
              <a:t>More diverse and effective pruned structures can be discovered by directly pruning from randomly initialized weights, including potential models with better performance.</a:t>
            </a:r>
          </a:p>
          <a:p>
            <a:endParaRPr lang="en-US" dirty="0" smtClean="0"/>
          </a:p>
          <a:p>
            <a:r>
              <a:rPr lang="en-US" dirty="0" smtClean="0"/>
              <a:t>Although our pruning pipeline fixes the random initialization weights, it needs to learn the channel importance.</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36</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a:t>
            </a:fld>
            <a:endParaRPr lang="de-DE" altLang="de-DE"/>
          </a:p>
        </p:txBody>
      </p:sp>
    </p:spTree>
    <p:extLst>
      <p:ext uri="{BB962C8B-B14F-4D97-AF65-F5344CB8AC3E}">
        <p14:creationId xmlns:p14="http://schemas.microsoft.com/office/powerpoint/2010/main" val="3109231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Op-</a:t>
            </a:r>
            <a:r>
              <a:rPr lang="fr-FR" dirty="0" err="1" smtClean="0"/>
              <a:t>elm</a:t>
            </a:r>
            <a:r>
              <a:rPr lang="fr-FR" baseline="0" dirty="0" smtClean="0"/>
              <a:t> uses </a:t>
            </a:r>
            <a:r>
              <a:rPr lang="fr-FR" baseline="0" dirty="0" err="1" smtClean="0"/>
              <a:t>combination</a:t>
            </a:r>
            <a:r>
              <a:rPr lang="fr-FR" baseline="0" dirty="0" smtClean="0"/>
              <a:t> of </a:t>
            </a:r>
            <a:r>
              <a:rPr lang="fr-FR" baseline="0" dirty="0" err="1" smtClean="0"/>
              <a:t>three</a:t>
            </a:r>
            <a:r>
              <a:rPr lang="fr-FR" baseline="0" dirty="0" smtClean="0"/>
              <a:t> types of </a:t>
            </a:r>
            <a:r>
              <a:rPr lang="fr-FR" baseline="0" dirty="0" err="1" smtClean="0"/>
              <a:t>kernels</a:t>
            </a:r>
            <a:r>
              <a:rPr lang="fr-FR" baseline="0" dirty="0" smtClean="0"/>
              <a:t> :</a:t>
            </a:r>
            <a:r>
              <a:rPr lang="fr-FR" baseline="0" dirty="0" err="1" smtClean="0"/>
              <a:t>linear</a:t>
            </a:r>
            <a:r>
              <a:rPr lang="fr-FR" baseline="0" dirty="0" smtClean="0"/>
              <a:t> </a:t>
            </a:r>
            <a:r>
              <a:rPr lang="fr-FR" baseline="0" dirty="0" err="1" smtClean="0"/>
              <a:t>sigmoid</a:t>
            </a:r>
            <a:r>
              <a:rPr lang="fr-FR" baseline="0" dirty="0" smtClean="0"/>
              <a:t> </a:t>
            </a:r>
            <a:r>
              <a:rPr lang="fr-FR" baseline="0" dirty="0" err="1" smtClean="0"/>
              <a:t>gaussian</a:t>
            </a:r>
            <a:endParaRPr lang="fr-FR" dirty="0" smtClean="0"/>
          </a:p>
          <a:p>
            <a:r>
              <a:rPr lang="fr-FR" dirty="0" err="1" smtClean="0"/>
              <a:t>Minimizing</a:t>
            </a:r>
            <a:r>
              <a:rPr lang="fr-FR" baseline="0" dirty="0" smtClean="0"/>
              <a:t> fitness </a:t>
            </a:r>
            <a:r>
              <a:rPr lang="fr-FR" baseline="0" dirty="0" err="1" smtClean="0"/>
              <a:t>function</a:t>
            </a:r>
            <a:endParaRPr lang="fr-FR" baseline="0" dirty="0" smtClean="0"/>
          </a:p>
          <a:p>
            <a:r>
              <a:rPr lang="fr-FR" baseline="0" dirty="0" err="1" smtClean="0"/>
              <a:t>MrsR</a:t>
            </a:r>
            <a:r>
              <a:rPr lang="fr-FR" baseline="0" dirty="0" smtClean="0"/>
              <a:t> </a:t>
            </a:r>
            <a:r>
              <a:rPr lang="fr-FR" baseline="0" dirty="0" err="1" smtClean="0"/>
              <a:t>finds</a:t>
            </a:r>
            <a:r>
              <a:rPr lang="fr-FR" baseline="0" dirty="0" smtClean="0"/>
              <a:t> a relation </a:t>
            </a:r>
            <a:r>
              <a:rPr lang="fr-FR" baseline="0" dirty="0" err="1" smtClean="0"/>
              <a:t>between</a:t>
            </a:r>
            <a:r>
              <a:rPr lang="fr-FR" baseline="0" dirty="0" smtClean="0"/>
              <a:t> output and </a:t>
            </a:r>
            <a:r>
              <a:rPr lang="fr-FR" baseline="0" dirty="0" err="1" smtClean="0"/>
              <a:t>target</a:t>
            </a:r>
            <a:endParaRPr lang="fr-FR" baseline="0" dirty="0" smtClean="0"/>
          </a:p>
          <a:p>
            <a:r>
              <a:rPr lang="fr-FR" baseline="0" dirty="0" smtClean="0"/>
              <a:t>LOO: </a:t>
            </a:r>
            <a:r>
              <a:rPr lang="fr-FR" baseline="0" dirty="0" err="1" smtClean="0"/>
              <a:t>very</a:t>
            </a:r>
            <a:r>
              <a:rPr lang="fr-FR" baseline="0" dirty="0" smtClean="0"/>
              <a:t>  time </a:t>
            </a:r>
            <a:r>
              <a:rPr lang="fr-FR" baseline="0" dirty="0" err="1" smtClean="0"/>
              <a:t>consuming</a:t>
            </a:r>
            <a:r>
              <a:rPr lang="fr-FR" baseline="0" dirty="0" smtClean="0"/>
              <a:t> if </a:t>
            </a:r>
            <a:r>
              <a:rPr lang="fr-FR" baseline="0" dirty="0" err="1" smtClean="0"/>
              <a:t>dataset</a:t>
            </a:r>
            <a:r>
              <a:rPr lang="fr-FR" baseline="0" dirty="0" smtClean="0"/>
              <a:t> </a:t>
            </a:r>
            <a:br>
              <a:rPr lang="fr-FR" baseline="0" dirty="0" smtClean="0"/>
            </a:br>
            <a:r>
              <a:rPr lang="fr-FR" baseline="0" dirty="0" smtClean="0"/>
              <a:t/>
            </a:r>
            <a:br>
              <a:rPr lang="fr-FR" baseline="0" dirty="0" smtClean="0"/>
            </a:br>
            <a:r>
              <a:rPr lang="en-US" dirty="0" smtClean="0"/>
              <a:t>MRSR algorithm enables to obtain a ranking of the neurons according to their usefulness</a:t>
            </a:r>
          </a:p>
          <a:p>
            <a:r>
              <a:rPr lang="en-US" dirty="0" smtClean="0"/>
              <a:t>while the actual pruning is performed using the results of the LOO validation.</a:t>
            </a:r>
            <a:endParaRPr lang="fr-FR" smtClean="0"/>
          </a:p>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37</a:t>
            </a:fld>
            <a:endParaRPr lang="de-DE" altLang="de-DE"/>
          </a:p>
        </p:txBody>
      </p:sp>
    </p:spTree>
    <p:extLst>
      <p:ext uri="{BB962C8B-B14F-4D97-AF65-F5344CB8AC3E}">
        <p14:creationId xmlns:p14="http://schemas.microsoft.com/office/powerpoint/2010/main" val="4062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When </a:t>
            </a:r>
            <a:r>
              <a:rPr lang="el-GR" dirty="0"/>
              <a:t>α</a:t>
            </a:r>
            <a:r>
              <a:rPr lang="fr-FR" dirty="0"/>
              <a:t> </a:t>
            </a:r>
            <a:r>
              <a:rPr lang="en-US" dirty="0"/>
              <a:t>is increased, GAP-ELM accuracies tend to increase and so the number of hidden neurons. </a:t>
            </a:r>
          </a:p>
          <a:p>
            <a:r>
              <a:rPr lang="en-US" dirty="0"/>
              <a:t>GAP-ELM reduced the number of hidden neurons while keeping the accuracy at a similar level</a:t>
            </a:r>
          </a:p>
          <a:p>
            <a:r>
              <a:rPr lang="en-US" dirty="0"/>
              <a:t>when </a:t>
            </a:r>
            <a:r>
              <a:rPr lang="el-GR" dirty="0"/>
              <a:t>α</a:t>
            </a:r>
            <a:r>
              <a:rPr lang="en-US" dirty="0"/>
              <a:t> is set to 1.0. In this situation, the </a:t>
            </a:r>
            <a:r>
              <a:rPr lang="en-US" dirty="0" err="1"/>
              <a:t>multiobjective</a:t>
            </a:r>
            <a:r>
              <a:rPr lang="en-US" dirty="0"/>
              <a:t> formulation is turned into a single </a:t>
            </a:r>
            <a:r>
              <a:rPr lang="en-US" dirty="0" err="1"/>
              <a:t>objectivefitness</a:t>
            </a:r>
            <a:r>
              <a:rPr lang="en-US" dirty="0"/>
              <a:t> function that only considers the accuracy. As a result, GAP-ELM achieved similar (or even higher) accuracies than OP-ELM and ELM in almost all datasets with a number of neurons similar to OP-ELM</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38</a:t>
            </a:fld>
            <a:endParaRPr lang="de-DE" altLang="de-DE"/>
          </a:p>
        </p:txBody>
      </p:sp>
    </p:spTree>
    <p:extLst>
      <p:ext uri="{BB962C8B-B14F-4D97-AF65-F5344CB8AC3E}">
        <p14:creationId xmlns:p14="http://schemas.microsoft.com/office/powerpoint/2010/main" val="163500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39</a:t>
            </a:fld>
            <a:endParaRPr lang="de-DE" altLang="de-DE"/>
          </a:p>
        </p:txBody>
      </p:sp>
    </p:spTree>
    <p:extLst>
      <p:ext uri="{BB962C8B-B14F-4D97-AF65-F5344CB8AC3E}">
        <p14:creationId xmlns:p14="http://schemas.microsoft.com/office/powerpoint/2010/main" val="3776935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MRSR is mainly an extension of the least angle regression (LARS) algorithm,</a:t>
            </a:r>
          </a:p>
          <a:p>
            <a:r>
              <a:rPr lang="en-US" dirty="0" smtClean="0"/>
              <a:t>the exact ranking provided by the MRSR, it is used to rank the kernels of the model.</a:t>
            </a:r>
          </a:p>
          <a:p>
            <a:endParaRPr lang="en-US" dirty="0" smtClean="0"/>
          </a:p>
          <a:p>
            <a:r>
              <a:rPr lang="en-US" dirty="0" smtClean="0"/>
              <a:t>the 15 data sets. All data sets have been preprocessed in the same way. Ten different random permutations of the whole data set are taken without replacement, and two thirds are used to create the training set and the remaining third is used for the test set, and the test set is also normalized using the same mean and variance used for the training set. Because the test set is normalized using the same normalization parameters as for the training, it is most likely not exactly zero mean and unit variance,</a:t>
            </a:r>
          </a:p>
          <a:p>
            <a:r>
              <a:rPr lang="en-US" dirty="0" smtClean="0"/>
              <a:t>It should also be noted that the proportions of the classes, for the classifications cases, have been kept balanced: each class is represented in an equal proportion, in both training and test sets. This is important in order to have relevant test results</a:t>
            </a:r>
          </a:p>
          <a:p>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OP-ELM: Optimally Pruned Extreme Learning Machine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40</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41</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42</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Threshold</a:t>
            </a:r>
            <a:r>
              <a:rPr lang="fr-FR" dirty="0" smtClean="0"/>
              <a:t> = 40 </a:t>
            </a:r>
            <a:r>
              <a:rPr lang="fr-FR" dirty="0" err="1" smtClean="0"/>
              <a:t>uV</a:t>
            </a:r>
            <a:endParaRPr lang="fr-FR" dirty="0" smtClean="0"/>
          </a:p>
          <a:p>
            <a:r>
              <a:rPr lang="fr-FR" dirty="0" smtClean="0"/>
              <a:t>If &gt; T  =&gt; </a:t>
            </a:r>
            <a:r>
              <a:rPr lang="fr-FR" dirty="0" err="1" smtClean="0"/>
              <a:t>peak</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43</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smtClean="0"/>
          </a:p>
          <a:p>
            <a:endParaRPr lang="en-US" dirty="0" smtClean="0"/>
          </a:p>
          <a:p>
            <a:r>
              <a:rPr lang="en-US" dirty="0" smtClean="0"/>
              <a:t>Our application to obtain</a:t>
            </a:r>
            <a:r>
              <a:rPr lang="en-US" baseline="0" dirty="0" smtClean="0"/>
              <a:t> the sparsest possible signal representation=&gt; DWT</a:t>
            </a:r>
            <a:endParaRPr lang="en-US" dirty="0" smtClean="0"/>
          </a:p>
          <a:p>
            <a:endParaRPr lang="en-US" dirty="0" smtClean="0"/>
          </a:p>
          <a:p>
            <a:r>
              <a:rPr lang="en-US" dirty="0" smtClean="0"/>
              <a:t>wavelet coefficients have different characteristics at each scale of noise and signal. So the basic idea is to remove the wavelet components generated by noise at each scale. The retained wavelet coefficients are basically the components of the original signal. Then, the wavelet inverse transform is used to reconstruct the original signal. There are three methods used for filtering, including modular maximal reconstruction filtering, spatial correlation filtering, and threshold filtering. </a:t>
            </a:r>
          </a:p>
          <a:p>
            <a:r>
              <a:rPr lang="fr-FR" dirty="0" smtClean="0">
                <a:hlinkClick r:id="rId3"/>
              </a:rPr>
              <a:t>Microsoft Word - FU4051 (iop.org)</a:t>
            </a: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44</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Currently, the time-frequency analysis methods are widely employed in </a:t>
            </a:r>
            <a:r>
              <a:rPr lang="en-US" dirty="0" err="1" smtClean="0"/>
              <a:t>sEMG</a:t>
            </a:r>
            <a:r>
              <a:rPr lang="en-US" dirty="0" smtClean="0"/>
              <a:t> data analysis. Compared with the traditional filtering methods, the wavelet theory for </a:t>
            </a:r>
            <a:r>
              <a:rPr lang="en-US" dirty="0" err="1" smtClean="0"/>
              <a:t>denoising</a:t>
            </a:r>
            <a:r>
              <a:rPr lang="en-US" dirty="0" smtClean="0"/>
              <a:t> is widely employed. </a:t>
            </a:r>
            <a:r>
              <a:rPr lang="fr-FR" dirty="0" smtClean="0">
                <a:hlinkClick r:id="rId3"/>
              </a:rPr>
              <a:t>*wavelet.pdf</a:t>
            </a:r>
            <a:endParaRPr lang="fr-FR"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fr-FR"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t>4</a:t>
            </a:r>
            <a:r>
              <a:rPr lang="fr-FR" baseline="0" dirty="0" smtClean="0"/>
              <a:t> </a:t>
            </a:r>
            <a:r>
              <a:rPr lang="fr-FR" baseline="0" dirty="0" err="1" smtClean="0"/>
              <a:t>levels</a:t>
            </a:r>
            <a:r>
              <a:rPr lang="fr-FR" baseline="0" dirty="0" smtClean="0"/>
              <a:t> : </a:t>
            </a:r>
            <a:r>
              <a:rPr lang="fr-FR" baseline="0" dirty="0" err="1" smtClean="0"/>
              <a:t>provide</a:t>
            </a:r>
            <a:r>
              <a:rPr lang="fr-FR" baseline="0" dirty="0" smtClean="0"/>
              <a:t> </a:t>
            </a:r>
            <a:r>
              <a:rPr lang="fr-FR" baseline="0" dirty="0" err="1" smtClean="0"/>
              <a:t>detail</a:t>
            </a:r>
            <a:r>
              <a:rPr lang="fr-FR" baseline="0" dirty="0" smtClean="0"/>
              <a:t> </a:t>
            </a:r>
            <a:r>
              <a:rPr lang="fr-FR" baseline="0" dirty="0" err="1" smtClean="0"/>
              <a:t>coeffs</a:t>
            </a:r>
            <a:r>
              <a:rPr lang="fr-FR" baseline="0" dirty="0" smtClean="0"/>
              <a:t> </a:t>
            </a:r>
            <a:r>
              <a:rPr lang="fr-FR" baseline="0" dirty="0" err="1" smtClean="0"/>
              <a:t>that</a:t>
            </a:r>
            <a:r>
              <a:rPr lang="fr-FR" baseline="0" dirty="0" smtClean="0"/>
              <a:t> </a:t>
            </a:r>
            <a:r>
              <a:rPr lang="fr-FR" baseline="0" dirty="0" err="1" smtClean="0"/>
              <a:t>cover</a:t>
            </a:r>
            <a:r>
              <a:rPr lang="fr-FR" baseline="0" dirty="0" smtClean="0"/>
              <a:t> the range [31,25Hz ; 500 Hz]</a:t>
            </a:r>
          </a:p>
          <a:p>
            <a:pPr marL="0" marR="0" indent="0" algn="l" defTabSz="914400" rtl="0" eaLnBrk="0" fontAlgn="base" latinLnBrk="0" hangingPunct="0">
              <a:lnSpc>
                <a:spcPct val="100000"/>
              </a:lnSpc>
              <a:spcBef>
                <a:spcPct val="30000"/>
              </a:spcBef>
              <a:spcAft>
                <a:spcPct val="0"/>
              </a:spcAft>
              <a:buClrTx/>
              <a:buSzTx/>
              <a:buFontTx/>
              <a:buNone/>
              <a:tabLst/>
              <a:defRPr/>
            </a:pPr>
            <a:r>
              <a:rPr lang="fr-FR" baseline="0" dirty="0" smtClean="0"/>
              <a:t>5 </a:t>
            </a:r>
            <a:r>
              <a:rPr lang="fr-FR" baseline="0" dirty="0" err="1" smtClean="0"/>
              <a:t>levels</a:t>
            </a:r>
            <a:r>
              <a:rPr lang="fr-FR" baseline="0" dirty="0" smtClean="0"/>
              <a:t>: </a:t>
            </a:r>
            <a:r>
              <a:rPr lang="fr-FR" baseline="0" dirty="0" err="1" smtClean="0"/>
              <a:t>include</a:t>
            </a:r>
            <a:r>
              <a:rPr lang="fr-FR" baseline="0" dirty="0" smtClean="0"/>
              <a:t> the 20-31,25Hz</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45</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5</a:t>
            </a:fld>
            <a:endParaRPr lang="de-DE" altLang="de-DE"/>
          </a:p>
        </p:txBody>
      </p:sp>
    </p:spTree>
    <p:extLst>
      <p:ext uri="{BB962C8B-B14F-4D97-AF65-F5344CB8AC3E}">
        <p14:creationId xmlns:p14="http://schemas.microsoft.com/office/powerpoint/2010/main" val="310923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6</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7</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8</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Computing the difference between the squared amplitude of the current sample and the product of the neighboring samples.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show the onset time of the muscle activity</a:t>
            </a:r>
            <a:endParaRPr lang="fr-FR"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9</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2B633-7BEC-49A7-B3BF-92E0C7E450E6}" type="slidenum">
              <a:rPr lang="de-DE" altLang="de-DE" smtClean="0"/>
              <a:pPr/>
              <a:t>10</a:t>
            </a:fld>
            <a:endParaRPr lang="de-DE" altLang="de-DE"/>
          </a:p>
        </p:txBody>
      </p:sp>
    </p:spTree>
    <p:extLst>
      <p:ext uri="{BB962C8B-B14F-4D97-AF65-F5344CB8AC3E}">
        <p14:creationId xmlns:p14="http://schemas.microsoft.com/office/powerpoint/2010/main" val="230585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ichenhain">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192088" y="1996440"/>
            <a:ext cx="11807825" cy="434879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Tree>
    <p:extLst>
      <p:ext uri="{BB962C8B-B14F-4D97-AF65-F5344CB8AC3E}">
        <p14:creationId xmlns:p14="http://schemas.microsoft.com/office/powerpoint/2010/main" val="133398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uba">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6203950" y="2060574"/>
            <a:ext cx="5795963" cy="4284663"/>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
        <p:nvSpPr>
          <p:cNvPr id="5" name="Bildplatzhalter 2"/>
          <p:cNvSpPr>
            <a:spLocks noGrp="1"/>
          </p:cNvSpPr>
          <p:nvPr>
            <p:ph type="pic" sz="quarter" idx="10"/>
          </p:nvPr>
        </p:nvSpPr>
        <p:spPr>
          <a:xfrm>
            <a:off x="192089" y="2060575"/>
            <a:ext cx="5795962"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Tree>
    <p:extLst>
      <p:ext uri="{BB962C8B-B14F-4D97-AF65-F5344CB8AC3E}">
        <p14:creationId xmlns:p14="http://schemas.microsoft.com/office/powerpoint/2010/main" val="2094367752"/>
      </p:ext>
    </p:extLst>
  </p:cSld>
  <p:clrMapOvr>
    <a:masterClrMapping/>
  </p:clrMapOvr>
  <p:extLst>
    <p:ext uri="{DCECCB84-F9BA-43D5-87BE-67443E8EF086}">
      <p15:sldGuideLst xmlns:p15="http://schemas.microsoft.com/office/powerpoint/2012/main" xmlns="">
        <p15:guide id="1" pos="3772" userDrawn="1">
          <p15:clr>
            <a:srgbClr val="5ACBF0"/>
          </p15:clr>
        </p15:guide>
        <p15:guide id="2" pos="3908" userDrawn="1">
          <p15:clr>
            <a:srgbClr val="5ACBF0"/>
          </p15:clr>
        </p15:guide>
        <p15:guide id="3" orient="horz" pos="1298" userDrawn="1">
          <p15:clr>
            <a:srgbClr val="5ACBF0"/>
          </p15:clr>
        </p15:guide>
        <p15:guide id="4" orient="horz" pos="116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nsiedel">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192088" y="4618672"/>
            <a:ext cx="5795962" cy="1726566"/>
          </a:xfrm>
          <a:prstGeom prst="rect">
            <a:avLst/>
          </a:prstGeo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
        <p:nvSpPr>
          <p:cNvPr id="5" name="Bildplatzhalter 2"/>
          <p:cNvSpPr>
            <a:spLocks noGrp="1"/>
          </p:cNvSpPr>
          <p:nvPr>
            <p:ph type="pic" sz="quarter" idx="10"/>
          </p:nvPr>
        </p:nvSpPr>
        <p:spPr>
          <a:xfrm>
            <a:off x="192089"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
        <p:nvSpPr>
          <p:cNvPr id="6" name="Textplatzhalter 7"/>
          <p:cNvSpPr>
            <a:spLocks noGrp="1"/>
          </p:cNvSpPr>
          <p:nvPr>
            <p:ph type="body" sz="quarter" idx="14"/>
          </p:nvPr>
        </p:nvSpPr>
        <p:spPr>
          <a:xfrm>
            <a:off x="6203950" y="4618672"/>
            <a:ext cx="5795962" cy="1726566"/>
          </a:xfrm>
          <a:prstGeom prst="rect">
            <a:avLst/>
          </a:prstGeo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p:txBody>
      </p:sp>
      <p:sp>
        <p:nvSpPr>
          <p:cNvPr id="8" name="Bildplatzhalter 2"/>
          <p:cNvSpPr>
            <a:spLocks noGrp="1"/>
          </p:cNvSpPr>
          <p:nvPr>
            <p:ph type="pic" sz="quarter" idx="15"/>
          </p:nvPr>
        </p:nvSpPr>
        <p:spPr>
          <a:xfrm>
            <a:off x="6203951"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Tree>
    <p:extLst>
      <p:ext uri="{BB962C8B-B14F-4D97-AF65-F5344CB8AC3E}">
        <p14:creationId xmlns:p14="http://schemas.microsoft.com/office/powerpoint/2010/main" val="582432742"/>
      </p:ext>
    </p:extLst>
  </p:cSld>
  <p:clrMapOvr>
    <a:masterClrMapping/>
  </p:clrMapOvr>
  <p:extLst>
    <p:ext uri="{DCECCB84-F9BA-43D5-87BE-67443E8EF086}">
      <p15:sldGuideLst xmlns:p15="http://schemas.microsoft.com/office/powerpoint/2012/main" xmlns="">
        <p15:guide id="1" pos="3772">
          <p15:clr>
            <a:srgbClr val="5ACBF0"/>
          </p15:clr>
        </p15:guide>
        <p15:guide id="2" pos="3908">
          <p15:clr>
            <a:srgbClr val="5ACBF0"/>
          </p15:clr>
        </p15:guide>
        <p15:guide id="3" orient="horz" pos="1298">
          <p15:clr>
            <a:srgbClr val="5ACBF0"/>
          </p15:clr>
        </p15:guide>
        <p15:guide id="4" orient="horz" pos="116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benstein">
    <p:spTree>
      <p:nvGrpSpPr>
        <p:cNvPr id="1" name=""/>
        <p:cNvGrpSpPr/>
        <p:nvPr/>
      </p:nvGrpSpPr>
      <p:grpSpPr>
        <a:xfrm>
          <a:off x="0" y="0"/>
          <a:ext cx="0" cy="0"/>
          <a:chOff x="0" y="0"/>
          <a:chExt cx="0" cy="0"/>
        </a:xfrm>
      </p:grpSpPr>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
        <p:nvSpPr>
          <p:cNvPr id="5" name="Bildplatzhalter 2"/>
          <p:cNvSpPr>
            <a:spLocks noGrp="1"/>
          </p:cNvSpPr>
          <p:nvPr>
            <p:ph type="pic" sz="quarter" idx="10"/>
          </p:nvPr>
        </p:nvSpPr>
        <p:spPr>
          <a:xfrm>
            <a:off x="192089" y="2060575"/>
            <a:ext cx="3708399"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
        <p:nvSpPr>
          <p:cNvPr id="11" name="Textplatzhalter 7"/>
          <p:cNvSpPr>
            <a:spLocks noGrp="1"/>
          </p:cNvSpPr>
          <p:nvPr>
            <p:ph type="body" sz="quarter" idx="11"/>
          </p:nvPr>
        </p:nvSpPr>
        <p:spPr>
          <a:xfrm>
            <a:off x="4116387" y="2060574"/>
            <a:ext cx="7883525" cy="4284663"/>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93849558"/>
      </p:ext>
    </p:extLst>
  </p:cSld>
  <p:clrMapOvr>
    <a:masterClrMapping/>
  </p:clrMapOvr>
  <p:extLst>
    <p:ext uri="{DCECCB84-F9BA-43D5-87BE-67443E8EF086}">
      <p15:sldGuideLst xmlns:p15="http://schemas.microsoft.com/office/powerpoint/2012/main" xmlns="">
        <p15:guide id="1" pos="2457" userDrawn="1">
          <p15:clr>
            <a:srgbClr val="5ACBF0"/>
          </p15:clr>
        </p15:guide>
        <p15:guide id="2" pos="2593" userDrawn="1">
          <p15:clr>
            <a:srgbClr val="5ACBF0"/>
          </p15:clr>
        </p15:guide>
        <p15:guide id="3" orient="horz" pos="1298">
          <p15:clr>
            <a:srgbClr val="5ACBF0"/>
          </p15:clr>
        </p15:guide>
        <p15:guide id="4" orient="horz" pos="116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rfenschlag">
    <p:spTree>
      <p:nvGrpSpPr>
        <p:cNvPr id="1" name=""/>
        <p:cNvGrpSpPr/>
        <p:nvPr/>
      </p:nvGrpSpPr>
      <p:grpSpPr>
        <a:xfrm>
          <a:off x="0" y="0"/>
          <a:ext cx="0" cy="0"/>
          <a:chOff x="0" y="0"/>
          <a:chExt cx="0" cy="0"/>
        </a:xfrm>
      </p:grpSpPr>
      <p:sp>
        <p:nvSpPr>
          <p:cNvPr id="8" name="Textplatzhalter 7"/>
          <p:cNvSpPr>
            <a:spLocks noGrp="1"/>
          </p:cNvSpPr>
          <p:nvPr>
            <p:ph type="body" sz="quarter" idx="11"/>
          </p:nvPr>
        </p:nvSpPr>
        <p:spPr>
          <a:xfrm>
            <a:off x="1558925" y="1996440"/>
            <a:ext cx="10440988" cy="434879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p:cNvSpPr>
            <a:spLocks noGrp="1"/>
          </p:cNvSpPr>
          <p:nvPr>
            <p:ph type="pic" sz="quarter" idx="12" hasCustomPrompt="1"/>
          </p:nvPr>
        </p:nvSpPr>
        <p:spPr>
          <a:xfrm>
            <a:off x="192087" y="908050"/>
            <a:ext cx="935037" cy="861385"/>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a:t>Logo</a:t>
            </a:r>
          </a:p>
        </p:txBody>
      </p:sp>
      <p:sp>
        <p:nvSpPr>
          <p:cNvPr id="4"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2" name="Textplatzhalter 7"/>
          <p:cNvSpPr>
            <a:spLocks noGrp="1"/>
          </p:cNvSpPr>
          <p:nvPr>
            <p:ph type="body" sz="quarter" idx="13"/>
          </p:nvPr>
        </p:nvSpPr>
        <p:spPr>
          <a:xfrm>
            <a:off x="1558925" y="908050"/>
            <a:ext cx="10440988"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Tree>
    <p:extLst>
      <p:ext uri="{BB962C8B-B14F-4D97-AF65-F5344CB8AC3E}">
        <p14:creationId xmlns:p14="http://schemas.microsoft.com/office/powerpoint/2010/main" val="2072985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ablenz">
    <p:spTree>
      <p:nvGrpSpPr>
        <p:cNvPr id="1" name=""/>
        <p:cNvGrpSpPr/>
        <p:nvPr/>
      </p:nvGrpSpPr>
      <p:grpSpPr>
        <a:xfrm>
          <a:off x="0" y="0"/>
          <a:ext cx="0" cy="0"/>
          <a:chOff x="0" y="0"/>
          <a:chExt cx="0" cy="0"/>
        </a:xfrm>
      </p:grpSpPr>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a:t>Titelmasterformat durch Klicken bearbeiten</a:t>
            </a:r>
          </a:p>
        </p:txBody>
      </p:sp>
      <p:sp>
        <p:nvSpPr>
          <p:cNvPr id="10" name="Textplatzhalter 7"/>
          <p:cNvSpPr>
            <a:spLocks noGrp="1"/>
          </p:cNvSpPr>
          <p:nvPr>
            <p:ph type="body" sz="quarter" idx="13"/>
          </p:nvPr>
        </p:nvSpPr>
        <p:spPr>
          <a:xfrm>
            <a:off x="192088" y="908050"/>
            <a:ext cx="11807825" cy="468313"/>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p:txBody>
      </p:sp>
      <p:sp>
        <p:nvSpPr>
          <p:cNvPr id="18" name="Textplatzhalter 7"/>
          <p:cNvSpPr>
            <a:spLocks noGrp="1"/>
          </p:cNvSpPr>
          <p:nvPr>
            <p:ph type="body" sz="quarter" idx="15"/>
          </p:nvPr>
        </p:nvSpPr>
        <p:spPr>
          <a:xfrm>
            <a:off x="192088" y="3497580"/>
            <a:ext cx="3779837"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1" name="Textplatzhalter 7"/>
          <p:cNvSpPr>
            <a:spLocks noGrp="1"/>
          </p:cNvSpPr>
          <p:nvPr>
            <p:ph type="body" sz="quarter" idx="16"/>
          </p:nvPr>
        </p:nvSpPr>
        <p:spPr>
          <a:xfrm>
            <a:off x="4151313" y="3497580"/>
            <a:ext cx="3852862"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7"/>
          <p:cNvSpPr>
            <a:spLocks noGrp="1"/>
          </p:cNvSpPr>
          <p:nvPr>
            <p:ph type="body" sz="quarter" idx="17"/>
          </p:nvPr>
        </p:nvSpPr>
        <p:spPr>
          <a:xfrm>
            <a:off x="8183563" y="3497580"/>
            <a:ext cx="3816350"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3" name="Bildplatzhalter 2"/>
          <p:cNvSpPr>
            <a:spLocks noGrp="1"/>
          </p:cNvSpPr>
          <p:nvPr>
            <p:ph type="pic" sz="quarter" idx="10"/>
          </p:nvPr>
        </p:nvSpPr>
        <p:spPr>
          <a:xfrm>
            <a:off x="192088" y="1376363"/>
            <a:ext cx="3779837"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
        <p:nvSpPr>
          <p:cNvPr id="24" name="Bildplatzhalter 2"/>
          <p:cNvSpPr>
            <a:spLocks noGrp="1"/>
          </p:cNvSpPr>
          <p:nvPr>
            <p:ph type="pic" sz="quarter" idx="18"/>
          </p:nvPr>
        </p:nvSpPr>
        <p:spPr>
          <a:xfrm>
            <a:off x="4151784" y="1376363"/>
            <a:ext cx="385239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
        <p:nvSpPr>
          <p:cNvPr id="25" name="Bildplatzhalter 2"/>
          <p:cNvSpPr>
            <a:spLocks noGrp="1"/>
          </p:cNvSpPr>
          <p:nvPr>
            <p:ph type="pic" sz="quarter" idx="19"/>
          </p:nvPr>
        </p:nvSpPr>
        <p:spPr>
          <a:xfrm>
            <a:off x="8184232" y="1376363"/>
            <a:ext cx="381568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p>
        </p:txBody>
      </p:sp>
    </p:spTree>
    <p:extLst>
      <p:ext uri="{BB962C8B-B14F-4D97-AF65-F5344CB8AC3E}">
        <p14:creationId xmlns:p14="http://schemas.microsoft.com/office/powerpoint/2010/main" val="4266122319"/>
      </p:ext>
    </p:extLst>
  </p:cSld>
  <p:clrMapOvr>
    <a:masterClrMapping/>
  </p:clrMapOvr>
  <p:extLst>
    <p:ext uri="{DCECCB84-F9BA-43D5-87BE-67443E8EF086}">
      <p15:sldGuideLst xmlns:p15="http://schemas.microsoft.com/office/powerpoint/2012/main" xmlns="">
        <p15:guide id="0" pos="5042" userDrawn="1">
          <p15:clr>
            <a:srgbClr val="5ACBF0"/>
          </p15:clr>
        </p15:guide>
        <p15:guide id="1" pos="2502" userDrawn="1">
          <p15:clr>
            <a:srgbClr val="5ACBF0"/>
          </p15:clr>
        </p15:guide>
        <p15:guide id="2" pos="2615" userDrawn="1">
          <p15:clr>
            <a:srgbClr val="5ACBF0"/>
          </p15:clr>
        </p15:guide>
        <p15:guide id="3" orient="horz" pos="867" userDrawn="1">
          <p15:clr>
            <a:srgbClr val="5ACBF0"/>
          </p15:clr>
        </p15:guide>
        <p15:guide id="4" orient="horz" pos="754" userDrawn="1">
          <p15:clr>
            <a:srgbClr val="5ACBF0"/>
          </p15:clr>
        </p15:guide>
        <p15:guide id="5" pos="515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hteck 8"/>
          <p:cNvSpPr/>
          <p:nvPr/>
        </p:nvSpPr>
        <p:spPr>
          <a:xfrm>
            <a:off x="0" y="274"/>
            <a:ext cx="12192000" cy="764704"/>
          </a:xfrm>
          <a:prstGeom prst="rect">
            <a:avLst/>
          </a:prstGeom>
          <a:solidFill>
            <a:srgbClr val="E4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2706"/>
            <a:ext cx="1326356" cy="866620"/>
          </a:xfrm>
          <a:prstGeom prst="rect">
            <a:avLst/>
          </a:prstGeom>
        </p:spPr>
      </p:pic>
      <p:sp>
        <p:nvSpPr>
          <p:cNvPr id="32" name="Rectangle 5"/>
          <p:cNvSpPr txBox="1">
            <a:spLocks noChangeArrowheads="1"/>
          </p:cNvSpPr>
          <p:nvPr/>
        </p:nvSpPr>
        <p:spPr bwMode="auto">
          <a:xfrm>
            <a:off x="8252460" y="6525345"/>
            <a:ext cx="3747453" cy="334244"/>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de-DE" sz="1400" dirty="0" smtClean="0">
                <a:latin typeface="Roboto" panose="02000000000000000000" pitchFamily="2" charset="0"/>
                <a:ea typeface="Roboto" panose="02000000000000000000" pitchFamily="2" charset="0"/>
              </a:rPr>
              <a:t>www.tu-chemnitz.de</a:t>
            </a:r>
            <a:endParaRPr lang="de-DE" sz="1400" dirty="0">
              <a:latin typeface="Roboto" panose="02000000000000000000" pitchFamily="2" charset="0"/>
              <a:ea typeface="Roboto" panose="02000000000000000000" pitchFamily="2" charset="0"/>
            </a:endParaRPr>
          </a:p>
        </p:txBody>
      </p:sp>
      <p:cxnSp>
        <p:nvCxnSpPr>
          <p:cNvPr id="33" name="Gerader Verbinder 32"/>
          <p:cNvCxnSpPr/>
          <p:nvPr/>
        </p:nvCxnSpPr>
        <p:spPr>
          <a:xfrm>
            <a:off x="0" y="6525344"/>
            <a:ext cx="12192000" cy="0"/>
          </a:xfrm>
          <a:prstGeom prst="line">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34" name="Fußzeilenplatzhalter 4"/>
          <p:cNvSpPr txBox="1">
            <a:spLocks/>
          </p:cNvSpPr>
          <p:nvPr/>
        </p:nvSpPr>
        <p:spPr>
          <a:xfrm>
            <a:off x="4655840" y="6526933"/>
            <a:ext cx="5593060" cy="332656"/>
          </a:xfrm>
          <a:prstGeom prst="rect">
            <a:avLst/>
          </a:prstGeom>
        </p:spPr>
        <p:txBody>
          <a:bodyPr lIns="0" tIns="0" rIns="0" bIns="0" anchor="ctr" anchorCtr="0"/>
          <a:lstStyle>
            <a:defPPr>
              <a:defRPr lang="de-DE"/>
            </a:defPPr>
            <a:lvl1pPr algn="l" rtl="0" fontAlgn="base">
              <a:spcBef>
                <a:spcPct val="0"/>
              </a:spcBef>
              <a:spcAft>
                <a:spcPct val="0"/>
              </a:spcAft>
              <a:defRPr sz="1000" kern="1200" dirty="0" smtClean="0">
                <a:solidFill>
                  <a:schemeClr val="tx1"/>
                </a:solidFill>
                <a:latin typeface="Roboto Condensed" panose="02000000000000000000" pitchFamily="2" charset="0"/>
                <a:ea typeface="Roboto Condensed" panose="02000000000000000000" pitchFamily="2" charset="0"/>
                <a:cs typeface="Arial"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fld id="{72C5D026-0A5E-414E-BDD7-AEAAC7E56A8F}" type="slidenum">
              <a:rPr lang="de-DE" sz="1400" smtClean="0">
                <a:latin typeface="Roboto" panose="02000000000000000000" pitchFamily="2" charset="0"/>
                <a:ea typeface="Roboto" panose="02000000000000000000" pitchFamily="2" charset="0"/>
              </a:rPr>
              <a:pPr algn="ctr">
                <a:defRPr/>
              </a:pPr>
              <a:t>‹N°›</a:t>
            </a:fld>
            <a:endParaRPr lang="de-DE" sz="1400">
              <a:latin typeface="Roboto" panose="02000000000000000000" pitchFamily="2" charset="0"/>
              <a:ea typeface="Roboto" panose="02000000000000000000" pitchFamily="2" charset="0"/>
            </a:endParaRPr>
          </a:p>
        </p:txBody>
      </p:sp>
      <p:cxnSp>
        <p:nvCxnSpPr>
          <p:cNvPr id="11" name="Gerader Verbinder 10"/>
          <p:cNvCxnSpPr/>
          <p:nvPr/>
        </p:nvCxnSpPr>
        <p:spPr>
          <a:xfrm>
            <a:off x="1343025" y="152400"/>
            <a:ext cx="0" cy="46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4"/>
          <p:cNvSpPr txBox="1">
            <a:spLocks noChangeArrowheads="1"/>
          </p:cNvSpPr>
          <p:nvPr/>
        </p:nvSpPr>
        <p:spPr bwMode="auto">
          <a:xfrm>
            <a:off x="192089" y="6525345"/>
            <a:ext cx="5759896" cy="334244"/>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dirty="0" smtClean="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de-DE" sz="1400" dirty="0" smtClean="0">
                <a:latin typeface="Roboto" panose="02000000000000000000" pitchFamily="2" charset="0"/>
                <a:ea typeface="Roboto" panose="02000000000000000000" pitchFamily="2" charset="0"/>
              </a:rPr>
              <a:t>Sfax</a:t>
            </a:r>
            <a:r>
              <a:rPr lang="de-DE" sz="1400" kern="1200" dirty="0" smtClean="0">
                <a:solidFill>
                  <a:schemeClr val="tx1"/>
                </a:solidFill>
                <a:latin typeface="Roboto" panose="02000000000000000000" pitchFamily="2" charset="0"/>
                <a:ea typeface="Roboto" panose="02000000000000000000" pitchFamily="2" charset="0"/>
                <a:cs typeface="Arial" charset="0"/>
              </a:rPr>
              <a:t> </a:t>
            </a:r>
            <a:r>
              <a:rPr lang="de-DE" sz="1400" kern="1200" dirty="0">
                <a:solidFill>
                  <a:schemeClr val="tx1"/>
                </a:solidFill>
                <a:latin typeface="Roboto" panose="02000000000000000000" pitchFamily="2" charset="0"/>
                <a:ea typeface="Roboto" panose="02000000000000000000" pitchFamily="2" charset="0"/>
                <a:cs typeface="Arial" charset="0"/>
              </a:rPr>
              <a:t>∙ </a:t>
            </a:r>
            <a:r>
              <a:rPr lang="de-DE" sz="1400" kern="1200" dirty="0" smtClean="0">
                <a:solidFill>
                  <a:schemeClr val="tx1"/>
                </a:solidFill>
                <a:latin typeface="Roboto" panose="02000000000000000000" pitchFamily="2" charset="0"/>
                <a:ea typeface="Roboto" panose="02000000000000000000" pitchFamily="2" charset="0"/>
                <a:cs typeface="Arial" charset="0"/>
              </a:rPr>
              <a:t>12.10.</a:t>
            </a:r>
            <a:r>
              <a:rPr lang="de-DE" sz="1400" baseline="0" dirty="0" smtClean="0">
                <a:latin typeface="Roboto" panose="02000000000000000000" pitchFamily="2" charset="0"/>
                <a:ea typeface="Roboto" panose="02000000000000000000" pitchFamily="2" charset="0"/>
              </a:rPr>
              <a:t> </a:t>
            </a:r>
            <a:r>
              <a:rPr lang="de-DE" sz="1400" baseline="0" dirty="0">
                <a:latin typeface="Roboto" panose="02000000000000000000" pitchFamily="2" charset="0"/>
                <a:ea typeface="Roboto" panose="02000000000000000000" pitchFamily="2" charset="0"/>
              </a:rPr>
              <a:t>2024</a:t>
            </a:r>
            <a:r>
              <a:rPr lang="de-DE" sz="1400" kern="1200" dirty="0">
                <a:solidFill>
                  <a:schemeClr val="tx1"/>
                </a:solidFill>
                <a:latin typeface="Roboto" panose="02000000000000000000" pitchFamily="2" charset="0"/>
                <a:ea typeface="Roboto" panose="02000000000000000000" pitchFamily="2" charset="0"/>
                <a:cs typeface="Arial" charset="0"/>
              </a:rPr>
              <a:t> ∙ </a:t>
            </a:r>
            <a:r>
              <a:rPr lang="de-DE" sz="1400" kern="1200" dirty="0" err="1">
                <a:solidFill>
                  <a:schemeClr val="tx1"/>
                </a:solidFill>
                <a:latin typeface="Roboto" panose="02000000000000000000" pitchFamily="2" charset="0"/>
                <a:ea typeface="Roboto" panose="02000000000000000000" pitchFamily="2" charset="0"/>
                <a:cs typeface="Arial" charset="0"/>
              </a:rPr>
              <a:t>Khouloud</a:t>
            </a:r>
            <a:r>
              <a:rPr lang="de-DE" sz="1400" kern="1200" dirty="0">
                <a:solidFill>
                  <a:schemeClr val="tx1"/>
                </a:solidFill>
                <a:latin typeface="Roboto" panose="02000000000000000000" pitchFamily="2" charset="0"/>
                <a:ea typeface="Roboto" panose="02000000000000000000" pitchFamily="2" charset="0"/>
                <a:cs typeface="Arial" charset="0"/>
              </a:rPr>
              <a:t> </a:t>
            </a:r>
            <a:r>
              <a:rPr lang="de-DE" sz="1400" kern="1200" dirty="0" err="1">
                <a:solidFill>
                  <a:schemeClr val="tx1"/>
                </a:solidFill>
                <a:latin typeface="Roboto" panose="02000000000000000000" pitchFamily="2" charset="0"/>
                <a:ea typeface="Roboto" panose="02000000000000000000" pitchFamily="2" charset="0"/>
                <a:cs typeface="Arial" charset="0"/>
              </a:rPr>
              <a:t>Matri</a:t>
            </a:r>
            <a:r>
              <a:rPr lang="de-DE" sz="1400" kern="1200" dirty="0">
                <a:solidFill>
                  <a:schemeClr val="tx1"/>
                </a:solidFill>
                <a:latin typeface="Roboto" panose="02000000000000000000" pitchFamily="2" charset="0"/>
                <a:ea typeface="Roboto" panose="02000000000000000000" pitchFamily="2" charset="0"/>
                <a:cs typeface="Arial" charset="0"/>
              </a:rPr>
              <a:t> </a:t>
            </a:r>
          </a:p>
        </p:txBody>
      </p:sp>
    </p:spTree>
    <p:extLst>
      <p:ext uri="{BB962C8B-B14F-4D97-AF65-F5344CB8AC3E}">
        <p14:creationId xmlns:p14="http://schemas.microsoft.com/office/powerpoint/2010/main" val="4136935301"/>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 id="2147483719" r:id="rId5"/>
    <p:sldLayoutId id="2147483757" r:id="rId6"/>
  </p:sldLayoutIdLst>
  <p:txStyles>
    <p:titleStyle>
      <a:lvl1pPr algn="l" defTabSz="914400" rtl="0" eaLnBrk="1" latinLnBrk="0" hangingPunct="1">
        <a:lnSpc>
          <a:spcPct val="90000"/>
        </a:lnSpc>
        <a:spcBef>
          <a:spcPct val="0"/>
        </a:spcBef>
        <a:buNone/>
        <a:defRPr sz="1600" b="1" kern="1200">
          <a:solidFill>
            <a:schemeClr val="bg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96" userDrawn="1">
          <p15:clr>
            <a:srgbClr val="9FCC3B"/>
          </p15:clr>
        </p15:guide>
        <p15:guide id="2" orient="horz" pos="391" userDrawn="1">
          <p15:clr>
            <a:srgbClr val="9FCC3B"/>
          </p15:clr>
        </p15:guide>
        <p15:guide id="3" pos="982" userDrawn="1">
          <p15:clr>
            <a:srgbClr val="9FCC3B"/>
          </p15:clr>
        </p15:guide>
        <p15:guide id="4" pos="121" userDrawn="1">
          <p15:clr>
            <a:srgbClr val="000000"/>
          </p15:clr>
        </p15:guide>
        <p15:guide id="5" pos="846" userDrawn="1">
          <p15:clr>
            <a:srgbClr val="9FCC3B"/>
          </p15:clr>
        </p15:guide>
        <p15:guide id="6" pos="710" userDrawn="1">
          <p15:clr>
            <a:srgbClr val="9FCC3B"/>
          </p15:clr>
        </p15:guide>
        <p15:guide id="7" pos="7559" userDrawn="1">
          <p15:clr>
            <a:srgbClr val="000000"/>
          </p15:clr>
        </p15:guide>
        <p15:guide id="8" orient="horz" pos="572" userDrawn="1">
          <p15:clr>
            <a:srgbClr val="000000"/>
          </p15:clr>
        </p15:guide>
        <p15:guide id="9" orient="horz" pos="3997"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hyperlink" Target="file:///C:\Users\khouloud%20Matri\Downloads\1816-Article%20Text-5708-1-10-20120611.pdf" TargetMode="Externa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hyperlink" Target="file:///C:\Users\khouloud%20Matri\Downloads\pfe\papers\wavelet%20and%20nyquist%20freq.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
          <p:cNvCxnSpPr/>
          <p:nvPr/>
        </p:nvCxnSpPr>
        <p:spPr>
          <a:xfrm>
            <a:off x="2306933" y="908720"/>
            <a:ext cx="0" cy="5472608"/>
          </a:xfrm>
          <a:prstGeom prst="line">
            <a:avLst/>
          </a:prstGeom>
          <a:ln w="28575">
            <a:solidFill>
              <a:srgbClr val="E63312"/>
            </a:solidFill>
          </a:ln>
        </p:spPr>
        <p:style>
          <a:lnRef idx="1">
            <a:schemeClr val="accent2"/>
          </a:lnRef>
          <a:fillRef idx="0">
            <a:schemeClr val="accent2"/>
          </a:fillRef>
          <a:effectRef idx="0">
            <a:schemeClr val="accent2"/>
          </a:effectRef>
          <a:fontRef idx="minor">
            <a:schemeClr val="tx1"/>
          </a:fontRef>
        </p:style>
      </p:cxnSp>
      <p:pic>
        <p:nvPicPr>
          <p:cNvPr id="3" name="Picture 4" descr="Image result for fakultät für elektrotechnik und informationstechnik chemnitz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97" y="888379"/>
            <a:ext cx="1713207" cy="8523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Image result for mst tu chemnitz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437" y="2092057"/>
            <a:ext cx="1353765" cy="981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0785" y="3374413"/>
            <a:ext cx="1467187" cy="895885"/>
          </a:xfrm>
          <a:prstGeom prst="rect">
            <a:avLst/>
          </a:prstGeom>
          <a:noFill/>
          <a:ln w="9525">
            <a:noFill/>
            <a:miter lim="800000"/>
            <a:headEnd/>
            <a:tailEnd/>
          </a:ln>
        </p:spPr>
      </p:pic>
      <p:pic>
        <p:nvPicPr>
          <p:cNvPr id="8" name="Picture 2">
            <a:extLst>
              <a:ext uri="{FF2B5EF4-FFF2-40B4-BE49-F238E27FC236}">
                <a16:creationId xmlns:a16="http://schemas.microsoft.com/office/drawing/2014/main" xmlns="" id="{4ECB9F5D-9DCA-2C1A-B03B-2C7CE5A0A3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27" r="6621"/>
          <a:stretch/>
        </p:blipFill>
        <p:spPr bwMode="auto">
          <a:xfrm>
            <a:off x="87089" y="4912405"/>
            <a:ext cx="2122709" cy="1284257"/>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28"/>
          <p:cNvSpPr txBox="1">
            <a:spLocks/>
          </p:cNvSpPr>
          <p:nvPr/>
        </p:nvSpPr>
        <p:spPr>
          <a:xfrm>
            <a:off x="2365812" y="1950720"/>
            <a:ext cx="9826188" cy="1423693"/>
          </a:xfrm>
          <a:prstGeom prst="rect">
            <a:avLst/>
          </a:prstGeom>
        </p:spPr>
        <p:txBody>
          <a:bodyPr lIns="0" tIns="0" rIns="0" bIns="0">
            <a:normAutofit lnSpcReduction="10000"/>
          </a:bodyPr>
          <a:lstStyle>
            <a:lvl1pPr algn="l" defTabSz="914400" rtl="0" eaLnBrk="1" latinLnBrk="0" hangingPunct="1">
              <a:lnSpc>
                <a:spcPct val="120000"/>
              </a:lnSpc>
              <a:spcBef>
                <a:spcPct val="0"/>
              </a:spcBef>
              <a:buNone/>
              <a:defRPr sz="4400" b="1" kern="1200">
                <a:solidFill>
                  <a:schemeClr val="bg1"/>
                </a:solidFill>
                <a:latin typeface="Arial"/>
                <a:ea typeface="Arial"/>
                <a:cs typeface="Arial"/>
                <a:sym typeface="Arial"/>
              </a:defRPr>
            </a:lvl1pPr>
          </a:lstStyle>
          <a:p>
            <a:pPr algn="ctr"/>
            <a:r>
              <a:rPr lang="en-US" sz="2800" dirty="0">
                <a:solidFill>
                  <a:schemeClr val="tx1"/>
                </a:solidFill>
              </a:rPr>
              <a:t>Design of a real-time gesture recognition embedded system based on an Electromyography sensor and </a:t>
            </a:r>
            <a:r>
              <a:rPr lang="en-US" sz="2800" dirty="0" smtClean="0">
                <a:solidFill>
                  <a:schemeClr val="tx1"/>
                </a:solidFill>
              </a:rPr>
              <a:t>pruned </a:t>
            </a:r>
            <a:r>
              <a:rPr lang="en-US" sz="2800" dirty="0">
                <a:solidFill>
                  <a:schemeClr val="tx1"/>
                </a:solidFill>
              </a:rPr>
              <a:t>Extreme </a:t>
            </a:r>
            <a:r>
              <a:rPr lang="en-US" sz="2800" dirty="0" smtClean="0">
                <a:solidFill>
                  <a:schemeClr val="tx1"/>
                </a:solidFill>
              </a:rPr>
              <a:t>Learning Machine </a:t>
            </a:r>
            <a:r>
              <a:rPr lang="en-US" sz="2800" dirty="0">
                <a:solidFill>
                  <a:schemeClr val="tx1"/>
                </a:solidFill>
              </a:rPr>
              <a:t>algorithm</a:t>
            </a:r>
          </a:p>
        </p:txBody>
      </p:sp>
      <p:sp>
        <p:nvSpPr>
          <p:cNvPr id="10" name="Shape 133"/>
          <p:cNvSpPr/>
          <p:nvPr/>
        </p:nvSpPr>
        <p:spPr>
          <a:xfrm>
            <a:off x="2929557" y="4652677"/>
            <a:ext cx="8698691" cy="17030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a:latin typeface="Arial"/>
                <a:ea typeface="Arial"/>
                <a:cs typeface="Arial"/>
                <a:sym typeface="Arial"/>
              </a:defRPr>
            </a:lvl1pPr>
          </a:lstStyle>
          <a:p>
            <a:r>
              <a:rPr sz="2000" dirty="0"/>
              <a:t>Supervisors: Prof. Dr.-</a:t>
            </a:r>
            <a:r>
              <a:rPr sz="2000" dirty="0" err="1"/>
              <a:t>Ing</a:t>
            </a:r>
            <a:r>
              <a:rPr sz="2000" dirty="0"/>
              <a:t>. </a:t>
            </a:r>
            <a:r>
              <a:rPr sz="2000" dirty="0" err="1"/>
              <a:t>Olfa</a:t>
            </a:r>
            <a:r>
              <a:rPr sz="2000" dirty="0"/>
              <a:t> </a:t>
            </a:r>
            <a:r>
              <a:rPr sz="2000" dirty="0" err="1"/>
              <a:t>Kanoun</a:t>
            </a:r>
            <a:endParaRPr lang="fr-FR" sz="2000" dirty="0"/>
          </a:p>
          <a:p>
            <a:r>
              <a:rPr lang="fr-FR" sz="2000" dirty="0"/>
              <a:t>                     Prof. Ahmed </a:t>
            </a:r>
            <a:r>
              <a:rPr lang="fr-FR" sz="2000" dirty="0" err="1"/>
              <a:t>Fakhfakh</a:t>
            </a:r>
            <a:endParaRPr lang="fr-FR" sz="2000" dirty="0"/>
          </a:p>
          <a:p>
            <a:r>
              <a:rPr lang="fr-FR" sz="2000" dirty="0"/>
              <a:t>                     Prof. </a:t>
            </a:r>
            <a:r>
              <a:rPr lang="fr-FR" sz="2000" dirty="0" err="1"/>
              <a:t>Salwa</a:t>
            </a:r>
            <a:r>
              <a:rPr lang="fr-FR" sz="2000" dirty="0"/>
              <a:t> </a:t>
            </a:r>
            <a:r>
              <a:rPr lang="fr-FR" sz="2000" dirty="0" err="1"/>
              <a:t>Sahnoun</a:t>
            </a:r>
            <a:endParaRPr lang="fr-FR" sz="2000" dirty="0"/>
          </a:p>
          <a:p>
            <a:r>
              <a:rPr lang="fr-FR" sz="2000" dirty="0"/>
              <a:t>                     Dr.-</a:t>
            </a:r>
            <a:r>
              <a:rPr lang="fr-FR" sz="2000" dirty="0" err="1"/>
              <a:t>Ing</a:t>
            </a:r>
            <a:r>
              <a:rPr lang="fr-FR" sz="2000" dirty="0"/>
              <a:t>. Rim </a:t>
            </a:r>
            <a:r>
              <a:rPr lang="fr-FR" sz="2000" dirty="0" err="1"/>
              <a:t>Barioul</a:t>
            </a:r>
            <a:r>
              <a:rPr lang="fr-FR" sz="2000" dirty="0"/>
              <a:t> </a:t>
            </a:r>
          </a:p>
          <a:p>
            <a:r>
              <a:rPr sz="2000" dirty="0"/>
              <a:t> </a:t>
            </a:r>
          </a:p>
        </p:txBody>
      </p:sp>
      <p:sp>
        <p:nvSpPr>
          <p:cNvPr id="11" name="Shape 134"/>
          <p:cNvSpPr/>
          <p:nvPr/>
        </p:nvSpPr>
        <p:spPr>
          <a:xfrm>
            <a:off x="5415741" y="5268230"/>
            <a:ext cx="10265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Arial"/>
                <a:ea typeface="Arial"/>
                <a:cs typeface="Arial"/>
                <a:sym typeface="Arial"/>
              </a:defRPr>
            </a:lvl1pPr>
          </a:lstStyle>
          <a:p>
            <a:endParaRPr dirty="0"/>
          </a:p>
        </p:txBody>
      </p:sp>
      <p:sp>
        <p:nvSpPr>
          <p:cNvPr id="6" name="Rectangle 5"/>
          <p:cNvSpPr/>
          <p:nvPr/>
        </p:nvSpPr>
        <p:spPr>
          <a:xfrm>
            <a:off x="2919397" y="3914420"/>
            <a:ext cx="3560590" cy="400110"/>
          </a:xfrm>
          <a:prstGeom prst="rect">
            <a:avLst/>
          </a:prstGeom>
        </p:spPr>
        <p:txBody>
          <a:bodyPr wrap="none">
            <a:spAutoFit/>
          </a:bodyPr>
          <a:lstStyle/>
          <a:p>
            <a:r>
              <a:rPr lang="fr-FR" sz="2000" dirty="0" err="1"/>
              <a:t>Presented</a:t>
            </a:r>
            <a:r>
              <a:rPr lang="fr-FR" sz="2000" dirty="0"/>
              <a:t> by: </a:t>
            </a:r>
            <a:r>
              <a:rPr lang="fr-FR" sz="2000" dirty="0" err="1"/>
              <a:t>Khouloud</a:t>
            </a:r>
            <a:r>
              <a:rPr lang="fr-FR" sz="2000" dirty="0"/>
              <a:t> Matri</a:t>
            </a:r>
          </a:p>
        </p:txBody>
      </p:sp>
      <p:sp>
        <p:nvSpPr>
          <p:cNvPr id="7" name="Rectangle 6"/>
          <p:cNvSpPr/>
          <p:nvPr/>
        </p:nvSpPr>
        <p:spPr>
          <a:xfrm>
            <a:off x="9910214" y="5986375"/>
            <a:ext cx="1402948" cy="369332"/>
          </a:xfrm>
          <a:prstGeom prst="rect">
            <a:avLst/>
          </a:prstGeom>
        </p:spPr>
        <p:txBody>
          <a:bodyPr wrap="none">
            <a:spAutoFit/>
          </a:bodyPr>
          <a:lstStyle/>
          <a:p>
            <a:r>
              <a:rPr lang="fr-FR" dirty="0"/>
              <a:t> </a:t>
            </a:r>
            <a:r>
              <a:rPr lang="fr-FR" dirty="0" smtClean="0"/>
              <a:t>12.10.2024</a:t>
            </a:r>
            <a:endParaRPr lang="fr-FR" dirty="0"/>
          </a:p>
        </p:txBody>
      </p:sp>
      <p:pic>
        <p:nvPicPr>
          <p:cNvPr id="12" name="Picture 4" descr="ENETCOM - Notes et délibéra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010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3314" y="887214"/>
            <a:ext cx="1479892" cy="400110"/>
          </a:xfrm>
          <a:prstGeom prst="rect">
            <a:avLst/>
          </a:prstGeom>
        </p:spPr>
        <p:txBody>
          <a:bodyPr wrap="none">
            <a:spAutoFit/>
          </a:bodyPr>
          <a:lstStyle/>
          <a:p>
            <a:r>
              <a:rPr lang="fr-FR" sz="2000" b="1" dirty="0" err="1"/>
              <a:t>Algorithm</a:t>
            </a:r>
            <a:r>
              <a:rPr lang="fr-FR" sz="2000" b="1"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14" y="1791916"/>
            <a:ext cx="2569151" cy="73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064000" y="1791916"/>
            <a:ext cx="1341120" cy="733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TKEO</a:t>
            </a:r>
          </a:p>
        </p:txBody>
      </p:sp>
      <p:sp>
        <p:nvSpPr>
          <p:cNvPr id="3" name="Rectangle 2"/>
          <p:cNvSpPr/>
          <p:nvPr/>
        </p:nvSpPr>
        <p:spPr>
          <a:xfrm>
            <a:off x="6454775" y="2436614"/>
            <a:ext cx="1527021" cy="369332"/>
          </a:xfrm>
          <a:prstGeom prst="rect">
            <a:avLst/>
          </a:prstGeom>
        </p:spPr>
        <p:txBody>
          <a:bodyPr wrap="none">
            <a:spAutoFit/>
          </a:bodyPr>
          <a:lstStyle/>
          <a:p>
            <a:pPr algn="ctr"/>
            <a:r>
              <a:rPr lang="fr-FR" dirty="0" err="1"/>
              <a:t>TKEO_buffer</a:t>
            </a:r>
            <a:endParaRPr lang="fr-FR" dirty="0"/>
          </a:p>
        </p:txBody>
      </p:sp>
      <p:cxnSp>
        <p:nvCxnSpPr>
          <p:cNvPr id="5" name="Connecteur droit avec flèche 4"/>
          <p:cNvCxnSpPr/>
          <p:nvPr/>
        </p:nvCxnSpPr>
        <p:spPr>
          <a:xfrm>
            <a:off x="2956560" y="2158646"/>
            <a:ext cx="965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5589736" y="2162664"/>
            <a:ext cx="109554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52" name="Picture 4" descr="phased array Icon - Free PNG &amp; SVG 3035990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539696"/>
            <a:ext cx="914529" cy="91452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a:off x="8439437" y="1805832"/>
            <a:ext cx="965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862997" y="1406020"/>
            <a:ext cx="1152881" cy="369332"/>
          </a:xfrm>
          <a:prstGeom prst="rect">
            <a:avLst/>
          </a:prstGeom>
        </p:spPr>
        <p:txBody>
          <a:bodyPr wrap="none">
            <a:spAutoFit/>
          </a:bodyPr>
          <a:lstStyle/>
          <a:p>
            <a:pPr algn="ctr"/>
            <a:r>
              <a:rPr lang="fr-FR" dirty="0"/>
              <a:t>If n &gt; 2*w</a:t>
            </a:r>
          </a:p>
        </p:txBody>
      </p:sp>
      <p:cxnSp>
        <p:nvCxnSpPr>
          <p:cNvPr id="7" name="Connecteur droit 6"/>
          <p:cNvCxnSpPr/>
          <p:nvPr/>
        </p:nvCxnSpPr>
        <p:spPr>
          <a:xfrm>
            <a:off x="7660640" y="2153212"/>
            <a:ext cx="778797" cy="5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Connecteur droit 16"/>
          <p:cNvCxnSpPr>
            <a:stCxn id="15" idx="2"/>
          </p:cNvCxnSpPr>
          <p:nvPr/>
        </p:nvCxnSpPr>
        <p:spPr>
          <a:xfrm flipH="1">
            <a:off x="8439437" y="1775352"/>
            <a:ext cx="1" cy="7195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8439437" y="2518234"/>
            <a:ext cx="965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465597" y="1529536"/>
            <a:ext cx="1466562" cy="521106"/>
          </a:xfrm>
          <a:prstGeom prst="rect">
            <a:avLst/>
          </a:prstGeom>
          <a:solidFill>
            <a:schemeClr val="accent1">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err="1"/>
              <a:t>TKEO_past</a:t>
            </a:r>
            <a:endParaRPr lang="fr-FR" dirty="0"/>
          </a:p>
        </p:txBody>
      </p:sp>
      <p:sp>
        <p:nvSpPr>
          <p:cNvPr id="23" name="Rectangle 22"/>
          <p:cNvSpPr/>
          <p:nvPr/>
        </p:nvSpPr>
        <p:spPr>
          <a:xfrm>
            <a:off x="9465596" y="2272186"/>
            <a:ext cx="1466563" cy="521106"/>
          </a:xfrm>
          <a:prstGeom prst="rect">
            <a:avLst/>
          </a:prstGeom>
          <a:solidFill>
            <a:schemeClr val="accent1">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err="1"/>
              <a:t>TKEO_future</a:t>
            </a:r>
            <a:endParaRPr lang="fr-FR" dirty="0"/>
          </a:p>
        </p:txBody>
      </p:sp>
      <p:sp>
        <p:nvSpPr>
          <p:cNvPr id="16" name="Rectangle 15"/>
          <p:cNvSpPr/>
          <p:nvPr/>
        </p:nvSpPr>
        <p:spPr>
          <a:xfrm>
            <a:off x="10952558" y="1598198"/>
            <a:ext cx="1180131" cy="369332"/>
          </a:xfrm>
          <a:prstGeom prst="rect">
            <a:avLst/>
          </a:prstGeom>
        </p:spPr>
        <p:txBody>
          <a:bodyPr wrap="none">
            <a:spAutoFit/>
          </a:bodyPr>
          <a:lstStyle/>
          <a:p>
            <a:r>
              <a:rPr lang="el-GR" dirty="0"/>
              <a:t>τ(</a:t>
            </a:r>
            <a:r>
              <a:rPr lang="fr-FR" dirty="0"/>
              <a:t>n−w : n)</a:t>
            </a:r>
          </a:p>
        </p:txBody>
      </p:sp>
      <p:sp>
        <p:nvSpPr>
          <p:cNvPr id="18" name="Rectangle 17"/>
          <p:cNvSpPr/>
          <p:nvPr/>
        </p:nvSpPr>
        <p:spPr>
          <a:xfrm>
            <a:off x="10932159" y="2333568"/>
            <a:ext cx="1180131" cy="369332"/>
          </a:xfrm>
          <a:prstGeom prst="rect">
            <a:avLst/>
          </a:prstGeom>
        </p:spPr>
        <p:txBody>
          <a:bodyPr wrap="none">
            <a:spAutoFit/>
          </a:bodyPr>
          <a:lstStyle/>
          <a:p>
            <a:r>
              <a:rPr lang="el-GR" dirty="0"/>
              <a:t>τ(</a:t>
            </a:r>
            <a:r>
              <a:rPr lang="fr-FR" dirty="0"/>
              <a:t>n : </a:t>
            </a:r>
            <a:r>
              <a:rPr lang="fr-FR" dirty="0" err="1"/>
              <a:t>n+w</a:t>
            </a:r>
            <a:r>
              <a:rPr lang="fr-FR" dirty="0"/>
              <a:t>)</a:t>
            </a:r>
          </a:p>
        </p:txBody>
      </p:sp>
      <p:sp>
        <p:nvSpPr>
          <p:cNvPr id="19" name="Rectangle à coins arrondis 18"/>
          <p:cNvSpPr/>
          <p:nvPr/>
        </p:nvSpPr>
        <p:spPr>
          <a:xfrm>
            <a:off x="9404636" y="1287324"/>
            <a:ext cx="2707653" cy="1747914"/>
          </a:xfrm>
          <a:prstGeom prst="roundRect">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en angle 26"/>
          <p:cNvCxnSpPr/>
          <p:nvPr/>
        </p:nvCxnSpPr>
        <p:spPr>
          <a:xfrm rot="10800000" flipV="1">
            <a:off x="983261" y="3217513"/>
            <a:ext cx="9775202" cy="581723"/>
          </a:xfrm>
          <a:prstGeom prst="bentConnector3">
            <a:avLst>
              <a:gd name="adj1" fmla="val 9999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41"/>
          <p:cNvCxnSpPr>
            <a:endCxn id="19" idx="2"/>
          </p:cNvCxnSpPr>
          <p:nvPr/>
        </p:nvCxnSpPr>
        <p:spPr>
          <a:xfrm flipH="1" flipV="1">
            <a:off x="10758463" y="3035238"/>
            <a:ext cx="5571" cy="1822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26615" y="3768756"/>
            <a:ext cx="1341120" cy="733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err="1"/>
              <a:t>Correlation</a:t>
            </a:r>
            <a:endParaRPr lang="fr-FR" dirty="0"/>
          </a:p>
        </p:txBody>
      </p:sp>
      <p:sp>
        <p:nvSpPr>
          <p:cNvPr id="41" name="Rectangle 40"/>
          <p:cNvSpPr/>
          <p:nvPr/>
        </p:nvSpPr>
        <p:spPr>
          <a:xfrm>
            <a:off x="-6271" y="4626094"/>
            <a:ext cx="3650358" cy="369332"/>
          </a:xfrm>
          <a:prstGeom prst="rect">
            <a:avLst/>
          </a:prstGeom>
        </p:spPr>
        <p:txBody>
          <a:bodyPr wrap="none">
            <a:spAutoFit/>
          </a:bodyPr>
          <a:lstStyle/>
          <a:p>
            <a:r>
              <a:rPr lang="pt-BR" dirty="0"/>
              <a:t>r(n) = corr(|τ(n−w : n)|,|τ(n : n+w)|)</a:t>
            </a:r>
            <a:endParaRPr lang="fr-FR" dirty="0"/>
          </a:p>
        </p:txBody>
      </p:sp>
      <p:sp>
        <p:nvSpPr>
          <p:cNvPr id="46" name="Rectangle 45"/>
          <p:cNvSpPr/>
          <p:nvPr/>
        </p:nvSpPr>
        <p:spPr>
          <a:xfrm>
            <a:off x="3200949" y="2553751"/>
            <a:ext cx="3211135" cy="369332"/>
          </a:xfrm>
          <a:prstGeom prst="rect">
            <a:avLst/>
          </a:prstGeom>
        </p:spPr>
        <p:txBody>
          <a:bodyPr wrap="none">
            <a:spAutoFit/>
          </a:bodyPr>
          <a:lstStyle/>
          <a:p>
            <a:r>
              <a:rPr lang="pt-BR" b="1" dirty="0"/>
              <a:t>τ(n) = x(n)** 2 −x(n−1)x(n+1)</a:t>
            </a:r>
            <a:endParaRPr lang="fr-FR" b="1" dirty="0"/>
          </a:p>
        </p:txBody>
      </p:sp>
      <p:sp>
        <p:nvSpPr>
          <p:cNvPr id="47" name="Rectangle 46"/>
          <p:cNvSpPr/>
          <p:nvPr/>
        </p:nvSpPr>
        <p:spPr>
          <a:xfrm>
            <a:off x="2997756" y="1789390"/>
            <a:ext cx="646331" cy="369332"/>
          </a:xfrm>
          <a:prstGeom prst="rect">
            <a:avLst/>
          </a:prstGeom>
        </p:spPr>
        <p:txBody>
          <a:bodyPr wrap="none">
            <a:spAutoFit/>
          </a:bodyPr>
          <a:lstStyle/>
          <a:p>
            <a:r>
              <a:rPr lang="pt-BR" dirty="0"/>
              <a:t>x(n) </a:t>
            </a:r>
            <a:endParaRPr lang="fr-FR" dirty="0"/>
          </a:p>
        </p:txBody>
      </p:sp>
      <p:sp>
        <p:nvSpPr>
          <p:cNvPr id="48" name="Rectangle 47"/>
          <p:cNvSpPr/>
          <p:nvPr/>
        </p:nvSpPr>
        <p:spPr>
          <a:xfrm>
            <a:off x="243314" y="1399738"/>
            <a:ext cx="1082348" cy="369332"/>
          </a:xfrm>
          <a:prstGeom prst="rect">
            <a:avLst/>
          </a:prstGeom>
        </p:spPr>
        <p:txBody>
          <a:bodyPr wrap="none">
            <a:spAutoFit/>
          </a:bodyPr>
          <a:lstStyle/>
          <a:p>
            <a:r>
              <a:rPr lang="pt-BR" dirty="0"/>
              <a:t>n=0, k=0</a:t>
            </a:r>
            <a:endParaRPr lang="fr-FR" dirty="0"/>
          </a:p>
        </p:txBody>
      </p:sp>
      <p:sp>
        <p:nvSpPr>
          <p:cNvPr id="49" name="Rectangle 48"/>
          <p:cNvSpPr/>
          <p:nvPr/>
        </p:nvSpPr>
        <p:spPr>
          <a:xfrm>
            <a:off x="4400796" y="1456630"/>
            <a:ext cx="723275" cy="369332"/>
          </a:xfrm>
          <a:prstGeom prst="rect">
            <a:avLst/>
          </a:prstGeom>
        </p:spPr>
        <p:txBody>
          <a:bodyPr wrap="none">
            <a:spAutoFit/>
          </a:bodyPr>
          <a:lstStyle/>
          <a:p>
            <a:r>
              <a:rPr lang="pt-BR" dirty="0"/>
              <a:t>n+=1</a:t>
            </a:r>
            <a:endParaRPr lang="fr-FR" dirty="0"/>
          </a:p>
        </p:txBody>
      </p:sp>
      <p:cxnSp>
        <p:nvCxnSpPr>
          <p:cNvPr id="53" name="Connecteur droit avec flèche 52"/>
          <p:cNvCxnSpPr>
            <a:stCxn id="45" idx="3"/>
            <a:endCxn id="60" idx="1"/>
          </p:cNvCxnSpPr>
          <p:nvPr/>
        </p:nvCxnSpPr>
        <p:spPr>
          <a:xfrm flipV="1">
            <a:off x="1767735" y="4126042"/>
            <a:ext cx="3376888" cy="94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934577" y="3768757"/>
            <a:ext cx="1701108" cy="369332"/>
          </a:xfrm>
          <a:prstGeom prst="rect">
            <a:avLst/>
          </a:prstGeom>
        </p:spPr>
        <p:txBody>
          <a:bodyPr wrap="none">
            <a:spAutoFit/>
          </a:bodyPr>
          <a:lstStyle/>
          <a:p>
            <a:pPr algn="ctr"/>
            <a:r>
              <a:rPr lang="fr-FR" dirty="0"/>
              <a:t>If </a:t>
            </a:r>
            <a:r>
              <a:rPr lang="fr-FR" dirty="0" smtClean="0"/>
              <a:t>|r(n)| </a:t>
            </a:r>
            <a:r>
              <a:rPr lang="fr-FR" dirty="0"/>
              <a:t>&lt;= 0,01</a:t>
            </a:r>
          </a:p>
        </p:txBody>
      </p:sp>
      <p:sp>
        <p:nvSpPr>
          <p:cNvPr id="51" name="Rectangle 50"/>
          <p:cNvSpPr/>
          <p:nvPr/>
        </p:nvSpPr>
        <p:spPr>
          <a:xfrm>
            <a:off x="1911150" y="4184748"/>
            <a:ext cx="2030930" cy="369332"/>
          </a:xfrm>
          <a:prstGeom prst="rect">
            <a:avLst/>
          </a:prstGeom>
        </p:spPr>
        <p:txBody>
          <a:bodyPr wrap="square">
            <a:spAutoFit/>
          </a:bodyPr>
          <a:lstStyle/>
          <a:p>
            <a:pPr algn="ctr"/>
            <a:r>
              <a:rPr lang="fr-FR" dirty="0" err="1"/>
              <a:t>Approximately</a:t>
            </a:r>
            <a:r>
              <a:rPr lang="fr-FR" dirty="0"/>
              <a:t> = 0</a:t>
            </a:r>
          </a:p>
        </p:txBody>
      </p:sp>
      <p:sp>
        <p:nvSpPr>
          <p:cNvPr id="56" name="Rectangle 55"/>
          <p:cNvSpPr/>
          <p:nvPr/>
        </p:nvSpPr>
        <p:spPr>
          <a:xfrm>
            <a:off x="4299168" y="4564821"/>
            <a:ext cx="2480166" cy="661720"/>
          </a:xfrm>
          <a:prstGeom prst="rect">
            <a:avLst/>
          </a:prstGeom>
        </p:spPr>
        <p:txBody>
          <a:bodyPr wrap="none">
            <a:spAutoFit/>
          </a:bodyPr>
          <a:lstStyle/>
          <a:p>
            <a:pPr algn="ctr"/>
            <a:r>
              <a:rPr lang="fr-FR" dirty="0" err="1" smtClean="0"/>
              <a:t>on_index.append</a:t>
            </a:r>
            <a:r>
              <a:rPr lang="fr-FR" dirty="0" smtClean="0"/>
              <a:t>(n-w</a:t>
            </a:r>
            <a:r>
              <a:rPr lang="fr-FR" dirty="0"/>
              <a:t>)</a:t>
            </a:r>
            <a:br>
              <a:rPr lang="fr-FR" dirty="0"/>
            </a:br>
            <a:r>
              <a:rPr lang="fr-FR" sz="1900" b="1" dirty="0"/>
              <a:t>Store</a:t>
            </a:r>
            <a:r>
              <a:rPr lang="fr-FR" sz="1900" dirty="0"/>
              <a:t> </a:t>
            </a:r>
            <a:r>
              <a:rPr lang="fr-FR" sz="1900" b="1" dirty="0"/>
              <a:t>changes</a:t>
            </a:r>
          </a:p>
        </p:txBody>
      </p:sp>
      <p:pic>
        <p:nvPicPr>
          <p:cNvPr id="60" name="Picture 4" descr="phased array Icon - Free PNG &amp; SVG 3035990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623" y="3658111"/>
            <a:ext cx="935861" cy="935861"/>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8922037" y="4591718"/>
            <a:ext cx="3210652" cy="187004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en angle 73"/>
          <p:cNvCxnSpPr>
            <a:stCxn id="60" idx="3"/>
            <a:endCxn id="64" idx="0"/>
          </p:cNvCxnSpPr>
          <p:nvPr/>
        </p:nvCxnSpPr>
        <p:spPr>
          <a:xfrm>
            <a:off x="6080484" y="4126042"/>
            <a:ext cx="4446879" cy="465676"/>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7140535" y="3704310"/>
            <a:ext cx="2230099" cy="369332"/>
          </a:xfrm>
          <a:prstGeom prst="rect">
            <a:avLst/>
          </a:prstGeom>
        </p:spPr>
        <p:txBody>
          <a:bodyPr wrap="none">
            <a:spAutoFit/>
          </a:bodyPr>
          <a:lstStyle/>
          <a:p>
            <a:pPr algn="ctr"/>
            <a:r>
              <a:rPr lang="fr-FR" dirty="0"/>
              <a:t>If k &gt;3 ( 4 </a:t>
            </a:r>
            <a:r>
              <a:rPr lang="fr-FR" b="1" dirty="0"/>
              <a:t>changes</a:t>
            </a:r>
            <a:r>
              <a:rPr lang="fr-FR" dirty="0"/>
              <a:t>)</a:t>
            </a:r>
          </a:p>
        </p:txBody>
      </p:sp>
      <p:cxnSp>
        <p:nvCxnSpPr>
          <p:cNvPr id="76" name="Connecteur droit 75"/>
          <p:cNvCxnSpPr/>
          <p:nvPr/>
        </p:nvCxnSpPr>
        <p:spPr>
          <a:xfrm>
            <a:off x="9466426" y="4707786"/>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10054616" y="4707786"/>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10745609" y="4689319"/>
            <a:ext cx="0" cy="1195174"/>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908323" y="6114534"/>
            <a:ext cx="1120820" cy="369332"/>
          </a:xfrm>
          <a:prstGeom prst="rect">
            <a:avLst/>
          </a:prstGeom>
        </p:spPr>
        <p:txBody>
          <a:bodyPr wrap="none">
            <a:spAutoFit/>
          </a:bodyPr>
          <a:lstStyle/>
          <a:p>
            <a:r>
              <a:rPr lang="fr-FR" b="1" dirty="0"/>
              <a:t>changes</a:t>
            </a:r>
            <a:endParaRPr lang="fr-FR" dirty="0"/>
          </a:p>
        </p:txBody>
      </p:sp>
      <p:sp>
        <p:nvSpPr>
          <p:cNvPr id="79" name="Rectangle 78"/>
          <p:cNvSpPr/>
          <p:nvPr/>
        </p:nvSpPr>
        <p:spPr>
          <a:xfrm>
            <a:off x="9309144" y="5815226"/>
            <a:ext cx="312906" cy="369332"/>
          </a:xfrm>
          <a:prstGeom prst="rect">
            <a:avLst/>
          </a:prstGeom>
        </p:spPr>
        <p:txBody>
          <a:bodyPr wrap="none">
            <a:spAutoFit/>
          </a:bodyPr>
          <a:lstStyle/>
          <a:p>
            <a:r>
              <a:rPr lang="fr-FR" b="1" dirty="0"/>
              <a:t>1</a:t>
            </a:r>
            <a:endParaRPr lang="fr-FR" dirty="0"/>
          </a:p>
        </p:txBody>
      </p:sp>
      <p:sp>
        <p:nvSpPr>
          <p:cNvPr id="80" name="Rectangle 79"/>
          <p:cNvSpPr/>
          <p:nvPr/>
        </p:nvSpPr>
        <p:spPr>
          <a:xfrm>
            <a:off x="9959123" y="5815226"/>
            <a:ext cx="312906" cy="369332"/>
          </a:xfrm>
          <a:prstGeom prst="rect">
            <a:avLst/>
          </a:prstGeom>
        </p:spPr>
        <p:txBody>
          <a:bodyPr wrap="none">
            <a:spAutoFit/>
          </a:bodyPr>
          <a:lstStyle/>
          <a:p>
            <a:r>
              <a:rPr lang="fr-FR" b="1" dirty="0"/>
              <a:t>2</a:t>
            </a:r>
            <a:endParaRPr lang="fr-FR" dirty="0"/>
          </a:p>
        </p:txBody>
      </p:sp>
      <p:sp>
        <p:nvSpPr>
          <p:cNvPr id="84" name="Rectangle 83"/>
          <p:cNvSpPr/>
          <p:nvPr/>
        </p:nvSpPr>
        <p:spPr>
          <a:xfrm>
            <a:off x="10588852" y="5813373"/>
            <a:ext cx="312906" cy="369332"/>
          </a:xfrm>
          <a:prstGeom prst="rect">
            <a:avLst/>
          </a:prstGeom>
        </p:spPr>
        <p:txBody>
          <a:bodyPr wrap="none">
            <a:spAutoFit/>
          </a:bodyPr>
          <a:lstStyle/>
          <a:p>
            <a:r>
              <a:rPr lang="fr-FR" b="1" dirty="0"/>
              <a:t>3</a:t>
            </a:r>
            <a:endParaRPr lang="fr-FR" dirty="0"/>
          </a:p>
        </p:txBody>
      </p:sp>
      <p:sp>
        <p:nvSpPr>
          <p:cNvPr id="85" name="Rectangle 84"/>
          <p:cNvSpPr/>
          <p:nvPr/>
        </p:nvSpPr>
        <p:spPr>
          <a:xfrm>
            <a:off x="11335370" y="5813373"/>
            <a:ext cx="312906" cy="369332"/>
          </a:xfrm>
          <a:prstGeom prst="rect">
            <a:avLst/>
          </a:prstGeom>
        </p:spPr>
        <p:txBody>
          <a:bodyPr wrap="none">
            <a:spAutoFit/>
          </a:bodyPr>
          <a:lstStyle/>
          <a:p>
            <a:r>
              <a:rPr lang="fr-FR" b="1" dirty="0"/>
              <a:t>4</a:t>
            </a:r>
            <a:endParaRPr lang="fr-FR" dirty="0"/>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659" y="4739640"/>
            <a:ext cx="2076896" cy="84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7659" y="5701827"/>
            <a:ext cx="1939735" cy="804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p:cNvSpPr/>
          <p:nvPr/>
        </p:nvSpPr>
        <p:spPr>
          <a:xfrm>
            <a:off x="9466426" y="4709639"/>
            <a:ext cx="492698" cy="11933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lumMod val="60000"/>
                  <a:lumOff val="40000"/>
                </a:schemeClr>
              </a:solidFill>
            </a:endParaRPr>
          </a:p>
        </p:txBody>
      </p:sp>
      <p:sp>
        <p:nvSpPr>
          <p:cNvPr id="95" name="Rectangle 94"/>
          <p:cNvSpPr/>
          <p:nvPr/>
        </p:nvSpPr>
        <p:spPr>
          <a:xfrm>
            <a:off x="10797980" y="4717019"/>
            <a:ext cx="598350" cy="11933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9959125" y="4717019"/>
            <a:ext cx="830754" cy="11933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7" name="Connecteur droit avec flèche 96"/>
          <p:cNvCxnSpPr/>
          <p:nvPr/>
        </p:nvCxnSpPr>
        <p:spPr>
          <a:xfrm>
            <a:off x="9015878" y="5323840"/>
            <a:ext cx="305585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10211069" y="4883666"/>
            <a:ext cx="466794" cy="369332"/>
          </a:xfrm>
          <a:prstGeom prst="rect">
            <a:avLst/>
          </a:prstGeom>
        </p:spPr>
        <p:txBody>
          <a:bodyPr wrap="none">
            <a:spAutoFit/>
          </a:bodyPr>
          <a:lstStyle/>
          <a:p>
            <a:r>
              <a:rPr lang="fr-FR" b="1" dirty="0"/>
              <a:t>E1</a:t>
            </a:r>
            <a:endParaRPr lang="fr-FR" dirty="0"/>
          </a:p>
        </p:txBody>
      </p:sp>
      <p:sp>
        <p:nvSpPr>
          <p:cNvPr id="90" name="Rectangle 89"/>
          <p:cNvSpPr/>
          <p:nvPr/>
        </p:nvSpPr>
        <p:spPr>
          <a:xfrm>
            <a:off x="10863758" y="4883666"/>
            <a:ext cx="466794" cy="369332"/>
          </a:xfrm>
          <a:prstGeom prst="rect">
            <a:avLst/>
          </a:prstGeom>
        </p:spPr>
        <p:txBody>
          <a:bodyPr wrap="none">
            <a:spAutoFit/>
          </a:bodyPr>
          <a:lstStyle/>
          <a:p>
            <a:r>
              <a:rPr lang="fr-FR" b="1" dirty="0"/>
              <a:t>E2</a:t>
            </a:r>
            <a:endParaRPr lang="fr-FR" dirty="0"/>
          </a:p>
        </p:txBody>
      </p:sp>
      <p:sp>
        <p:nvSpPr>
          <p:cNvPr id="91" name="Rectangle 90"/>
          <p:cNvSpPr/>
          <p:nvPr/>
        </p:nvSpPr>
        <p:spPr>
          <a:xfrm>
            <a:off x="9466426" y="4883666"/>
            <a:ext cx="649979" cy="369332"/>
          </a:xfrm>
          <a:prstGeom prst="rect">
            <a:avLst/>
          </a:prstGeom>
        </p:spPr>
        <p:txBody>
          <a:bodyPr wrap="square">
            <a:spAutoFit/>
          </a:bodyPr>
          <a:lstStyle/>
          <a:p>
            <a:r>
              <a:rPr lang="fr-FR" b="1" dirty="0" err="1"/>
              <a:t>prE</a:t>
            </a:r>
            <a:endParaRPr lang="fr-FR" dirty="0"/>
          </a:p>
        </p:txBody>
      </p:sp>
      <p:sp>
        <p:nvSpPr>
          <p:cNvPr id="61" name="Rectangle 60">
            <a:extLst>
              <a:ext uri="{FF2B5EF4-FFF2-40B4-BE49-F238E27FC236}">
                <a16:creationId xmlns:a16="http://schemas.microsoft.com/office/drawing/2014/main" xmlns="" id="{4054EAE5-A10F-4DE4-A0BC-FD685C41E1D7}"/>
              </a:ext>
            </a:extLst>
          </p:cNvPr>
          <p:cNvSpPr/>
          <p:nvPr/>
        </p:nvSpPr>
        <p:spPr>
          <a:xfrm>
            <a:off x="1615130" y="-20565"/>
            <a:ext cx="9066521" cy="716350"/>
          </a:xfrm>
          <a:prstGeom prst="rect">
            <a:avLst/>
          </a:prstGeom>
        </p:spPr>
        <p:txBody>
          <a:bodyPr wrap="none">
            <a:spAutoFit/>
          </a:bodyPr>
          <a:lstStyle/>
          <a:p>
            <a:pPr>
              <a:lnSpc>
                <a:spcPct val="200000"/>
              </a:lnSpc>
            </a:pPr>
            <a:r>
              <a:rPr lang="en-US" sz="2400" b="1" dirty="0">
                <a:solidFill>
                  <a:schemeClr val="bg1"/>
                </a:solidFill>
              </a:rPr>
              <a:t>Implementation of State-of-the-Art Segmentation Techniques</a:t>
            </a:r>
            <a:endParaRPr lang="fr-FR" sz="2400" b="1" dirty="0">
              <a:solidFill>
                <a:schemeClr val="bg1"/>
              </a:solidFill>
            </a:endParaRPr>
          </a:p>
        </p:txBody>
      </p:sp>
      <p:sp>
        <p:nvSpPr>
          <p:cNvPr id="4" name="Rectangle 3"/>
          <p:cNvSpPr/>
          <p:nvPr/>
        </p:nvSpPr>
        <p:spPr>
          <a:xfrm>
            <a:off x="1789230" y="902915"/>
            <a:ext cx="633507" cy="369332"/>
          </a:xfrm>
          <a:prstGeom prst="rect">
            <a:avLst/>
          </a:prstGeom>
        </p:spPr>
        <p:txBody>
          <a:bodyPr wrap="none">
            <a:spAutoFit/>
          </a:bodyPr>
          <a:lstStyle/>
          <a:p>
            <a:r>
              <a:rPr lang="en-US" dirty="0"/>
              <a:t>[</a:t>
            </a:r>
            <a:r>
              <a:rPr lang="en-US" dirty="0" smtClean="0"/>
              <a:t>12] </a:t>
            </a:r>
            <a:endParaRPr lang="fr-FR" dirty="0"/>
          </a:p>
        </p:txBody>
      </p:sp>
      <p:pic>
        <p:nvPicPr>
          <p:cNvPr id="57" name="Picture 4" descr="ENETCOM - Notes et délibéra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par>
                                <p:cTn id="37" presetID="53" presetClass="entr" presetSubtype="16"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Effect transition="in" filter="fade">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animEffect transition="in" filter="fade">
                                      <p:cBhvr>
                                        <p:cTn id="78" dur="500"/>
                                        <p:tgtEl>
                                          <p:spTgt spid="2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p:cTn id="81" dur="500" fill="hold"/>
                                        <p:tgtEl>
                                          <p:spTgt spid="45"/>
                                        </p:tgtEl>
                                        <p:attrNameLst>
                                          <p:attrName>ppt_w</p:attrName>
                                        </p:attrNameLst>
                                      </p:cBhvr>
                                      <p:tavLst>
                                        <p:tav tm="0">
                                          <p:val>
                                            <p:fltVal val="0"/>
                                          </p:val>
                                        </p:tav>
                                        <p:tav tm="100000">
                                          <p:val>
                                            <p:strVal val="#ppt_w"/>
                                          </p:val>
                                        </p:tav>
                                      </p:tavLst>
                                    </p:anim>
                                    <p:anim calcmode="lin" valueType="num">
                                      <p:cBhvr>
                                        <p:cTn id="82" dur="500" fill="hold"/>
                                        <p:tgtEl>
                                          <p:spTgt spid="45"/>
                                        </p:tgtEl>
                                        <p:attrNameLst>
                                          <p:attrName>ppt_h</p:attrName>
                                        </p:attrNameLst>
                                      </p:cBhvr>
                                      <p:tavLst>
                                        <p:tav tm="0">
                                          <p:val>
                                            <p:fltVal val="0"/>
                                          </p:val>
                                        </p:tav>
                                        <p:tav tm="100000">
                                          <p:val>
                                            <p:strVal val="#ppt_h"/>
                                          </p:val>
                                        </p:tav>
                                      </p:tavLst>
                                    </p:anim>
                                    <p:animEffect transition="in" filter="fade">
                                      <p:cBhvr>
                                        <p:cTn id="83" dur="500"/>
                                        <p:tgtEl>
                                          <p:spTgt spid="45"/>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ppt_w</p:attrName>
                                        </p:attrNameLst>
                                      </p:cBhvr>
                                      <p:tavLst>
                                        <p:tav tm="0">
                                          <p:val>
                                            <p:fltVal val="0"/>
                                          </p:val>
                                        </p:tav>
                                        <p:tav tm="100000">
                                          <p:val>
                                            <p:strVal val="#ppt_w"/>
                                          </p:val>
                                        </p:tav>
                                      </p:tavLst>
                                    </p:anim>
                                    <p:anim calcmode="lin" valueType="num">
                                      <p:cBhvr>
                                        <p:cTn id="87" dur="500" fill="hold"/>
                                        <p:tgtEl>
                                          <p:spTgt spid="41"/>
                                        </p:tgtEl>
                                        <p:attrNameLst>
                                          <p:attrName>ppt_h</p:attrName>
                                        </p:attrNameLst>
                                      </p:cBhvr>
                                      <p:tavLst>
                                        <p:tav tm="0">
                                          <p:val>
                                            <p:fltVal val="0"/>
                                          </p:val>
                                        </p:tav>
                                        <p:tav tm="100000">
                                          <p:val>
                                            <p:strVal val="#ppt_h"/>
                                          </p:val>
                                        </p:tav>
                                      </p:tavLst>
                                    </p:anim>
                                    <p:animEffect transition="in" filter="fade">
                                      <p:cBhvr>
                                        <p:cTn id="88" dur="500"/>
                                        <p:tgtEl>
                                          <p:spTgt spid="41"/>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p:cTn id="93" dur="500" fill="hold"/>
                                        <p:tgtEl>
                                          <p:spTgt spid="53"/>
                                        </p:tgtEl>
                                        <p:attrNameLst>
                                          <p:attrName>ppt_w</p:attrName>
                                        </p:attrNameLst>
                                      </p:cBhvr>
                                      <p:tavLst>
                                        <p:tav tm="0">
                                          <p:val>
                                            <p:fltVal val="0"/>
                                          </p:val>
                                        </p:tav>
                                        <p:tav tm="100000">
                                          <p:val>
                                            <p:strVal val="#ppt_w"/>
                                          </p:val>
                                        </p:tav>
                                      </p:tavLst>
                                    </p:anim>
                                    <p:anim calcmode="lin" valueType="num">
                                      <p:cBhvr>
                                        <p:cTn id="94" dur="500" fill="hold"/>
                                        <p:tgtEl>
                                          <p:spTgt spid="53"/>
                                        </p:tgtEl>
                                        <p:attrNameLst>
                                          <p:attrName>ppt_h</p:attrName>
                                        </p:attrNameLst>
                                      </p:cBhvr>
                                      <p:tavLst>
                                        <p:tav tm="0">
                                          <p:val>
                                            <p:fltVal val="0"/>
                                          </p:val>
                                        </p:tav>
                                        <p:tav tm="100000">
                                          <p:val>
                                            <p:strVal val="#ppt_h"/>
                                          </p:val>
                                        </p:tav>
                                      </p:tavLst>
                                    </p:anim>
                                    <p:animEffect transition="in" filter="fade">
                                      <p:cBhvr>
                                        <p:cTn id="95" dur="500"/>
                                        <p:tgtEl>
                                          <p:spTgt spid="53"/>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500" fill="hold"/>
                                        <p:tgtEl>
                                          <p:spTgt spid="50"/>
                                        </p:tgtEl>
                                        <p:attrNameLst>
                                          <p:attrName>ppt_w</p:attrName>
                                        </p:attrNameLst>
                                      </p:cBhvr>
                                      <p:tavLst>
                                        <p:tav tm="0">
                                          <p:val>
                                            <p:fltVal val="0"/>
                                          </p:val>
                                        </p:tav>
                                        <p:tav tm="100000">
                                          <p:val>
                                            <p:strVal val="#ppt_w"/>
                                          </p:val>
                                        </p:tav>
                                      </p:tavLst>
                                    </p:anim>
                                    <p:anim calcmode="lin" valueType="num">
                                      <p:cBhvr>
                                        <p:cTn id="99" dur="500" fill="hold"/>
                                        <p:tgtEl>
                                          <p:spTgt spid="50"/>
                                        </p:tgtEl>
                                        <p:attrNameLst>
                                          <p:attrName>ppt_h</p:attrName>
                                        </p:attrNameLst>
                                      </p:cBhvr>
                                      <p:tavLst>
                                        <p:tav tm="0">
                                          <p:val>
                                            <p:fltVal val="0"/>
                                          </p:val>
                                        </p:tav>
                                        <p:tav tm="100000">
                                          <p:val>
                                            <p:strVal val="#ppt_h"/>
                                          </p:val>
                                        </p:tav>
                                      </p:tavLst>
                                    </p:anim>
                                    <p:animEffect transition="in" filter="fade">
                                      <p:cBhvr>
                                        <p:cTn id="100" dur="500"/>
                                        <p:tgtEl>
                                          <p:spTgt spid="50"/>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p:cTn id="103" dur="500" fill="hold"/>
                                        <p:tgtEl>
                                          <p:spTgt spid="51"/>
                                        </p:tgtEl>
                                        <p:attrNameLst>
                                          <p:attrName>ppt_w</p:attrName>
                                        </p:attrNameLst>
                                      </p:cBhvr>
                                      <p:tavLst>
                                        <p:tav tm="0">
                                          <p:val>
                                            <p:fltVal val="0"/>
                                          </p:val>
                                        </p:tav>
                                        <p:tav tm="100000">
                                          <p:val>
                                            <p:strVal val="#ppt_w"/>
                                          </p:val>
                                        </p:tav>
                                      </p:tavLst>
                                    </p:anim>
                                    <p:anim calcmode="lin" valueType="num">
                                      <p:cBhvr>
                                        <p:cTn id="104" dur="500" fill="hold"/>
                                        <p:tgtEl>
                                          <p:spTgt spid="51"/>
                                        </p:tgtEl>
                                        <p:attrNameLst>
                                          <p:attrName>ppt_h</p:attrName>
                                        </p:attrNameLst>
                                      </p:cBhvr>
                                      <p:tavLst>
                                        <p:tav tm="0">
                                          <p:val>
                                            <p:fltVal val="0"/>
                                          </p:val>
                                        </p:tav>
                                        <p:tav tm="100000">
                                          <p:val>
                                            <p:strVal val="#ppt_h"/>
                                          </p:val>
                                        </p:tav>
                                      </p:tavLst>
                                    </p:anim>
                                    <p:animEffect transition="in" filter="fade">
                                      <p:cBhvr>
                                        <p:cTn id="105" dur="500"/>
                                        <p:tgtEl>
                                          <p:spTgt spid="51"/>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anim calcmode="lin" valueType="num">
                                      <p:cBhvr>
                                        <p:cTn id="108" dur="500" fill="hold"/>
                                        <p:tgtEl>
                                          <p:spTgt spid="56"/>
                                        </p:tgtEl>
                                        <p:attrNameLst>
                                          <p:attrName>ppt_w</p:attrName>
                                        </p:attrNameLst>
                                      </p:cBhvr>
                                      <p:tavLst>
                                        <p:tav tm="0">
                                          <p:val>
                                            <p:fltVal val="0"/>
                                          </p:val>
                                        </p:tav>
                                        <p:tav tm="100000">
                                          <p:val>
                                            <p:strVal val="#ppt_w"/>
                                          </p:val>
                                        </p:tav>
                                      </p:tavLst>
                                    </p:anim>
                                    <p:anim calcmode="lin" valueType="num">
                                      <p:cBhvr>
                                        <p:cTn id="109" dur="500" fill="hold"/>
                                        <p:tgtEl>
                                          <p:spTgt spid="56"/>
                                        </p:tgtEl>
                                        <p:attrNameLst>
                                          <p:attrName>ppt_h</p:attrName>
                                        </p:attrNameLst>
                                      </p:cBhvr>
                                      <p:tavLst>
                                        <p:tav tm="0">
                                          <p:val>
                                            <p:fltVal val="0"/>
                                          </p:val>
                                        </p:tav>
                                        <p:tav tm="100000">
                                          <p:val>
                                            <p:strVal val="#ppt_h"/>
                                          </p:val>
                                        </p:tav>
                                      </p:tavLst>
                                    </p:anim>
                                    <p:animEffect transition="in" filter="fade">
                                      <p:cBhvr>
                                        <p:cTn id="110" dur="500"/>
                                        <p:tgtEl>
                                          <p:spTgt spid="56"/>
                                        </p:tgtEl>
                                      </p:cBhvr>
                                    </p:animEffect>
                                  </p:childTnLst>
                                </p:cTn>
                              </p:par>
                              <p:par>
                                <p:cTn id="111" presetID="53" presetClass="entr" presetSubtype="16"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p:cTn id="113" dur="500" fill="hold"/>
                                        <p:tgtEl>
                                          <p:spTgt spid="60"/>
                                        </p:tgtEl>
                                        <p:attrNameLst>
                                          <p:attrName>ppt_w</p:attrName>
                                        </p:attrNameLst>
                                      </p:cBhvr>
                                      <p:tavLst>
                                        <p:tav tm="0">
                                          <p:val>
                                            <p:fltVal val="0"/>
                                          </p:val>
                                        </p:tav>
                                        <p:tav tm="100000">
                                          <p:val>
                                            <p:strVal val="#ppt_w"/>
                                          </p:val>
                                        </p:tav>
                                      </p:tavLst>
                                    </p:anim>
                                    <p:anim calcmode="lin" valueType="num">
                                      <p:cBhvr>
                                        <p:cTn id="114" dur="500" fill="hold"/>
                                        <p:tgtEl>
                                          <p:spTgt spid="60"/>
                                        </p:tgtEl>
                                        <p:attrNameLst>
                                          <p:attrName>ppt_h</p:attrName>
                                        </p:attrNameLst>
                                      </p:cBhvr>
                                      <p:tavLst>
                                        <p:tav tm="0">
                                          <p:val>
                                            <p:fltVal val="0"/>
                                          </p:val>
                                        </p:tav>
                                        <p:tav tm="100000">
                                          <p:val>
                                            <p:strVal val="#ppt_h"/>
                                          </p:val>
                                        </p:tav>
                                      </p:tavLst>
                                    </p:anim>
                                    <p:animEffect transition="in" filter="fade">
                                      <p:cBhvr>
                                        <p:cTn id="115" dur="500"/>
                                        <p:tgtEl>
                                          <p:spTgt spid="60"/>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p:cTn id="120" dur="500" fill="hold"/>
                                        <p:tgtEl>
                                          <p:spTgt spid="78"/>
                                        </p:tgtEl>
                                        <p:attrNameLst>
                                          <p:attrName>ppt_w</p:attrName>
                                        </p:attrNameLst>
                                      </p:cBhvr>
                                      <p:tavLst>
                                        <p:tav tm="0">
                                          <p:val>
                                            <p:fltVal val="0"/>
                                          </p:val>
                                        </p:tav>
                                        <p:tav tm="100000">
                                          <p:val>
                                            <p:strVal val="#ppt_w"/>
                                          </p:val>
                                        </p:tav>
                                      </p:tavLst>
                                    </p:anim>
                                    <p:anim calcmode="lin" valueType="num">
                                      <p:cBhvr>
                                        <p:cTn id="121" dur="500" fill="hold"/>
                                        <p:tgtEl>
                                          <p:spTgt spid="78"/>
                                        </p:tgtEl>
                                        <p:attrNameLst>
                                          <p:attrName>ppt_h</p:attrName>
                                        </p:attrNameLst>
                                      </p:cBhvr>
                                      <p:tavLst>
                                        <p:tav tm="0">
                                          <p:val>
                                            <p:fltVal val="0"/>
                                          </p:val>
                                        </p:tav>
                                        <p:tav tm="100000">
                                          <p:val>
                                            <p:strVal val="#ppt_h"/>
                                          </p:val>
                                        </p:tav>
                                      </p:tavLst>
                                    </p:anim>
                                    <p:animEffect transition="in" filter="fade">
                                      <p:cBhvr>
                                        <p:cTn id="122" dur="500"/>
                                        <p:tgtEl>
                                          <p:spTgt spid="78"/>
                                        </p:tgtEl>
                                      </p:cBhvr>
                                    </p:animEffect>
                                  </p:childTnLst>
                                </p:cTn>
                              </p:par>
                              <p:par>
                                <p:cTn id="123" presetID="53" presetClass="entr" presetSubtype="16" fill="hold" nodeType="withEffect">
                                  <p:stCondLst>
                                    <p:cond delay="0"/>
                                  </p:stCondLst>
                                  <p:childTnLst>
                                    <p:set>
                                      <p:cBhvr>
                                        <p:cTn id="124" dur="1" fill="hold">
                                          <p:stCondLst>
                                            <p:cond delay="0"/>
                                          </p:stCondLst>
                                        </p:cTn>
                                        <p:tgtEl>
                                          <p:spTgt spid="74"/>
                                        </p:tgtEl>
                                        <p:attrNameLst>
                                          <p:attrName>style.visibility</p:attrName>
                                        </p:attrNameLst>
                                      </p:cBhvr>
                                      <p:to>
                                        <p:strVal val="visible"/>
                                      </p:to>
                                    </p:set>
                                    <p:anim calcmode="lin" valueType="num">
                                      <p:cBhvr>
                                        <p:cTn id="125" dur="500" fill="hold"/>
                                        <p:tgtEl>
                                          <p:spTgt spid="74"/>
                                        </p:tgtEl>
                                        <p:attrNameLst>
                                          <p:attrName>ppt_w</p:attrName>
                                        </p:attrNameLst>
                                      </p:cBhvr>
                                      <p:tavLst>
                                        <p:tav tm="0">
                                          <p:val>
                                            <p:fltVal val="0"/>
                                          </p:val>
                                        </p:tav>
                                        <p:tav tm="100000">
                                          <p:val>
                                            <p:strVal val="#ppt_w"/>
                                          </p:val>
                                        </p:tav>
                                      </p:tavLst>
                                    </p:anim>
                                    <p:anim calcmode="lin" valueType="num">
                                      <p:cBhvr>
                                        <p:cTn id="126" dur="500" fill="hold"/>
                                        <p:tgtEl>
                                          <p:spTgt spid="74"/>
                                        </p:tgtEl>
                                        <p:attrNameLst>
                                          <p:attrName>ppt_h</p:attrName>
                                        </p:attrNameLst>
                                      </p:cBhvr>
                                      <p:tavLst>
                                        <p:tav tm="0">
                                          <p:val>
                                            <p:fltVal val="0"/>
                                          </p:val>
                                        </p:tav>
                                        <p:tav tm="100000">
                                          <p:val>
                                            <p:strVal val="#ppt_h"/>
                                          </p:val>
                                        </p:tav>
                                      </p:tavLst>
                                    </p:anim>
                                    <p:animEffect transition="in" filter="fade">
                                      <p:cBhvr>
                                        <p:cTn id="127" dur="500"/>
                                        <p:tgtEl>
                                          <p:spTgt spid="7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64"/>
                                        </p:tgtEl>
                                        <p:attrNameLst>
                                          <p:attrName>style.visibility</p:attrName>
                                        </p:attrNameLst>
                                      </p:cBhvr>
                                      <p:to>
                                        <p:strVal val="visible"/>
                                      </p:to>
                                    </p:set>
                                    <p:anim calcmode="lin" valueType="num">
                                      <p:cBhvr>
                                        <p:cTn id="130" dur="500" fill="hold"/>
                                        <p:tgtEl>
                                          <p:spTgt spid="64"/>
                                        </p:tgtEl>
                                        <p:attrNameLst>
                                          <p:attrName>ppt_w</p:attrName>
                                        </p:attrNameLst>
                                      </p:cBhvr>
                                      <p:tavLst>
                                        <p:tav tm="0">
                                          <p:val>
                                            <p:fltVal val="0"/>
                                          </p:val>
                                        </p:tav>
                                        <p:tav tm="100000">
                                          <p:val>
                                            <p:strVal val="#ppt_w"/>
                                          </p:val>
                                        </p:tav>
                                      </p:tavLst>
                                    </p:anim>
                                    <p:anim calcmode="lin" valueType="num">
                                      <p:cBhvr>
                                        <p:cTn id="131" dur="500" fill="hold"/>
                                        <p:tgtEl>
                                          <p:spTgt spid="64"/>
                                        </p:tgtEl>
                                        <p:attrNameLst>
                                          <p:attrName>ppt_h</p:attrName>
                                        </p:attrNameLst>
                                      </p:cBhvr>
                                      <p:tavLst>
                                        <p:tav tm="0">
                                          <p:val>
                                            <p:fltVal val="0"/>
                                          </p:val>
                                        </p:tav>
                                        <p:tav tm="100000">
                                          <p:val>
                                            <p:strVal val="#ppt_h"/>
                                          </p:val>
                                        </p:tav>
                                      </p:tavLst>
                                    </p:anim>
                                    <p:animEffect transition="in" filter="fade">
                                      <p:cBhvr>
                                        <p:cTn id="132" dur="500"/>
                                        <p:tgtEl>
                                          <p:spTgt spid="64"/>
                                        </p:tgtEl>
                                      </p:cBhvr>
                                    </p:animEffect>
                                  </p:childTnLst>
                                </p:cTn>
                              </p:par>
                              <p:par>
                                <p:cTn id="133" presetID="53" presetClass="entr" presetSubtype="16"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anim calcmode="lin" valueType="num">
                                      <p:cBhvr>
                                        <p:cTn id="135" dur="500" fill="hold"/>
                                        <p:tgtEl>
                                          <p:spTgt spid="76"/>
                                        </p:tgtEl>
                                        <p:attrNameLst>
                                          <p:attrName>ppt_w</p:attrName>
                                        </p:attrNameLst>
                                      </p:cBhvr>
                                      <p:tavLst>
                                        <p:tav tm="0">
                                          <p:val>
                                            <p:fltVal val="0"/>
                                          </p:val>
                                        </p:tav>
                                        <p:tav tm="100000">
                                          <p:val>
                                            <p:strVal val="#ppt_w"/>
                                          </p:val>
                                        </p:tav>
                                      </p:tavLst>
                                    </p:anim>
                                    <p:anim calcmode="lin" valueType="num">
                                      <p:cBhvr>
                                        <p:cTn id="136" dur="500" fill="hold"/>
                                        <p:tgtEl>
                                          <p:spTgt spid="76"/>
                                        </p:tgtEl>
                                        <p:attrNameLst>
                                          <p:attrName>ppt_h</p:attrName>
                                        </p:attrNameLst>
                                      </p:cBhvr>
                                      <p:tavLst>
                                        <p:tav tm="0">
                                          <p:val>
                                            <p:fltVal val="0"/>
                                          </p:val>
                                        </p:tav>
                                        <p:tav tm="100000">
                                          <p:val>
                                            <p:strVal val="#ppt_h"/>
                                          </p:val>
                                        </p:tav>
                                      </p:tavLst>
                                    </p:anim>
                                    <p:animEffect transition="in" filter="fade">
                                      <p:cBhvr>
                                        <p:cTn id="137" dur="500"/>
                                        <p:tgtEl>
                                          <p:spTgt spid="76"/>
                                        </p:tgtEl>
                                      </p:cBhvr>
                                    </p:animEffect>
                                  </p:childTnLst>
                                </p:cTn>
                              </p:par>
                              <p:par>
                                <p:cTn id="138" presetID="53" presetClass="entr" presetSubtype="16" fill="hold" nodeType="withEffect">
                                  <p:stCondLst>
                                    <p:cond delay="0"/>
                                  </p:stCondLst>
                                  <p:childTnLst>
                                    <p:set>
                                      <p:cBhvr>
                                        <p:cTn id="139" dur="1" fill="hold">
                                          <p:stCondLst>
                                            <p:cond delay="0"/>
                                          </p:stCondLst>
                                        </p:cTn>
                                        <p:tgtEl>
                                          <p:spTgt spid="81"/>
                                        </p:tgtEl>
                                        <p:attrNameLst>
                                          <p:attrName>style.visibility</p:attrName>
                                        </p:attrNameLst>
                                      </p:cBhvr>
                                      <p:to>
                                        <p:strVal val="visible"/>
                                      </p:to>
                                    </p:set>
                                    <p:anim calcmode="lin" valueType="num">
                                      <p:cBhvr>
                                        <p:cTn id="140" dur="500" fill="hold"/>
                                        <p:tgtEl>
                                          <p:spTgt spid="81"/>
                                        </p:tgtEl>
                                        <p:attrNameLst>
                                          <p:attrName>ppt_w</p:attrName>
                                        </p:attrNameLst>
                                      </p:cBhvr>
                                      <p:tavLst>
                                        <p:tav tm="0">
                                          <p:val>
                                            <p:fltVal val="0"/>
                                          </p:val>
                                        </p:tav>
                                        <p:tav tm="100000">
                                          <p:val>
                                            <p:strVal val="#ppt_w"/>
                                          </p:val>
                                        </p:tav>
                                      </p:tavLst>
                                    </p:anim>
                                    <p:anim calcmode="lin" valueType="num">
                                      <p:cBhvr>
                                        <p:cTn id="141" dur="500" fill="hold"/>
                                        <p:tgtEl>
                                          <p:spTgt spid="81"/>
                                        </p:tgtEl>
                                        <p:attrNameLst>
                                          <p:attrName>ppt_h</p:attrName>
                                        </p:attrNameLst>
                                      </p:cBhvr>
                                      <p:tavLst>
                                        <p:tav tm="0">
                                          <p:val>
                                            <p:fltVal val="0"/>
                                          </p:val>
                                        </p:tav>
                                        <p:tav tm="100000">
                                          <p:val>
                                            <p:strVal val="#ppt_h"/>
                                          </p:val>
                                        </p:tav>
                                      </p:tavLst>
                                    </p:anim>
                                    <p:animEffect transition="in" filter="fade">
                                      <p:cBhvr>
                                        <p:cTn id="142" dur="500"/>
                                        <p:tgtEl>
                                          <p:spTgt spid="81"/>
                                        </p:tgtEl>
                                      </p:cBhvr>
                                    </p:animEffect>
                                  </p:childTnLst>
                                </p:cTn>
                              </p:par>
                              <p:par>
                                <p:cTn id="143" presetID="53" presetClass="entr" presetSubtype="16"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anim calcmode="lin" valueType="num">
                                      <p:cBhvr>
                                        <p:cTn id="145" dur="500" fill="hold"/>
                                        <p:tgtEl>
                                          <p:spTgt spid="82"/>
                                        </p:tgtEl>
                                        <p:attrNameLst>
                                          <p:attrName>ppt_w</p:attrName>
                                        </p:attrNameLst>
                                      </p:cBhvr>
                                      <p:tavLst>
                                        <p:tav tm="0">
                                          <p:val>
                                            <p:fltVal val="0"/>
                                          </p:val>
                                        </p:tav>
                                        <p:tav tm="100000">
                                          <p:val>
                                            <p:strVal val="#ppt_w"/>
                                          </p:val>
                                        </p:tav>
                                      </p:tavLst>
                                    </p:anim>
                                    <p:anim calcmode="lin" valueType="num">
                                      <p:cBhvr>
                                        <p:cTn id="146" dur="500" fill="hold"/>
                                        <p:tgtEl>
                                          <p:spTgt spid="82"/>
                                        </p:tgtEl>
                                        <p:attrNameLst>
                                          <p:attrName>ppt_h</p:attrName>
                                        </p:attrNameLst>
                                      </p:cBhvr>
                                      <p:tavLst>
                                        <p:tav tm="0">
                                          <p:val>
                                            <p:fltVal val="0"/>
                                          </p:val>
                                        </p:tav>
                                        <p:tav tm="100000">
                                          <p:val>
                                            <p:strVal val="#ppt_h"/>
                                          </p:val>
                                        </p:tav>
                                      </p:tavLst>
                                    </p:anim>
                                    <p:animEffect transition="in" filter="fade">
                                      <p:cBhvr>
                                        <p:cTn id="147" dur="500"/>
                                        <p:tgtEl>
                                          <p:spTgt spid="82"/>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77"/>
                                        </p:tgtEl>
                                        <p:attrNameLst>
                                          <p:attrName>style.visibility</p:attrName>
                                        </p:attrNameLst>
                                      </p:cBhvr>
                                      <p:to>
                                        <p:strVal val="visible"/>
                                      </p:to>
                                    </p:set>
                                    <p:anim calcmode="lin" valueType="num">
                                      <p:cBhvr>
                                        <p:cTn id="150" dur="500" fill="hold"/>
                                        <p:tgtEl>
                                          <p:spTgt spid="77"/>
                                        </p:tgtEl>
                                        <p:attrNameLst>
                                          <p:attrName>ppt_w</p:attrName>
                                        </p:attrNameLst>
                                      </p:cBhvr>
                                      <p:tavLst>
                                        <p:tav tm="0">
                                          <p:val>
                                            <p:fltVal val="0"/>
                                          </p:val>
                                        </p:tav>
                                        <p:tav tm="100000">
                                          <p:val>
                                            <p:strVal val="#ppt_w"/>
                                          </p:val>
                                        </p:tav>
                                      </p:tavLst>
                                    </p:anim>
                                    <p:anim calcmode="lin" valueType="num">
                                      <p:cBhvr>
                                        <p:cTn id="151" dur="500" fill="hold"/>
                                        <p:tgtEl>
                                          <p:spTgt spid="77"/>
                                        </p:tgtEl>
                                        <p:attrNameLst>
                                          <p:attrName>ppt_h</p:attrName>
                                        </p:attrNameLst>
                                      </p:cBhvr>
                                      <p:tavLst>
                                        <p:tav tm="0">
                                          <p:val>
                                            <p:fltVal val="0"/>
                                          </p:val>
                                        </p:tav>
                                        <p:tav tm="100000">
                                          <p:val>
                                            <p:strVal val="#ppt_h"/>
                                          </p:val>
                                        </p:tav>
                                      </p:tavLst>
                                    </p:anim>
                                    <p:animEffect transition="in" filter="fade">
                                      <p:cBhvr>
                                        <p:cTn id="152" dur="500"/>
                                        <p:tgtEl>
                                          <p:spTgt spid="77"/>
                                        </p:tgtEl>
                                      </p:cBhvr>
                                    </p:animEffect>
                                  </p:childTnLst>
                                </p:cTn>
                              </p:par>
                              <p:par>
                                <p:cTn id="153" presetID="53" presetClass="entr" presetSubtype="16" fill="hold" grpId="0" nodeType="withEffect">
                                  <p:stCondLst>
                                    <p:cond delay="0"/>
                                  </p:stCondLst>
                                  <p:childTnLst>
                                    <p:set>
                                      <p:cBhvr>
                                        <p:cTn id="154" dur="1" fill="hold">
                                          <p:stCondLst>
                                            <p:cond delay="0"/>
                                          </p:stCondLst>
                                        </p:cTn>
                                        <p:tgtEl>
                                          <p:spTgt spid="79"/>
                                        </p:tgtEl>
                                        <p:attrNameLst>
                                          <p:attrName>style.visibility</p:attrName>
                                        </p:attrNameLst>
                                      </p:cBhvr>
                                      <p:to>
                                        <p:strVal val="visible"/>
                                      </p:to>
                                    </p:set>
                                    <p:anim calcmode="lin" valueType="num">
                                      <p:cBhvr>
                                        <p:cTn id="155" dur="500" fill="hold"/>
                                        <p:tgtEl>
                                          <p:spTgt spid="79"/>
                                        </p:tgtEl>
                                        <p:attrNameLst>
                                          <p:attrName>ppt_w</p:attrName>
                                        </p:attrNameLst>
                                      </p:cBhvr>
                                      <p:tavLst>
                                        <p:tav tm="0">
                                          <p:val>
                                            <p:fltVal val="0"/>
                                          </p:val>
                                        </p:tav>
                                        <p:tav tm="100000">
                                          <p:val>
                                            <p:strVal val="#ppt_w"/>
                                          </p:val>
                                        </p:tav>
                                      </p:tavLst>
                                    </p:anim>
                                    <p:anim calcmode="lin" valueType="num">
                                      <p:cBhvr>
                                        <p:cTn id="156" dur="500" fill="hold"/>
                                        <p:tgtEl>
                                          <p:spTgt spid="79"/>
                                        </p:tgtEl>
                                        <p:attrNameLst>
                                          <p:attrName>ppt_h</p:attrName>
                                        </p:attrNameLst>
                                      </p:cBhvr>
                                      <p:tavLst>
                                        <p:tav tm="0">
                                          <p:val>
                                            <p:fltVal val="0"/>
                                          </p:val>
                                        </p:tav>
                                        <p:tav tm="100000">
                                          <p:val>
                                            <p:strVal val="#ppt_h"/>
                                          </p:val>
                                        </p:tav>
                                      </p:tavLst>
                                    </p:anim>
                                    <p:animEffect transition="in" filter="fade">
                                      <p:cBhvr>
                                        <p:cTn id="157" dur="500"/>
                                        <p:tgtEl>
                                          <p:spTgt spid="7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80"/>
                                        </p:tgtEl>
                                        <p:attrNameLst>
                                          <p:attrName>style.visibility</p:attrName>
                                        </p:attrNameLst>
                                      </p:cBhvr>
                                      <p:to>
                                        <p:strVal val="visible"/>
                                      </p:to>
                                    </p:set>
                                    <p:anim calcmode="lin" valueType="num">
                                      <p:cBhvr>
                                        <p:cTn id="160" dur="500" fill="hold"/>
                                        <p:tgtEl>
                                          <p:spTgt spid="80"/>
                                        </p:tgtEl>
                                        <p:attrNameLst>
                                          <p:attrName>ppt_w</p:attrName>
                                        </p:attrNameLst>
                                      </p:cBhvr>
                                      <p:tavLst>
                                        <p:tav tm="0">
                                          <p:val>
                                            <p:fltVal val="0"/>
                                          </p:val>
                                        </p:tav>
                                        <p:tav tm="100000">
                                          <p:val>
                                            <p:strVal val="#ppt_w"/>
                                          </p:val>
                                        </p:tav>
                                      </p:tavLst>
                                    </p:anim>
                                    <p:anim calcmode="lin" valueType="num">
                                      <p:cBhvr>
                                        <p:cTn id="161" dur="500" fill="hold"/>
                                        <p:tgtEl>
                                          <p:spTgt spid="80"/>
                                        </p:tgtEl>
                                        <p:attrNameLst>
                                          <p:attrName>ppt_h</p:attrName>
                                        </p:attrNameLst>
                                      </p:cBhvr>
                                      <p:tavLst>
                                        <p:tav tm="0">
                                          <p:val>
                                            <p:fltVal val="0"/>
                                          </p:val>
                                        </p:tav>
                                        <p:tav tm="100000">
                                          <p:val>
                                            <p:strVal val="#ppt_h"/>
                                          </p:val>
                                        </p:tav>
                                      </p:tavLst>
                                    </p:anim>
                                    <p:animEffect transition="in" filter="fade">
                                      <p:cBhvr>
                                        <p:cTn id="162" dur="500"/>
                                        <p:tgtEl>
                                          <p:spTgt spid="80"/>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84"/>
                                        </p:tgtEl>
                                        <p:attrNameLst>
                                          <p:attrName>style.visibility</p:attrName>
                                        </p:attrNameLst>
                                      </p:cBhvr>
                                      <p:to>
                                        <p:strVal val="visible"/>
                                      </p:to>
                                    </p:set>
                                    <p:anim calcmode="lin" valueType="num">
                                      <p:cBhvr>
                                        <p:cTn id="165" dur="500" fill="hold"/>
                                        <p:tgtEl>
                                          <p:spTgt spid="84"/>
                                        </p:tgtEl>
                                        <p:attrNameLst>
                                          <p:attrName>ppt_w</p:attrName>
                                        </p:attrNameLst>
                                      </p:cBhvr>
                                      <p:tavLst>
                                        <p:tav tm="0">
                                          <p:val>
                                            <p:fltVal val="0"/>
                                          </p:val>
                                        </p:tav>
                                        <p:tav tm="100000">
                                          <p:val>
                                            <p:strVal val="#ppt_w"/>
                                          </p:val>
                                        </p:tav>
                                      </p:tavLst>
                                    </p:anim>
                                    <p:anim calcmode="lin" valueType="num">
                                      <p:cBhvr>
                                        <p:cTn id="166" dur="500" fill="hold"/>
                                        <p:tgtEl>
                                          <p:spTgt spid="84"/>
                                        </p:tgtEl>
                                        <p:attrNameLst>
                                          <p:attrName>ppt_h</p:attrName>
                                        </p:attrNameLst>
                                      </p:cBhvr>
                                      <p:tavLst>
                                        <p:tav tm="0">
                                          <p:val>
                                            <p:fltVal val="0"/>
                                          </p:val>
                                        </p:tav>
                                        <p:tav tm="100000">
                                          <p:val>
                                            <p:strVal val="#ppt_h"/>
                                          </p:val>
                                        </p:tav>
                                      </p:tavLst>
                                    </p:anim>
                                    <p:animEffect transition="in" filter="fade">
                                      <p:cBhvr>
                                        <p:cTn id="167" dur="500"/>
                                        <p:tgtEl>
                                          <p:spTgt spid="84"/>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85"/>
                                        </p:tgtEl>
                                        <p:attrNameLst>
                                          <p:attrName>style.visibility</p:attrName>
                                        </p:attrNameLst>
                                      </p:cBhvr>
                                      <p:to>
                                        <p:strVal val="visible"/>
                                      </p:to>
                                    </p:set>
                                    <p:anim calcmode="lin" valueType="num">
                                      <p:cBhvr>
                                        <p:cTn id="170" dur="500" fill="hold"/>
                                        <p:tgtEl>
                                          <p:spTgt spid="85"/>
                                        </p:tgtEl>
                                        <p:attrNameLst>
                                          <p:attrName>ppt_w</p:attrName>
                                        </p:attrNameLst>
                                      </p:cBhvr>
                                      <p:tavLst>
                                        <p:tav tm="0">
                                          <p:val>
                                            <p:fltVal val="0"/>
                                          </p:val>
                                        </p:tav>
                                        <p:tav tm="100000">
                                          <p:val>
                                            <p:strVal val="#ppt_w"/>
                                          </p:val>
                                        </p:tav>
                                      </p:tavLst>
                                    </p:anim>
                                    <p:anim calcmode="lin" valueType="num">
                                      <p:cBhvr>
                                        <p:cTn id="171" dur="500" fill="hold"/>
                                        <p:tgtEl>
                                          <p:spTgt spid="85"/>
                                        </p:tgtEl>
                                        <p:attrNameLst>
                                          <p:attrName>ppt_h</p:attrName>
                                        </p:attrNameLst>
                                      </p:cBhvr>
                                      <p:tavLst>
                                        <p:tav tm="0">
                                          <p:val>
                                            <p:fltVal val="0"/>
                                          </p:val>
                                        </p:tav>
                                        <p:tav tm="100000">
                                          <p:val>
                                            <p:strVal val="#ppt_h"/>
                                          </p:val>
                                        </p:tav>
                                      </p:tavLst>
                                    </p:anim>
                                    <p:animEffect transition="in" filter="fade">
                                      <p:cBhvr>
                                        <p:cTn id="172" dur="500"/>
                                        <p:tgtEl>
                                          <p:spTgt spid="85"/>
                                        </p:tgtEl>
                                      </p:cBhvr>
                                    </p:animEffect>
                                  </p:childTnLst>
                                </p:cTn>
                              </p:par>
                              <p:par>
                                <p:cTn id="173" presetID="53" presetClass="entr" presetSubtype="16" fill="hold" nodeType="withEffect">
                                  <p:stCondLst>
                                    <p:cond delay="0"/>
                                  </p:stCondLst>
                                  <p:childTnLst>
                                    <p:set>
                                      <p:cBhvr>
                                        <p:cTn id="174" dur="1" fill="hold">
                                          <p:stCondLst>
                                            <p:cond delay="0"/>
                                          </p:stCondLst>
                                        </p:cTn>
                                        <p:tgtEl>
                                          <p:spTgt spid="2053"/>
                                        </p:tgtEl>
                                        <p:attrNameLst>
                                          <p:attrName>style.visibility</p:attrName>
                                        </p:attrNameLst>
                                      </p:cBhvr>
                                      <p:to>
                                        <p:strVal val="visible"/>
                                      </p:to>
                                    </p:set>
                                    <p:anim calcmode="lin" valueType="num">
                                      <p:cBhvr>
                                        <p:cTn id="175" dur="500" fill="hold"/>
                                        <p:tgtEl>
                                          <p:spTgt spid="2053"/>
                                        </p:tgtEl>
                                        <p:attrNameLst>
                                          <p:attrName>ppt_w</p:attrName>
                                        </p:attrNameLst>
                                      </p:cBhvr>
                                      <p:tavLst>
                                        <p:tav tm="0">
                                          <p:val>
                                            <p:fltVal val="0"/>
                                          </p:val>
                                        </p:tav>
                                        <p:tav tm="100000">
                                          <p:val>
                                            <p:strVal val="#ppt_w"/>
                                          </p:val>
                                        </p:tav>
                                      </p:tavLst>
                                    </p:anim>
                                    <p:anim calcmode="lin" valueType="num">
                                      <p:cBhvr>
                                        <p:cTn id="176" dur="500" fill="hold"/>
                                        <p:tgtEl>
                                          <p:spTgt spid="2053"/>
                                        </p:tgtEl>
                                        <p:attrNameLst>
                                          <p:attrName>ppt_h</p:attrName>
                                        </p:attrNameLst>
                                      </p:cBhvr>
                                      <p:tavLst>
                                        <p:tav tm="0">
                                          <p:val>
                                            <p:fltVal val="0"/>
                                          </p:val>
                                        </p:tav>
                                        <p:tav tm="100000">
                                          <p:val>
                                            <p:strVal val="#ppt_h"/>
                                          </p:val>
                                        </p:tav>
                                      </p:tavLst>
                                    </p:anim>
                                    <p:animEffect transition="in" filter="fade">
                                      <p:cBhvr>
                                        <p:cTn id="177" dur="500"/>
                                        <p:tgtEl>
                                          <p:spTgt spid="2053"/>
                                        </p:tgtEl>
                                      </p:cBhvr>
                                    </p:animEffect>
                                  </p:childTnLst>
                                </p:cTn>
                              </p:par>
                              <p:par>
                                <p:cTn id="178" presetID="53" presetClass="entr" presetSubtype="16" fill="hold" nodeType="withEffect">
                                  <p:stCondLst>
                                    <p:cond delay="0"/>
                                  </p:stCondLst>
                                  <p:childTnLst>
                                    <p:set>
                                      <p:cBhvr>
                                        <p:cTn id="179" dur="1" fill="hold">
                                          <p:stCondLst>
                                            <p:cond delay="0"/>
                                          </p:stCondLst>
                                        </p:cTn>
                                        <p:tgtEl>
                                          <p:spTgt spid="2054"/>
                                        </p:tgtEl>
                                        <p:attrNameLst>
                                          <p:attrName>style.visibility</p:attrName>
                                        </p:attrNameLst>
                                      </p:cBhvr>
                                      <p:to>
                                        <p:strVal val="visible"/>
                                      </p:to>
                                    </p:set>
                                    <p:anim calcmode="lin" valueType="num">
                                      <p:cBhvr>
                                        <p:cTn id="180" dur="500" fill="hold"/>
                                        <p:tgtEl>
                                          <p:spTgt spid="2054"/>
                                        </p:tgtEl>
                                        <p:attrNameLst>
                                          <p:attrName>ppt_w</p:attrName>
                                        </p:attrNameLst>
                                      </p:cBhvr>
                                      <p:tavLst>
                                        <p:tav tm="0">
                                          <p:val>
                                            <p:fltVal val="0"/>
                                          </p:val>
                                        </p:tav>
                                        <p:tav tm="100000">
                                          <p:val>
                                            <p:strVal val="#ppt_w"/>
                                          </p:val>
                                        </p:tav>
                                      </p:tavLst>
                                    </p:anim>
                                    <p:anim calcmode="lin" valueType="num">
                                      <p:cBhvr>
                                        <p:cTn id="181" dur="500" fill="hold"/>
                                        <p:tgtEl>
                                          <p:spTgt spid="2054"/>
                                        </p:tgtEl>
                                        <p:attrNameLst>
                                          <p:attrName>ppt_h</p:attrName>
                                        </p:attrNameLst>
                                      </p:cBhvr>
                                      <p:tavLst>
                                        <p:tav tm="0">
                                          <p:val>
                                            <p:fltVal val="0"/>
                                          </p:val>
                                        </p:tav>
                                        <p:tav tm="100000">
                                          <p:val>
                                            <p:strVal val="#ppt_h"/>
                                          </p:val>
                                        </p:tav>
                                      </p:tavLst>
                                    </p:anim>
                                    <p:animEffect transition="in" filter="fade">
                                      <p:cBhvr>
                                        <p:cTn id="182" dur="500"/>
                                        <p:tgtEl>
                                          <p:spTgt spid="2054"/>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88"/>
                                        </p:tgtEl>
                                        <p:attrNameLst>
                                          <p:attrName>style.visibility</p:attrName>
                                        </p:attrNameLst>
                                      </p:cBhvr>
                                      <p:to>
                                        <p:strVal val="visible"/>
                                      </p:to>
                                    </p:set>
                                    <p:anim calcmode="lin" valueType="num">
                                      <p:cBhvr>
                                        <p:cTn id="185" dur="500" fill="hold"/>
                                        <p:tgtEl>
                                          <p:spTgt spid="88"/>
                                        </p:tgtEl>
                                        <p:attrNameLst>
                                          <p:attrName>ppt_w</p:attrName>
                                        </p:attrNameLst>
                                      </p:cBhvr>
                                      <p:tavLst>
                                        <p:tav tm="0">
                                          <p:val>
                                            <p:fltVal val="0"/>
                                          </p:val>
                                        </p:tav>
                                        <p:tav tm="100000">
                                          <p:val>
                                            <p:strVal val="#ppt_w"/>
                                          </p:val>
                                        </p:tav>
                                      </p:tavLst>
                                    </p:anim>
                                    <p:anim calcmode="lin" valueType="num">
                                      <p:cBhvr>
                                        <p:cTn id="186" dur="500" fill="hold"/>
                                        <p:tgtEl>
                                          <p:spTgt spid="88"/>
                                        </p:tgtEl>
                                        <p:attrNameLst>
                                          <p:attrName>ppt_h</p:attrName>
                                        </p:attrNameLst>
                                      </p:cBhvr>
                                      <p:tavLst>
                                        <p:tav tm="0">
                                          <p:val>
                                            <p:fltVal val="0"/>
                                          </p:val>
                                        </p:tav>
                                        <p:tav tm="100000">
                                          <p:val>
                                            <p:strVal val="#ppt_h"/>
                                          </p:val>
                                        </p:tav>
                                      </p:tavLst>
                                    </p:anim>
                                    <p:animEffect transition="in" filter="fade">
                                      <p:cBhvr>
                                        <p:cTn id="187" dur="500"/>
                                        <p:tgtEl>
                                          <p:spTgt spid="88"/>
                                        </p:tgtEl>
                                      </p:cBhvr>
                                    </p:animEffect>
                                  </p:childTnLst>
                                </p:cTn>
                              </p:par>
                              <p:par>
                                <p:cTn id="188" presetID="53" presetClass="entr" presetSubtype="16" fill="hold" grpId="0" nodeType="withEffect">
                                  <p:stCondLst>
                                    <p:cond delay="0"/>
                                  </p:stCondLst>
                                  <p:childTnLst>
                                    <p:set>
                                      <p:cBhvr>
                                        <p:cTn id="189" dur="1" fill="hold">
                                          <p:stCondLst>
                                            <p:cond delay="0"/>
                                          </p:stCondLst>
                                        </p:cTn>
                                        <p:tgtEl>
                                          <p:spTgt spid="95"/>
                                        </p:tgtEl>
                                        <p:attrNameLst>
                                          <p:attrName>style.visibility</p:attrName>
                                        </p:attrNameLst>
                                      </p:cBhvr>
                                      <p:to>
                                        <p:strVal val="visible"/>
                                      </p:to>
                                    </p:set>
                                    <p:anim calcmode="lin" valueType="num">
                                      <p:cBhvr>
                                        <p:cTn id="190" dur="500" fill="hold"/>
                                        <p:tgtEl>
                                          <p:spTgt spid="95"/>
                                        </p:tgtEl>
                                        <p:attrNameLst>
                                          <p:attrName>ppt_w</p:attrName>
                                        </p:attrNameLst>
                                      </p:cBhvr>
                                      <p:tavLst>
                                        <p:tav tm="0">
                                          <p:val>
                                            <p:fltVal val="0"/>
                                          </p:val>
                                        </p:tav>
                                        <p:tav tm="100000">
                                          <p:val>
                                            <p:strVal val="#ppt_w"/>
                                          </p:val>
                                        </p:tav>
                                      </p:tavLst>
                                    </p:anim>
                                    <p:anim calcmode="lin" valueType="num">
                                      <p:cBhvr>
                                        <p:cTn id="191" dur="500" fill="hold"/>
                                        <p:tgtEl>
                                          <p:spTgt spid="95"/>
                                        </p:tgtEl>
                                        <p:attrNameLst>
                                          <p:attrName>ppt_h</p:attrName>
                                        </p:attrNameLst>
                                      </p:cBhvr>
                                      <p:tavLst>
                                        <p:tav tm="0">
                                          <p:val>
                                            <p:fltVal val="0"/>
                                          </p:val>
                                        </p:tav>
                                        <p:tav tm="100000">
                                          <p:val>
                                            <p:strVal val="#ppt_h"/>
                                          </p:val>
                                        </p:tav>
                                      </p:tavLst>
                                    </p:anim>
                                    <p:animEffect transition="in" filter="fade">
                                      <p:cBhvr>
                                        <p:cTn id="192" dur="500"/>
                                        <p:tgtEl>
                                          <p:spTgt spid="95"/>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96"/>
                                        </p:tgtEl>
                                        <p:attrNameLst>
                                          <p:attrName>style.visibility</p:attrName>
                                        </p:attrNameLst>
                                      </p:cBhvr>
                                      <p:to>
                                        <p:strVal val="visible"/>
                                      </p:to>
                                    </p:set>
                                    <p:anim calcmode="lin" valueType="num">
                                      <p:cBhvr>
                                        <p:cTn id="195" dur="500" fill="hold"/>
                                        <p:tgtEl>
                                          <p:spTgt spid="96"/>
                                        </p:tgtEl>
                                        <p:attrNameLst>
                                          <p:attrName>ppt_w</p:attrName>
                                        </p:attrNameLst>
                                      </p:cBhvr>
                                      <p:tavLst>
                                        <p:tav tm="0">
                                          <p:val>
                                            <p:fltVal val="0"/>
                                          </p:val>
                                        </p:tav>
                                        <p:tav tm="100000">
                                          <p:val>
                                            <p:strVal val="#ppt_w"/>
                                          </p:val>
                                        </p:tav>
                                      </p:tavLst>
                                    </p:anim>
                                    <p:anim calcmode="lin" valueType="num">
                                      <p:cBhvr>
                                        <p:cTn id="196" dur="500" fill="hold"/>
                                        <p:tgtEl>
                                          <p:spTgt spid="96"/>
                                        </p:tgtEl>
                                        <p:attrNameLst>
                                          <p:attrName>ppt_h</p:attrName>
                                        </p:attrNameLst>
                                      </p:cBhvr>
                                      <p:tavLst>
                                        <p:tav tm="0">
                                          <p:val>
                                            <p:fltVal val="0"/>
                                          </p:val>
                                        </p:tav>
                                        <p:tav tm="100000">
                                          <p:val>
                                            <p:strVal val="#ppt_h"/>
                                          </p:val>
                                        </p:tav>
                                      </p:tavLst>
                                    </p:anim>
                                    <p:animEffect transition="in" filter="fade">
                                      <p:cBhvr>
                                        <p:cTn id="197" dur="500"/>
                                        <p:tgtEl>
                                          <p:spTgt spid="96"/>
                                        </p:tgtEl>
                                      </p:cBhvr>
                                    </p:animEffect>
                                  </p:childTnLst>
                                </p:cTn>
                              </p:par>
                              <p:par>
                                <p:cTn id="198" presetID="53" presetClass="entr" presetSubtype="16" fill="hold" nodeType="withEffect">
                                  <p:stCondLst>
                                    <p:cond delay="0"/>
                                  </p:stCondLst>
                                  <p:childTnLst>
                                    <p:set>
                                      <p:cBhvr>
                                        <p:cTn id="199" dur="1" fill="hold">
                                          <p:stCondLst>
                                            <p:cond delay="0"/>
                                          </p:stCondLst>
                                        </p:cTn>
                                        <p:tgtEl>
                                          <p:spTgt spid="97"/>
                                        </p:tgtEl>
                                        <p:attrNameLst>
                                          <p:attrName>style.visibility</p:attrName>
                                        </p:attrNameLst>
                                      </p:cBhvr>
                                      <p:to>
                                        <p:strVal val="visible"/>
                                      </p:to>
                                    </p:set>
                                    <p:anim calcmode="lin" valueType="num">
                                      <p:cBhvr>
                                        <p:cTn id="200" dur="500" fill="hold"/>
                                        <p:tgtEl>
                                          <p:spTgt spid="97"/>
                                        </p:tgtEl>
                                        <p:attrNameLst>
                                          <p:attrName>ppt_w</p:attrName>
                                        </p:attrNameLst>
                                      </p:cBhvr>
                                      <p:tavLst>
                                        <p:tav tm="0">
                                          <p:val>
                                            <p:fltVal val="0"/>
                                          </p:val>
                                        </p:tav>
                                        <p:tav tm="100000">
                                          <p:val>
                                            <p:strVal val="#ppt_w"/>
                                          </p:val>
                                        </p:tav>
                                      </p:tavLst>
                                    </p:anim>
                                    <p:anim calcmode="lin" valueType="num">
                                      <p:cBhvr>
                                        <p:cTn id="201" dur="500" fill="hold"/>
                                        <p:tgtEl>
                                          <p:spTgt spid="97"/>
                                        </p:tgtEl>
                                        <p:attrNameLst>
                                          <p:attrName>ppt_h</p:attrName>
                                        </p:attrNameLst>
                                      </p:cBhvr>
                                      <p:tavLst>
                                        <p:tav tm="0">
                                          <p:val>
                                            <p:fltVal val="0"/>
                                          </p:val>
                                        </p:tav>
                                        <p:tav tm="100000">
                                          <p:val>
                                            <p:strVal val="#ppt_h"/>
                                          </p:val>
                                        </p:tav>
                                      </p:tavLst>
                                    </p:anim>
                                    <p:animEffect transition="in" filter="fade">
                                      <p:cBhvr>
                                        <p:cTn id="202" dur="500"/>
                                        <p:tgtEl>
                                          <p:spTgt spid="97"/>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89"/>
                                        </p:tgtEl>
                                        <p:attrNameLst>
                                          <p:attrName>style.visibility</p:attrName>
                                        </p:attrNameLst>
                                      </p:cBhvr>
                                      <p:to>
                                        <p:strVal val="visible"/>
                                      </p:to>
                                    </p:set>
                                    <p:anim calcmode="lin" valueType="num">
                                      <p:cBhvr>
                                        <p:cTn id="205" dur="500" fill="hold"/>
                                        <p:tgtEl>
                                          <p:spTgt spid="89"/>
                                        </p:tgtEl>
                                        <p:attrNameLst>
                                          <p:attrName>ppt_w</p:attrName>
                                        </p:attrNameLst>
                                      </p:cBhvr>
                                      <p:tavLst>
                                        <p:tav tm="0">
                                          <p:val>
                                            <p:fltVal val="0"/>
                                          </p:val>
                                        </p:tav>
                                        <p:tav tm="100000">
                                          <p:val>
                                            <p:strVal val="#ppt_w"/>
                                          </p:val>
                                        </p:tav>
                                      </p:tavLst>
                                    </p:anim>
                                    <p:anim calcmode="lin" valueType="num">
                                      <p:cBhvr>
                                        <p:cTn id="206" dur="500" fill="hold"/>
                                        <p:tgtEl>
                                          <p:spTgt spid="89"/>
                                        </p:tgtEl>
                                        <p:attrNameLst>
                                          <p:attrName>ppt_h</p:attrName>
                                        </p:attrNameLst>
                                      </p:cBhvr>
                                      <p:tavLst>
                                        <p:tav tm="0">
                                          <p:val>
                                            <p:fltVal val="0"/>
                                          </p:val>
                                        </p:tav>
                                        <p:tav tm="100000">
                                          <p:val>
                                            <p:strVal val="#ppt_h"/>
                                          </p:val>
                                        </p:tav>
                                      </p:tavLst>
                                    </p:anim>
                                    <p:animEffect transition="in" filter="fade">
                                      <p:cBhvr>
                                        <p:cTn id="207" dur="500"/>
                                        <p:tgtEl>
                                          <p:spTgt spid="89"/>
                                        </p:tgtEl>
                                      </p:cBhvr>
                                    </p:animEffect>
                                  </p:childTnLst>
                                </p:cTn>
                              </p:par>
                              <p:par>
                                <p:cTn id="208" presetID="53" presetClass="entr" presetSubtype="16" fill="hold" grpId="0" nodeType="withEffect">
                                  <p:stCondLst>
                                    <p:cond delay="0"/>
                                  </p:stCondLst>
                                  <p:childTnLst>
                                    <p:set>
                                      <p:cBhvr>
                                        <p:cTn id="209" dur="1" fill="hold">
                                          <p:stCondLst>
                                            <p:cond delay="0"/>
                                          </p:stCondLst>
                                        </p:cTn>
                                        <p:tgtEl>
                                          <p:spTgt spid="90"/>
                                        </p:tgtEl>
                                        <p:attrNameLst>
                                          <p:attrName>style.visibility</p:attrName>
                                        </p:attrNameLst>
                                      </p:cBhvr>
                                      <p:to>
                                        <p:strVal val="visible"/>
                                      </p:to>
                                    </p:set>
                                    <p:anim calcmode="lin" valueType="num">
                                      <p:cBhvr>
                                        <p:cTn id="210" dur="500" fill="hold"/>
                                        <p:tgtEl>
                                          <p:spTgt spid="90"/>
                                        </p:tgtEl>
                                        <p:attrNameLst>
                                          <p:attrName>ppt_w</p:attrName>
                                        </p:attrNameLst>
                                      </p:cBhvr>
                                      <p:tavLst>
                                        <p:tav tm="0">
                                          <p:val>
                                            <p:fltVal val="0"/>
                                          </p:val>
                                        </p:tav>
                                        <p:tav tm="100000">
                                          <p:val>
                                            <p:strVal val="#ppt_w"/>
                                          </p:val>
                                        </p:tav>
                                      </p:tavLst>
                                    </p:anim>
                                    <p:anim calcmode="lin" valueType="num">
                                      <p:cBhvr>
                                        <p:cTn id="211" dur="500" fill="hold"/>
                                        <p:tgtEl>
                                          <p:spTgt spid="90"/>
                                        </p:tgtEl>
                                        <p:attrNameLst>
                                          <p:attrName>ppt_h</p:attrName>
                                        </p:attrNameLst>
                                      </p:cBhvr>
                                      <p:tavLst>
                                        <p:tav tm="0">
                                          <p:val>
                                            <p:fltVal val="0"/>
                                          </p:val>
                                        </p:tav>
                                        <p:tav tm="100000">
                                          <p:val>
                                            <p:strVal val="#ppt_h"/>
                                          </p:val>
                                        </p:tav>
                                      </p:tavLst>
                                    </p:anim>
                                    <p:animEffect transition="in" filter="fade">
                                      <p:cBhvr>
                                        <p:cTn id="212" dur="500"/>
                                        <p:tgtEl>
                                          <p:spTgt spid="90"/>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91"/>
                                        </p:tgtEl>
                                        <p:attrNameLst>
                                          <p:attrName>style.visibility</p:attrName>
                                        </p:attrNameLst>
                                      </p:cBhvr>
                                      <p:to>
                                        <p:strVal val="visible"/>
                                      </p:to>
                                    </p:set>
                                    <p:anim calcmode="lin" valueType="num">
                                      <p:cBhvr>
                                        <p:cTn id="215" dur="500" fill="hold"/>
                                        <p:tgtEl>
                                          <p:spTgt spid="91"/>
                                        </p:tgtEl>
                                        <p:attrNameLst>
                                          <p:attrName>ppt_w</p:attrName>
                                        </p:attrNameLst>
                                      </p:cBhvr>
                                      <p:tavLst>
                                        <p:tav tm="0">
                                          <p:val>
                                            <p:fltVal val="0"/>
                                          </p:val>
                                        </p:tav>
                                        <p:tav tm="100000">
                                          <p:val>
                                            <p:strVal val="#ppt_w"/>
                                          </p:val>
                                        </p:tav>
                                      </p:tavLst>
                                    </p:anim>
                                    <p:anim calcmode="lin" valueType="num">
                                      <p:cBhvr>
                                        <p:cTn id="216" dur="500" fill="hold"/>
                                        <p:tgtEl>
                                          <p:spTgt spid="91"/>
                                        </p:tgtEl>
                                        <p:attrNameLst>
                                          <p:attrName>ppt_h</p:attrName>
                                        </p:attrNameLst>
                                      </p:cBhvr>
                                      <p:tavLst>
                                        <p:tav tm="0">
                                          <p:val>
                                            <p:fltVal val="0"/>
                                          </p:val>
                                        </p:tav>
                                        <p:tav tm="100000">
                                          <p:val>
                                            <p:strVal val="#ppt_h"/>
                                          </p:val>
                                        </p:tav>
                                      </p:tavLst>
                                    </p:anim>
                                    <p:animEffect transition="in" filter="fade">
                                      <p:cBhvr>
                                        <p:cTn id="21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1" grpId="0" animBg="1"/>
      <p:bldP spid="23" grpId="0" animBg="1"/>
      <p:bldP spid="16" grpId="0"/>
      <p:bldP spid="18" grpId="0"/>
      <p:bldP spid="19" grpId="0" animBg="1"/>
      <p:bldP spid="45" grpId="0" animBg="1"/>
      <p:bldP spid="41" grpId="0"/>
      <p:bldP spid="50" grpId="0"/>
      <p:bldP spid="51" grpId="0"/>
      <p:bldP spid="56" grpId="0"/>
      <p:bldP spid="64" grpId="0" animBg="1"/>
      <p:bldP spid="78" grpId="0"/>
      <p:bldP spid="77" grpId="0"/>
      <p:bldP spid="79" grpId="0"/>
      <p:bldP spid="80" grpId="0"/>
      <p:bldP spid="84" grpId="0"/>
      <p:bldP spid="85" grpId="0"/>
      <p:bldP spid="88" grpId="0" animBg="1"/>
      <p:bldP spid="95" grpId="0" animBg="1"/>
      <p:bldP spid="96" grpId="0" animBg="1"/>
      <p:bldP spid="89" grpId="0"/>
      <p:bldP spid="90" grpId="0"/>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43314" y="887214"/>
            <a:ext cx="1479892" cy="400110"/>
          </a:xfrm>
          <a:prstGeom prst="rect">
            <a:avLst/>
          </a:prstGeom>
        </p:spPr>
        <p:txBody>
          <a:bodyPr wrap="none">
            <a:spAutoFit/>
          </a:bodyPr>
          <a:lstStyle/>
          <a:p>
            <a:r>
              <a:rPr lang="fr-FR" sz="2000" b="1" dirty="0" err="1"/>
              <a:t>Algorithm</a:t>
            </a:r>
            <a:r>
              <a:rPr lang="fr-FR" sz="2000" b="1" dirty="0"/>
              <a:t>:</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193"/>
          <a:stretch/>
        </p:blipFill>
        <p:spPr bwMode="auto">
          <a:xfrm>
            <a:off x="6258559" y="1469874"/>
            <a:ext cx="5923281" cy="305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878298" y="1248489"/>
            <a:ext cx="4942379" cy="369332"/>
          </a:xfrm>
          <a:prstGeom prst="rect">
            <a:avLst/>
          </a:prstGeom>
        </p:spPr>
        <p:txBody>
          <a:bodyPr wrap="none">
            <a:spAutoFit/>
          </a:bodyPr>
          <a:lstStyle/>
          <a:p>
            <a:r>
              <a:rPr lang="fr-FR" b="1" dirty="0"/>
              <a:t>Small </a:t>
            </a:r>
            <a:r>
              <a:rPr lang="en-US" b="1" dirty="0"/>
              <a:t>width active regions =&gt; </a:t>
            </a:r>
            <a:r>
              <a:rPr lang="en-US" b="1" dirty="0" smtClean="0"/>
              <a:t> </a:t>
            </a:r>
            <a:r>
              <a:rPr lang="en-US" b="1" dirty="0" smtClean="0">
                <a:solidFill>
                  <a:schemeClr val="accent1">
                    <a:lumMod val="75000"/>
                  </a:schemeClr>
                </a:solidFill>
              </a:rPr>
              <a:t>False </a:t>
            </a:r>
            <a:r>
              <a:rPr lang="en-US" b="1" dirty="0">
                <a:solidFill>
                  <a:schemeClr val="accent1">
                    <a:lumMod val="75000"/>
                  </a:schemeClr>
                </a:solidFill>
              </a:rPr>
              <a:t>alarms</a:t>
            </a:r>
            <a:endParaRPr lang="fr-FR" b="1" dirty="0">
              <a:solidFill>
                <a:schemeClr val="accent1">
                  <a:lumMod val="75000"/>
                </a:schemeClr>
              </a:solidFill>
            </a:endParaRPr>
          </a:p>
        </p:txBody>
      </p:sp>
      <p:sp>
        <p:nvSpPr>
          <p:cNvPr id="2" name="Flèche vers le bas 1"/>
          <p:cNvSpPr/>
          <p:nvPr/>
        </p:nvSpPr>
        <p:spPr>
          <a:xfrm>
            <a:off x="9174480" y="4582160"/>
            <a:ext cx="528320" cy="619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à coins arrondis 2"/>
          <p:cNvSpPr/>
          <p:nvPr/>
        </p:nvSpPr>
        <p:spPr>
          <a:xfrm>
            <a:off x="7589520" y="5262880"/>
            <a:ext cx="3718560" cy="99568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If offset – </a:t>
            </a:r>
            <a:r>
              <a:rPr lang="fr-FR" dirty="0" err="1">
                <a:solidFill>
                  <a:schemeClr val="tx1"/>
                </a:solidFill>
              </a:rPr>
              <a:t>onset</a:t>
            </a:r>
            <a:r>
              <a:rPr lang="fr-FR" dirty="0">
                <a:solidFill>
                  <a:schemeClr val="tx1"/>
                </a:solidFill>
              </a:rPr>
              <a:t> &gt; </a:t>
            </a:r>
            <a:r>
              <a:rPr lang="fr-FR" dirty="0" err="1">
                <a:solidFill>
                  <a:schemeClr val="tx1"/>
                </a:solidFill>
              </a:rPr>
              <a:t>Fs</a:t>
            </a:r>
            <a:r>
              <a:rPr lang="fr-FR" dirty="0">
                <a:solidFill>
                  <a:schemeClr val="tx1"/>
                </a:solidFill>
              </a:rPr>
              <a:t>/2:</a:t>
            </a:r>
          </a:p>
          <a:p>
            <a:pPr algn="ctr"/>
            <a:r>
              <a:rPr lang="fr-FR" b="1" dirty="0" err="1">
                <a:solidFill>
                  <a:schemeClr val="tx1"/>
                </a:solidFill>
              </a:rPr>
              <a:t>Valid</a:t>
            </a:r>
            <a:r>
              <a:rPr lang="fr-FR" dirty="0">
                <a:solidFill>
                  <a:schemeClr val="tx1"/>
                </a:solidFill>
              </a:rPr>
              <a:t> </a:t>
            </a:r>
            <a:r>
              <a:rPr lang="fr-FR" b="1" dirty="0">
                <a:solidFill>
                  <a:schemeClr val="tx1"/>
                </a:solidFill>
              </a:rPr>
              <a:t>segment </a:t>
            </a:r>
          </a:p>
        </p:txBody>
      </p:sp>
      <p:sp>
        <p:nvSpPr>
          <p:cNvPr id="4" name="Rectangle 3"/>
          <p:cNvSpPr/>
          <p:nvPr/>
        </p:nvSpPr>
        <p:spPr>
          <a:xfrm>
            <a:off x="-1305187" y="1280755"/>
            <a:ext cx="4576894" cy="2446824"/>
          </a:xfrm>
          <a:prstGeom prst="rect">
            <a:avLst/>
          </a:prstGeom>
        </p:spPr>
        <p:txBody>
          <a:bodyPr wrap="none">
            <a:spAutoFit/>
          </a:bodyPr>
          <a:lstStyle/>
          <a:p>
            <a:pPr algn="ctr"/>
            <a:r>
              <a:rPr lang="fr-FR" dirty="0"/>
              <a:t>If </a:t>
            </a:r>
            <a:r>
              <a:rPr lang="fr-FR" dirty="0" err="1"/>
              <a:t>maxE</a:t>
            </a:r>
            <a:r>
              <a:rPr lang="fr-FR" dirty="0"/>
              <a:t> &lt; E1:</a:t>
            </a:r>
          </a:p>
          <a:p>
            <a:pPr algn="ctr"/>
            <a:r>
              <a:rPr lang="fr-FR" dirty="0"/>
              <a:t>               </a:t>
            </a:r>
            <a:r>
              <a:rPr lang="fr-FR" dirty="0" err="1"/>
              <a:t>maxE</a:t>
            </a:r>
            <a:r>
              <a:rPr lang="fr-FR" dirty="0"/>
              <a:t> = </a:t>
            </a:r>
            <a:r>
              <a:rPr lang="fr-FR" dirty="0" smtClean="0"/>
              <a:t>E1</a:t>
            </a:r>
          </a:p>
          <a:p>
            <a:pPr algn="ctr"/>
            <a:endParaRPr lang="fr-FR" dirty="0" smtClean="0"/>
          </a:p>
          <a:p>
            <a:pPr algn="ctr"/>
            <a:endParaRPr lang="fr-FR" dirty="0"/>
          </a:p>
          <a:p>
            <a:pPr algn="ctr">
              <a:lnSpc>
                <a:spcPct val="150000"/>
              </a:lnSpc>
            </a:pPr>
            <a:r>
              <a:rPr lang="fr-FR" dirty="0"/>
              <a:t>                   If E1 &gt; 2* </a:t>
            </a:r>
            <a:r>
              <a:rPr lang="fr-FR" dirty="0" err="1"/>
              <a:t>prE</a:t>
            </a:r>
            <a:r>
              <a:rPr lang="fr-FR" dirty="0"/>
              <a:t>:</a:t>
            </a:r>
          </a:p>
          <a:p>
            <a:pPr algn="ctr">
              <a:lnSpc>
                <a:spcPct val="150000"/>
              </a:lnSpc>
            </a:pPr>
            <a:r>
              <a:rPr lang="fr-FR" dirty="0"/>
              <a:t>                                    </a:t>
            </a:r>
            <a:r>
              <a:rPr lang="fr-FR" dirty="0" smtClean="0"/>
              <a:t>     </a:t>
            </a:r>
            <a:r>
              <a:rPr lang="fr-FR" b="1" dirty="0" err="1"/>
              <a:t>o</a:t>
            </a:r>
            <a:r>
              <a:rPr lang="fr-FR" b="1" dirty="0" err="1" smtClean="0"/>
              <a:t>nset</a:t>
            </a:r>
            <a:r>
              <a:rPr lang="fr-FR" dirty="0" smtClean="0"/>
              <a:t> </a:t>
            </a:r>
            <a:r>
              <a:rPr lang="fr-FR" dirty="0"/>
              <a:t>= </a:t>
            </a:r>
            <a:r>
              <a:rPr lang="fr-FR" dirty="0" smtClean="0"/>
              <a:t>change2</a:t>
            </a:r>
            <a:endParaRPr lang="fr-FR" dirty="0"/>
          </a:p>
          <a:p>
            <a:pPr algn="ctr">
              <a:lnSpc>
                <a:spcPct val="150000"/>
              </a:lnSpc>
            </a:pPr>
            <a:r>
              <a:rPr lang="fr-FR" dirty="0"/>
              <a:t> </a:t>
            </a:r>
            <a:r>
              <a:rPr lang="fr-FR" dirty="0" smtClean="0"/>
              <a:t>                               </a:t>
            </a:r>
            <a:r>
              <a:rPr lang="fr-FR" dirty="0" err="1" smtClean="0"/>
              <a:t>Else</a:t>
            </a:r>
            <a:r>
              <a:rPr lang="fr-FR" dirty="0" smtClean="0"/>
              <a:t>: </a:t>
            </a:r>
            <a:r>
              <a:rPr lang="fr-FR" dirty="0" err="1" smtClean="0"/>
              <a:t>onset</a:t>
            </a:r>
            <a:r>
              <a:rPr lang="fr-FR" dirty="0" smtClean="0"/>
              <a:t> = change3</a:t>
            </a:r>
          </a:p>
        </p:txBody>
      </p:sp>
      <p:sp>
        <p:nvSpPr>
          <p:cNvPr id="5" name="Rectangle 4"/>
          <p:cNvSpPr/>
          <p:nvPr/>
        </p:nvSpPr>
        <p:spPr>
          <a:xfrm>
            <a:off x="200536" y="4024156"/>
            <a:ext cx="3544560" cy="923330"/>
          </a:xfrm>
          <a:prstGeom prst="rect">
            <a:avLst/>
          </a:prstGeom>
        </p:spPr>
        <p:txBody>
          <a:bodyPr wrap="none">
            <a:spAutoFit/>
          </a:bodyPr>
          <a:lstStyle/>
          <a:p>
            <a:pPr algn="just">
              <a:lnSpc>
                <a:spcPct val="150000"/>
              </a:lnSpc>
            </a:pPr>
            <a:r>
              <a:rPr lang="fr-FR" dirty="0"/>
              <a:t>If E2 &lt; E1 and E2 &gt; </a:t>
            </a:r>
            <a:r>
              <a:rPr lang="fr-FR" dirty="0" err="1"/>
              <a:t>maxE</a:t>
            </a:r>
            <a:r>
              <a:rPr lang="fr-FR" dirty="0"/>
              <a:t>* 0,05:</a:t>
            </a:r>
            <a:br>
              <a:rPr lang="fr-FR" dirty="0"/>
            </a:br>
            <a:r>
              <a:rPr lang="fr-FR" dirty="0"/>
              <a:t>           </a:t>
            </a:r>
            <a:r>
              <a:rPr lang="fr-FR" b="1" dirty="0"/>
              <a:t>offset</a:t>
            </a:r>
            <a:r>
              <a:rPr lang="fr-FR" dirty="0"/>
              <a:t> = </a:t>
            </a:r>
            <a:r>
              <a:rPr lang="fr-FR" dirty="0" smtClean="0"/>
              <a:t>change4</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068879"/>
            <a:ext cx="2092644" cy="23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6"/>
          <p:cNvCxnSpPr/>
          <p:nvPr/>
        </p:nvCxnSpPr>
        <p:spPr>
          <a:xfrm>
            <a:off x="4338320" y="1249829"/>
            <a:ext cx="20320" cy="2011531"/>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4866482" y="1280755"/>
            <a:ext cx="10161" cy="198060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4175760" y="1271642"/>
            <a:ext cx="0" cy="198971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65307" y="913209"/>
            <a:ext cx="1582484" cy="369332"/>
          </a:xfrm>
          <a:prstGeom prst="rect">
            <a:avLst/>
          </a:prstGeom>
        </p:spPr>
        <p:txBody>
          <a:bodyPr wrap="none">
            <a:spAutoFit/>
          </a:bodyPr>
          <a:lstStyle/>
          <a:p>
            <a:r>
              <a:rPr lang="fr-FR" b="1" dirty="0" smtClean="0">
                <a:solidFill>
                  <a:schemeClr val="accent1"/>
                </a:solidFill>
              </a:rPr>
              <a:t> </a:t>
            </a:r>
            <a:r>
              <a:rPr lang="fr-FR" b="1" dirty="0" err="1" smtClean="0">
                <a:solidFill>
                  <a:schemeClr val="accent1"/>
                </a:solidFill>
              </a:rPr>
              <a:t>prE</a:t>
            </a:r>
            <a:r>
              <a:rPr lang="fr-FR" b="1" dirty="0" smtClean="0">
                <a:solidFill>
                  <a:schemeClr val="accent1"/>
                </a:solidFill>
              </a:rPr>
              <a:t>   E1   E2</a:t>
            </a:r>
            <a:endParaRPr lang="fr-FR" b="1" dirty="0">
              <a:solidFill>
                <a:schemeClr val="accent1"/>
              </a:solidFill>
            </a:endParaRPr>
          </a:p>
        </p:txBody>
      </p:sp>
      <p:sp>
        <p:nvSpPr>
          <p:cNvPr id="11" name="Rectangle 10"/>
          <p:cNvSpPr/>
          <p:nvPr/>
        </p:nvSpPr>
        <p:spPr>
          <a:xfrm>
            <a:off x="4175760" y="2052320"/>
            <a:ext cx="162560" cy="3244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4348480" y="1706880"/>
            <a:ext cx="507842" cy="6698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680" y="3912396"/>
            <a:ext cx="2092644" cy="23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Connecteur droit 19"/>
          <p:cNvCxnSpPr/>
          <p:nvPr/>
        </p:nvCxnSpPr>
        <p:spPr>
          <a:xfrm>
            <a:off x="4348480" y="4064000"/>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5258183" y="4033520"/>
            <a:ext cx="0" cy="220285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4856322" y="4033520"/>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876643" y="4895837"/>
            <a:ext cx="381540" cy="3244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4338320" y="4550397"/>
            <a:ext cx="518002" cy="6698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3803938" y="3735308"/>
            <a:ext cx="1518364" cy="369332"/>
          </a:xfrm>
          <a:prstGeom prst="rect">
            <a:avLst/>
          </a:prstGeom>
        </p:spPr>
        <p:txBody>
          <a:bodyPr wrap="none">
            <a:spAutoFit/>
          </a:bodyPr>
          <a:lstStyle/>
          <a:p>
            <a:r>
              <a:rPr lang="fr-FR" b="1" dirty="0" smtClean="0">
                <a:solidFill>
                  <a:schemeClr val="accent1"/>
                </a:solidFill>
              </a:rPr>
              <a:t> </a:t>
            </a:r>
            <a:r>
              <a:rPr lang="fr-FR" b="1" dirty="0" err="1" smtClean="0">
                <a:solidFill>
                  <a:schemeClr val="accent1"/>
                </a:solidFill>
              </a:rPr>
              <a:t>prE</a:t>
            </a:r>
            <a:r>
              <a:rPr lang="fr-FR" b="1" dirty="0" smtClean="0">
                <a:solidFill>
                  <a:schemeClr val="accent1"/>
                </a:solidFill>
              </a:rPr>
              <a:t>   E1  E2</a:t>
            </a:r>
            <a:endParaRPr lang="fr-FR" b="1" dirty="0">
              <a:solidFill>
                <a:schemeClr val="accent1"/>
              </a:solidFill>
            </a:endParaRPr>
          </a:p>
        </p:txBody>
      </p:sp>
      <p:cxnSp>
        <p:nvCxnSpPr>
          <p:cNvPr id="16" name="Connecteur droit 15"/>
          <p:cNvCxnSpPr/>
          <p:nvPr/>
        </p:nvCxnSpPr>
        <p:spPr>
          <a:xfrm>
            <a:off x="5281246" y="5208090"/>
            <a:ext cx="284480" cy="101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723206" y="902603"/>
            <a:ext cx="633507" cy="369332"/>
          </a:xfrm>
          <a:prstGeom prst="rect">
            <a:avLst/>
          </a:prstGeom>
        </p:spPr>
        <p:txBody>
          <a:bodyPr wrap="none">
            <a:spAutoFit/>
          </a:bodyPr>
          <a:lstStyle/>
          <a:p>
            <a:r>
              <a:rPr lang="en-US"/>
              <a:t>[</a:t>
            </a:r>
            <a:r>
              <a:rPr lang="en-US" smtClean="0"/>
              <a:t>12] </a:t>
            </a:r>
            <a:endParaRPr lang="fr-FR" dirty="0"/>
          </a:p>
        </p:txBody>
      </p:sp>
      <p:cxnSp>
        <p:nvCxnSpPr>
          <p:cNvPr id="26" name="Connecteur droit 25"/>
          <p:cNvCxnSpPr/>
          <p:nvPr/>
        </p:nvCxnSpPr>
        <p:spPr>
          <a:xfrm>
            <a:off x="4175760" y="4055482"/>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016455" y="6205894"/>
            <a:ext cx="1402948" cy="369332"/>
          </a:xfrm>
          <a:prstGeom prst="rect">
            <a:avLst/>
          </a:prstGeom>
        </p:spPr>
        <p:txBody>
          <a:bodyPr wrap="none">
            <a:spAutoFit/>
          </a:bodyPr>
          <a:lstStyle/>
          <a:p>
            <a:r>
              <a:rPr lang="fr-FR" b="1" dirty="0" smtClean="0">
                <a:solidFill>
                  <a:schemeClr val="accent1"/>
                </a:solidFill>
              </a:rPr>
              <a:t>1 2      3    4</a:t>
            </a:r>
            <a:endParaRPr lang="fr-FR" b="1" dirty="0">
              <a:solidFill>
                <a:schemeClr val="accent1"/>
              </a:solidFill>
            </a:endParaRPr>
          </a:p>
        </p:txBody>
      </p:sp>
      <p:sp>
        <p:nvSpPr>
          <p:cNvPr id="33" name="Rectangle 32"/>
          <p:cNvSpPr/>
          <p:nvPr/>
        </p:nvSpPr>
        <p:spPr>
          <a:xfrm>
            <a:off x="4020538" y="3254494"/>
            <a:ext cx="1402948" cy="369332"/>
          </a:xfrm>
          <a:prstGeom prst="rect">
            <a:avLst/>
          </a:prstGeom>
        </p:spPr>
        <p:txBody>
          <a:bodyPr wrap="none">
            <a:spAutoFit/>
          </a:bodyPr>
          <a:lstStyle/>
          <a:p>
            <a:r>
              <a:rPr lang="fr-FR" b="1" dirty="0">
                <a:solidFill>
                  <a:schemeClr val="accent1"/>
                </a:solidFill>
              </a:rPr>
              <a:t>1 2      3    4</a:t>
            </a:r>
          </a:p>
        </p:txBody>
      </p:sp>
      <p:cxnSp>
        <p:nvCxnSpPr>
          <p:cNvPr id="36" name="Connecteur droit 35"/>
          <p:cNvCxnSpPr/>
          <p:nvPr/>
        </p:nvCxnSpPr>
        <p:spPr>
          <a:xfrm>
            <a:off x="5258183" y="1292701"/>
            <a:ext cx="0" cy="1961793"/>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pic>
        <p:nvPicPr>
          <p:cNvPr id="30"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xmlns="" id="{4054EAE5-A10F-4DE4-A0BC-FD685C41E1D7}"/>
              </a:ext>
            </a:extLst>
          </p:cNvPr>
          <p:cNvSpPr/>
          <p:nvPr/>
        </p:nvSpPr>
        <p:spPr>
          <a:xfrm>
            <a:off x="1615130" y="-20565"/>
            <a:ext cx="9066521" cy="716350"/>
          </a:xfrm>
          <a:prstGeom prst="rect">
            <a:avLst/>
          </a:prstGeom>
        </p:spPr>
        <p:txBody>
          <a:bodyPr wrap="none">
            <a:spAutoFit/>
          </a:bodyPr>
          <a:lstStyle/>
          <a:p>
            <a:pPr>
              <a:lnSpc>
                <a:spcPct val="200000"/>
              </a:lnSpc>
            </a:pPr>
            <a:r>
              <a:rPr lang="en-US" sz="2400" b="1" dirty="0">
                <a:solidFill>
                  <a:schemeClr val="bg1"/>
                </a:solidFill>
              </a:rPr>
              <a:t>Implementation of State-of-the-Art Segmentation Techniques</a:t>
            </a:r>
            <a:endParaRPr lang="fr-FR" sz="2400" b="1" dirty="0">
              <a:solidFill>
                <a:schemeClr val="bg1"/>
              </a:solidFill>
            </a:endParaRPr>
          </a:p>
        </p:txBody>
      </p:sp>
    </p:spTree>
    <p:extLst>
      <p:ext uri="{BB962C8B-B14F-4D97-AF65-F5344CB8AC3E}">
        <p14:creationId xmlns:p14="http://schemas.microsoft.com/office/powerpoint/2010/main" val="36996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5122"/>
                                        </p:tgtEl>
                                        <p:attrNameLst>
                                          <p:attrName>style.visibility</p:attrName>
                                        </p:attrNameLst>
                                      </p:cBhvr>
                                      <p:to>
                                        <p:strVal val="visible"/>
                                      </p:to>
                                    </p:set>
                                    <p:animEffect transition="in" filter="fade">
                                      <p:cBhvr>
                                        <p:cTn id="45" dur="500"/>
                                        <p:tgtEl>
                                          <p:spTgt spid="512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anim calcmode="lin" valueType="num">
                                      <p:cBhvr>
                                        <p:cTn id="51" dur="1000" fill="hold"/>
                                        <p:tgtEl>
                                          <p:spTgt spid="2"/>
                                        </p:tgtEl>
                                        <p:attrNameLst>
                                          <p:attrName>ppt_x</p:attrName>
                                        </p:attrNameLst>
                                      </p:cBhvr>
                                      <p:tavLst>
                                        <p:tav tm="0">
                                          <p:val>
                                            <p:strVal val="#ppt_x"/>
                                          </p:val>
                                        </p:tav>
                                        <p:tav tm="100000">
                                          <p:val>
                                            <p:strVal val="#ppt_x"/>
                                          </p:val>
                                        </p:tav>
                                      </p:tavLst>
                                    </p:anim>
                                    <p:anim calcmode="lin" valueType="num">
                                      <p:cBhvr>
                                        <p:cTn id="52" dur="1000" fill="hold"/>
                                        <p:tgtEl>
                                          <p:spTgt spid="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3" grpId="0" animBg="1"/>
      <p:bldP spid="5" grpId="0"/>
      <p:bldP spid="23" grpId="0" animBg="1"/>
      <p:bldP spid="24" grpId="0" animBg="1"/>
      <p:bldP spid="2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houloud Matri\AppData\Local\Packages\Microsoft.Windows.Photos_8wekyb3d8bbwe\TempState\ShareServiceTempFolder\Figure 2024-06-06 234410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 y="1091376"/>
            <a:ext cx="6028371" cy="3494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houloud Matri\AppData\Local\Packages\Microsoft.Windows.Photos_8wekyb3d8bbwe\TempState\ShareServiceTempFolder\Figure 2024-06-06 234410 (3).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552" y="1081350"/>
            <a:ext cx="6060128" cy="35129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95396" y="4685962"/>
            <a:ext cx="2478218" cy="923330"/>
          </a:xfrm>
          <a:prstGeom prst="rect">
            <a:avLst/>
          </a:prstGeom>
        </p:spPr>
        <p:txBody>
          <a:bodyPr wrap="square">
            <a:spAutoFit/>
          </a:bodyPr>
          <a:lstStyle/>
          <a:p>
            <a:pPr>
              <a:lnSpc>
                <a:spcPct val="150000"/>
              </a:lnSpc>
            </a:pPr>
            <a:r>
              <a:rPr lang="fr-FR" b="1" dirty="0" smtClean="0">
                <a:solidFill>
                  <a:srgbClr val="00B050"/>
                </a:solidFill>
              </a:rPr>
              <a:t>Green line </a:t>
            </a:r>
            <a:r>
              <a:rPr lang="fr-FR" dirty="0" smtClean="0"/>
              <a:t>=&gt; </a:t>
            </a:r>
            <a:r>
              <a:rPr lang="fr-FR" dirty="0" err="1" smtClean="0"/>
              <a:t>onset</a:t>
            </a:r>
            <a:r>
              <a:rPr lang="fr-FR" dirty="0"/>
              <a:t> </a:t>
            </a:r>
            <a:r>
              <a:rPr lang="fr-FR" dirty="0" smtClean="0"/>
              <a:t>          </a:t>
            </a:r>
            <a:r>
              <a:rPr lang="fr-FR" b="1" dirty="0" err="1" smtClean="0">
                <a:solidFill>
                  <a:schemeClr val="accent1"/>
                </a:solidFill>
              </a:rPr>
              <a:t>Red</a:t>
            </a:r>
            <a:r>
              <a:rPr lang="fr-FR" b="1" dirty="0" smtClean="0">
                <a:solidFill>
                  <a:schemeClr val="accent1"/>
                </a:solidFill>
              </a:rPr>
              <a:t> line     </a:t>
            </a:r>
            <a:r>
              <a:rPr lang="fr-FR" dirty="0" smtClean="0"/>
              <a:t>=&gt; offset</a:t>
            </a:r>
            <a:endParaRPr lang="fr-FR" dirty="0"/>
          </a:p>
        </p:txBody>
      </p:sp>
      <p:sp>
        <p:nvSpPr>
          <p:cNvPr id="3" name="Rectangle 2"/>
          <p:cNvSpPr/>
          <p:nvPr/>
        </p:nvSpPr>
        <p:spPr>
          <a:xfrm>
            <a:off x="6954832" y="5252273"/>
            <a:ext cx="4698722" cy="369332"/>
          </a:xfrm>
          <a:prstGeom prst="rect">
            <a:avLst/>
          </a:prstGeom>
        </p:spPr>
        <p:txBody>
          <a:bodyPr wrap="none">
            <a:spAutoFit/>
          </a:bodyPr>
          <a:lstStyle/>
          <a:p>
            <a:r>
              <a:rPr lang="en-US" b="1" dirty="0" smtClean="0"/>
              <a:t>Onset / Offset </a:t>
            </a:r>
            <a:r>
              <a:rPr lang="en-US" b="1" dirty="0"/>
              <a:t>:</a:t>
            </a:r>
            <a:r>
              <a:rPr lang="en-US" b="1" dirty="0" smtClean="0"/>
              <a:t> not accurately </a:t>
            </a:r>
            <a:r>
              <a:rPr lang="en-US" b="1" dirty="0"/>
              <a:t>positioned</a:t>
            </a:r>
            <a:endParaRPr lang="fr-FR" b="1" dirty="0"/>
          </a:p>
        </p:txBody>
      </p:sp>
      <p:sp>
        <p:nvSpPr>
          <p:cNvPr id="4" name="Rectangle 3"/>
          <p:cNvSpPr/>
          <p:nvPr/>
        </p:nvSpPr>
        <p:spPr>
          <a:xfrm>
            <a:off x="6954832" y="5760105"/>
            <a:ext cx="3211135" cy="369332"/>
          </a:xfrm>
          <a:prstGeom prst="rect">
            <a:avLst/>
          </a:prstGeom>
        </p:spPr>
        <p:txBody>
          <a:bodyPr wrap="none">
            <a:spAutoFit/>
          </a:bodyPr>
          <a:lstStyle/>
          <a:p>
            <a:r>
              <a:rPr lang="en-US" b="1" dirty="0" smtClean="0"/>
              <a:t>Segmentation: not effective</a:t>
            </a:r>
            <a:endParaRPr lang="fr-FR" b="1" dirty="0"/>
          </a:p>
        </p:txBody>
      </p:sp>
      <p:sp>
        <p:nvSpPr>
          <p:cNvPr id="10" name="Flèche droite 9"/>
          <p:cNvSpPr/>
          <p:nvPr/>
        </p:nvSpPr>
        <p:spPr>
          <a:xfrm>
            <a:off x="6469986" y="5546350"/>
            <a:ext cx="454365" cy="378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8 Grunge Yes No Icon (PNG Transparent) | OnlyGFX.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821" y="5612616"/>
            <a:ext cx="833820" cy="832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962452" y="5181600"/>
            <a:ext cx="4698722" cy="1301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xmlns="" id="{4054EAE5-A10F-4DE4-A0BC-FD685C41E1D7}"/>
              </a:ext>
            </a:extLst>
          </p:cNvPr>
          <p:cNvSpPr/>
          <p:nvPr/>
        </p:nvSpPr>
        <p:spPr>
          <a:xfrm>
            <a:off x="1615130" y="-20565"/>
            <a:ext cx="9066521" cy="716350"/>
          </a:xfrm>
          <a:prstGeom prst="rect">
            <a:avLst/>
          </a:prstGeom>
        </p:spPr>
        <p:txBody>
          <a:bodyPr wrap="none">
            <a:spAutoFit/>
          </a:bodyPr>
          <a:lstStyle/>
          <a:p>
            <a:pPr>
              <a:lnSpc>
                <a:spcPct val="200000"/>
              </a:lnSpc>
            </a:pPr>
            <a:r>
              <a:rPr lang="en-US" sz="2400" b="1" dirty="0">
                <a:solidFill>
                  <a:schemeClr val="bg1"/>
                </a:solidFill>
              </a:rPr>
              <a:t>Implementation of State-of-the-Art Segmentation Techniques</a:t>
            </a:r>
            <a:endParaRPr lang="fr-FR" sz="2400" b="1" dirty="0">
              <a:solidFill>
                <a:schemeClr val="bg1"/>
              </a:solidFill>
            </a:endParaRPr>
          </a:p>
        </p:txBody>
      </p:sp>
    </p:spTree>
    <p:extLst>
      <p:ext uri="{BB962C8B-B14F-4D97-AF65-F5344CB8AC3E}">
        <p14:creationId xmlns:p14="http://schemas.microsoft.com/office/powerpoint/2010/main" val="32666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050"/>
                                        </p:tgtEl>
                                        <p:attrNameLst>
                                          <p:attrName>style.visibility</p:attrName>
                                        </p:attrNameLst>
                                      </p:cBhvr>
                                      <p:to>
                                        <p:strVal val="visible"/>
                                      </p:to>
                                    </p:set>
                                    <p:animEffect transition="in" filter="wipe(down)">
                                      <p:cBhvr>
                                        <p:cTn id="55" dur="580">
                                          <p:stCondLst>
                                            <p:cond delay="0"/>
                                          </p:stCondLst>
                                        </p:cTn>
                                        <p:tgtEl>
                                          <p:spTgt spid="2050"/>
                                        </p:tgtEl>
                                      </p:cBhvr>
                                    </p:animEffect>
                                    <p:anim calcmode="lin" valueType="num">
                                      <p:cBhvr>
                                        <p:cTn id="56"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61" dur="26">
                                          <p:stCondLst>
                                            <p:cond delay="650"/>
                                          </p:stCondLst>
                                        </p:cTn>
                                        <p:tgtEl>
                                          <p:spTgt spid="2050"/>
                                        </p:tgtEl>
                                      </p:cBhvr>
                                      <p:to x="100000" y="60000"/>
                                    </p:animScale>
                                    <p:animScale>
                                      <p:cBhvr>
                                        <p:cTn id="62" dur="166" decel="50000">
                                          <p:stCondLst>
                                            <p:cond delay="676"/>
                                          </p:stCondLst>
                                        </p:cTn>
                                        <p:tgtEl>
                                          <p:spTgt spid="2050"/>
                                        </p:tgtEl>
                                      </p:cBhvr>
                                      <p:to x="100000" y="100000"/>
                                    </p:animScale>
                                    <p:animScale>
                                      <p:cBhvr>
                                        <p:cTn id="63" dur="26">
                                          <p:stCondLst>
                                            <p:cond delay="1312"/>
                                          </p:stCondLst>
                                        </p:cTn>
                                        <p:tgtEl>
                                          <p:spTgt spid="2050"/>
                                        </p:tgtEl>
                                      </p:cBhvr>
                                      <p:to x="100000" y="80000"/>
                                    </p:animScale>
                                    <p:animScale>
                                      <p:cBhvr>
                                        <p:cTn id="64" dur="166" decel="50000">
                                          <p:stCondLst>
                                            <p:cond delay="1338"/>
                                          </p:stCondLst>
                                        </p:cTn>
                                        <p:tgtEl>
                                          <p:spTgt spid="2050"/>
                                        </p:tgtEl>
                                      </p:cBhvr>
                                      <p:to x="100000" y="100000"/>
                                    </p:animScale>
                                    <p:animScale>
                                      <p:cBhvr>
                                        <p:cTn id="65" dur="26">
                                          <p:stCondLst>
                                            <p:cond delay="1642"/>
                                          </p:stCondLst>
                                        </p:cTn>
                                        <p:tgtEl>
                                          <p:spTgt spid="2050"/>
                                        </p:tgtEl>
                                      </p:cBhvr>
                                      <p:to x="100000" y="90000"/>
                                    </p:animScale>
                                    <p:animScale>
                                      <p:cBhvr>
                                        <p:cTn id="66" dur="166" decel="50000">
                                          <p:stCondLst>
                                            <p:cond delay="1668"/>
                                          </p:stCondLst>
                                        </p:cTn>
                                        <p:tgtEl>
                                          <p:spTgt spid="2050"/>
                                        </p:tgtEl>
                                      </p:cBhvr>
                                      <p:to x="100000" y="100000"/>
                                    </p:animScale>
                                    <p:animScale>
                                      <p:cBhvr>
                                        <p:cTn id="67" dur="26">
                                          <p:stCondLst>
                                            <p:cond delay="1808"/>
                                          </p:stCondLst>
                                        </p:cTn>
                                        <p:tgtEl>
                                          <p:spTgt spid="2050"/>
                                        </p:tgtEl>
                                      </p:cBhvr>
                                      <p:to x="100000" y="95000"/>
                                    </p:animScale>
                                    <p:animScale>
                                      <p:cBhvr>
                                        <p:cTn id="68" dur="166" decel="50000">
                                          <p:stCondLst>
                                            <p:cond delay="1834"/>
                                          </p:stCondLst>
                                        </p:cTn>
                                        <p:tgtEl>
                                          <p:spTgt spid="205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80">
                                          <p:stCondLst>
                                            <p:cond delay="0"/>
                                          </p:stCondLst>
                                        </p:cTn>
                                        <p:tgtEl>
                                          <p:spTgt spid="6"/>
                                        </p:tgtEl>
                                      </p:cBhvr>
                                    </p:animEffect>
                                    <p:anim calcmode="lin" valueType="num">
                                      <p:cBhvr>
                                        <p:cTn id="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7" dur="26">
                                          <p:stCondLst>
                                            <p:cond delay="650"/>
                                          </p:stCondLst>
                                        </p:cTn>
                                        <p:tgtEl>
                                          <p:spTgt spid="6"/>
                                        </p:tgtEl>
                                      </p:cBhvr>
                                      <p:to x="100000" y="60000"/>
                                    </p:animScale>
                                    <p:animScale>
                                      <p:cBhvr>
                                        <p:cTn id="78" dur="166" decel="50000">
                                          <p:stCondLst>
                                            <p:cond delay="676"/>
                                          </p:stCondLst>
                                        </p:cTn>
                                        <p:tgtEl>
                                          <p:spTgt spid="6"/>
                                        </p:tgtEl>
                                      </p:cBhvr>
                                      <p:to x="100000" y="100000"/>
                                    </p:animScale>
                                    <p:animScale>
                                      <p:cBhvr>
                                        <p:cTn id="79" dur="26">
                                          <p:stCondLst>
                                            <p:cond delay="1312"/>
                                          </p:stCondLst>
                                        </p:cTn>
                                        <p:tgtEl>
                                          <p:spTgt spid="6"/>
                                        </p:tgtEl>
                                      </p:cBhvr>
                                      <p:to x="100000" y="80000"/>
                                    </p:animScale>
                                    <p:animScale>
                                      <p:cBhvr>
                                        <p:cTn id="80" dur="166" decel="50000">
                                          <p:stCondLst>
                                            <p:cond delay="1338"/>
                                          </p:stCondLst>
                                        </p:cTn>
                                        <p:tgtEl>
                                          <p:spTgt spid="6"/>
                                        </p:tgtEl>
                                      </p:cBhvr>
                                      <p:to x="100000" y="100000"/>
                                    </p:animScale>
                                    <p:animScale>
                                      <p:cBhvr>
                                        <p:cTn id="81" dur="26">
                                          <p:stCondLst>
                                            <p:cond delay="1642"/>
                                          </p:stCondLst>
                                        </p:cTn>
                                        <p:tgtEl>
                                          <p:spTgt spid="6"/>
                                        </p:tgtEl>
                                      </p:cBhvr>
                                      <p:to x="100000" y="90000"/>
                                    </p:animScale>
                                    <p:animScale>
                                      <p:cBhvr>
                                        <p:cTn id="82" dur="166" decel="50000">
                                          <p:stCondLst>
                                            <p:cond delay="1668"/>
                                          </p:stCondLst>
                                        </p:cTn>
                                        <p:tgtEl>
                                          <p:spTgt spid="6"/>
                                        </p:tgtEl>
                                      </p:cBhvr>
                                      <p:to x="100000" y="100000"/>
                                    </p:animScale>
                                    <p:animScale>
                                      <p:cBhvr>
                                        <p:cTn id="83" dur="26">
                                          <p:stCondLst>
                                            <p:cond delay="1808"/>
                                          </p:stCondLst>
                                        </p:cTn>
                                        <p:tgtEl>
                                          <p:spTgt spid="6"/>
                                        </p:tgtEl>
                                      </p:cBhvr>
                                      <p:to x="100000" y="95000"/>
                                    </p:animScale>
                                    <p:animScale>
                                      <p:cBhvr>
                                        <p:cTn id="8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
        <p:nvSpPr>
          <p:cNvPr id="14" name="Rectangle 13"/>
          <p:cNvSpPr/>
          <p:nvPr/>
        </p:nvSpPr>
        <p:spPr>
          <a:xfrm>
            <a:off x="2372426" y="3898904"/>
            <a:ext cx="1974211" cy="1754326"/>
          </a:xfrm>
          <a:prstGeom prst="rect">
            <a:avLst/>
          </a:prstGeom>
        </p:spPr>
        <p:txBody>
          <a:bodyPr wrap="square">
            <a:spAutoFit/>
          </a:bodyPr>
          <a:lstStyle/>
          <a:p>
            <a:pPr algn="ctr"/>
            <a:r>
              <a:rPr lang="en-US" dirty="0"/>
              <a:t>Segmentation:</a:t>
            </a:r>
            <a:br>
              <a:rPr lang="en-US" dirty="0"/>
            </a:br>
            <a:r>
              <a:rPr lang="en-US" dirty="0" smtClean="0"/>
              <a:t>proposed modified TKEO </a:t>
            </a:r>
            <a:r>
              <a:rPr lang="en-US" dirty="0"/>
              <a:t>with </a:t>
            </a:r>
            <a:r>
              <a:rPr lang="fr-FR" dirty="0"/>
              <a:t>adaptive </a:t>
            </a:r>
            <a:r>
              <a:rPr lang="fr-FR" dirty="0" err="1"/>
              <a:t>threshold</a:t>
            </a:r>
            <a:endParaRPr lang="fr-FR" dirty="0"/>
          </a:p>
          <a:p>
            <a:pPr algn="ctr"/>
            <a:endParaRPr lang="fr-FR" dirty="0"/>
          </a:p>
        </p:txBody>
      </p:sp>
      <p:sp>
        <p:nvSpPr>
          <p:cNvPr id="16" name="Flèche vers le bas 15"/>
          <p:cNvSpPr/>
          <p:nvPr/>
        </p:nvSpPr>
        <p:spPr>
          <a:xfrm rot="10800000">
            <a:off x="6197194" y="2986408"/>
            <a:ext cx="291829" cy="1036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descr="Data, database, storage icon -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032" y="3842857"/>
            <a:ext cx="600229" cy="600229"/>
          </a:xfrm>
          <a:prstGeom prst="rect">
            <a:avLst/>
          </a:prstGeom>
          <a:noFill/>
          <a:extLst>
            <a:ext uri="{909E8E84-426E-40DD-AFC4-6F175D3DCCD1}">
              <a14:hiddenFill xmlns:a14="http://schemas.microsoft.com/office/drawing/2010/main">
                <a:solidFill>
                  <a:srgbClr val="FFFFFF"/>
                </a:solidFill>
              </a14:hiddenFill>
            </a:ext>
          </a:extLst>
        </p:spPr>
      </p:pic>
      <p:sp>
        <p:nvSpPr>
          <p:cNvPr id="44" name="Flèche droite 43"/>
          <p:cNvSpPr/>
          <p:nvPr/>
        </p:nvSpPr>
        <p:spPr>
          <a:xfrm>
            <a:off x="4438078" y="4467115"/>
            <a:ext cx="846321"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lèche droite 44"/>
          <p:cNvSpPr/>
          <p:nvPr/>
        </p:nvSpPr>
        <p:spPr>
          <a:xfrm>
            <a:off x="1267027" y="4509442"/>
            <a:ext cx="1036927"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13361" y="5161102"/>
            <a:ext cx="1053666" cy="646331"/>
          </a:xfrm>
          <a:prstGeom prst="rect">
            <a:avLst/>
          </a:prstGeom>
        </p:spPr>
        <p:txBody>
          <a:bodyPr wrap="square">
            <a:spAutoFit/>
          </a:bodyPr>
          <a:lstStyle/>
          <a:p>
            <a:r>
              <a:rPr lang="fr-FR" b="1" dirty="0" err="1"/>
              <a:t>sEMG</a:t>
            </a:r>
            <a:r>
              <a:rPr lang="fr-FR" b="1" dirty="0"/>
              <a:t>  </a:t>
            </a:r>
            <a:r>
              <a:rPr lang="fr-FR" b="1" dirty="0" err="1"/>
              <a:t>sensor</a:t>
            </a:r>
            <a:endParaRPr lang="fr-FR" b="1" dirty="0"/>
          </a:p>
        </p:txBody>
      </p:sp>
      <p:sp>
        <p:nvSpPr>
          <p:cNvPr id="47" name="Rectangle à coins arrondis 46"/>
          <p:cNvSpPr/>
          <p:nvPr/>
        </p:nvSpPr>
        <p:spPr>
          <a:xfrm>
            <a:off x="5457907" y="4126370"/>
            <a:ext cx="1994151" cy="714772"/>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Features </a:t>
            </a:r>
          </a:p>
          <a:p>
            <a:pPr algn="ctr"/>
            <a:r>
              <a:rPr lang="en-US" dirty="0">
                <a:solidFill>
                  <a:schemeClr val="tx1"/>
                </a:solidFill>
              </a:rPr>
              <a:t>Extraction</a:t>
            </a:r>
            <a:endParaRPr lang="fr-FR" dirty="0">
              <a:solidFill>
                <a:schemeClr val="tx1"/>
              </a:solidFill>
            </a:endParaRPr>
          </a:p>
        </p:txBody>
      </p:sp>
      <p:sp>
        <p:nvSpPr>
          <p:cNvPr id="4" name="Rectangle à coins arrondis 3"/>
          <p:cNvSpPr/>
          <p:nvPr/>
        </p:nvSpPr>
        <p:spPr>
          <a:xfrm>
            <a:off x="2384013" y="3825680"/>
            <a:ext cx="1880557" cy="155155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480382" y="5413355"/>
            <a:ext cx="2255440" cy="923330"/>
          </a:xfrm>
          <a:prstGeom prst="rect">
            <a:avLst/>
          </a:prstGeom>
        </p:spPr>
        <p:txBody>
          <a:bodyPr wrap="square">
            <a:spAutoFit/>
          </a:bodyPr>
          <a:lstStyle/>
          <a:p>
            <a:r>
              <a:rPr lang="en-US" b="1" dirty="0"/>
              <a:t>TKEO</a:t>
            </a:r>
            <a:r>
              <a:rPr lang="en-US" dirty="0"/>
              <a:t>: </a:t>
            </a:r>
            <a:r>
              <a:rPr lang="fr-FR" dirty="0" err="1"/>
              <a:t>Teager</a:t>
            </a:r>
            <a:r>
              <a:rPr lang="fr-FR" dirty="0"/>
              <a:t>-Kaiser </a:t>
            </a:r>
            <a:r>
              <a:rPr lang="fr-FR" dirty="0" err="1"/>
              <a:t>Energy</a:t>
            </a:r>
            <a:r>
              <a:rPr lang="fr-FR" dirty="0"/>
              <a:t> </a:t>
            </a:r>
            <a:r>
              <a:rPr lang="fr-FR" dirty="0" err="1"/>
              <a:t>Operator</a:t>
            </a:r>
            <a:r>
              <a:rPr lang="en-US" dirty="0"/>
              <a:t> </a:t>
            </a:r>
            <a:endParaRPr lang="fr-FR" dirty="0"/>
          </a:p>
        </p:txBody>
      </p:sp>
      <p:sp>
        <p:nvSpPr>
          <p:cNvPr id="10" name="TextBox 9">
            <a:extLst>
              <a:ext uri="{FF2B5EF4-FFF2-40B4-BE49-F238E27FC236}">
                <a16:creationId xmlns:a16="http://schemas.microsoft.com/office/drawing/2014/main" xmlns="" id="{2A74B220-776E-4A8C-996C-4564CC155E24}"/>
              </a:ext>
            </a:extLst>
          </p:cNvPr>
          <p:cNvSpPr txBox="1"/>
          <p:nvPr/>
        </p:nvSpPr>
        <p:spPr>
          <a:xfrm>
            <a:off x="5631447" y="4944896"/>
            <a:ext cx="2515137" cy="923330"/>
          </a:xfrm>
          <a:prstGeom prst="rect">
            <a:avLst/>
          </a:prstGeom>
          <a:noFill/>
        </p:spPr>
        <p:txBody>
          <a:bodyPr wrap="square" rtlCol="0">
            <a:spAutoFit/>
          </a:bodyPr>
          <a:lstStyle/>
          <a:p>
            <a:r>
              <a:rPr lang="de-DE" dirty="0"/>
              <a:t>Time </a:t>
            </a:r>
            <a:r>
              <a:rPr lang="de-DE" dirty="0" err="1"/>
              <a:t>domain</a:t>
            </a:r>
            <a:r>
              <a:rPr lang="de-DE" dirty="0"/>
              <a:t>: </a:t>
            </a:r>
          </a:p>
          <a:p>
            <a:pPr marL="285750" indent="-285750">
              <a:buFont typeface="Arial" panose="020B0604020202020204" pitchFamily="34" charset="0"/>
              <a:buChar char="•"/>
            </a:pPr>
            <a:r>
              <a:rPr lang="de-DE" dirty="0"/>
              <a:t>Fast</a:t>
            </a:r>
          </a:p>
          <a:p>
            <a:pPr marL="285750" indent="-285750">
              <a:buFont typeface="Arial" panose="020B0604020202020204" pitchFamily="34" charset="0"/>
              <a:buChar char="•"/>
            </a:pPr>
            <a:r>
              <a:rPr lang="de-DE" dirty="0"/>
              <a:t>Low </a:t>
            </a:r>
            <a:r>
              <a:rPr lang="de-DE" dirty="0" err="1"/>
              <a:t>complexity</a:t>
            </a:r>
            <a:endParaRPr lang="en-US" dirty="0"/>
          </a:p>
        </p:txBody>
      </p:sp>
      <p:grpSp>
        <p:nvGrpSpPr>
          <p:cNvPr id="12" name="Group 11">
            <a:extLst>
              <a:ext uri="{FF2B5EF4-FFF2-40B4-BE49-F238E27FC236}">
                <a16:creationId xmlns:a16="http://schemas.microsoft.com/office/drawing/2014/main" xmlns="" id="{A400128B-B2CC-4321-8003-3548C61B0F77}"/>
              </a:ext>
            </a:extLst>
          </p:cNvPr>
          <p:cNvGrpSpPr/>
          <p:nvPr/>
        </p:nvGrpSpPr>
        <p:grpSpPr>
          <a:xfrm>
            <a:off x="1472712" y="3486516"/>
            <a:ext cx="10278207" cy="2993415"/>
            <a:chOff x="1301262" y="3486516"/>
            <a:chExt cx="10278207" cy="2993415"/>
          </a:xfrm>
        </p:grpSpPr>
        <p:sp>
          <p:nvSpPr>
            <p:cNvPr id="27" name="Rectangle à coins arrondis 26"/>
            <p:cNvSpPr/>
            <p:nvPr/>
          </p:nvSpPr>
          <p:spPr>
            <a:xfrm>
              <a:off x="1301262" y="3515359"/>
              <a:ext cx="10278207" cy="296457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xmlns="" id="{83553EA9-970C-4733-B0C5-80A2218FE71F}"/>
                </a:ext>
              </a:extLst>
            </p:cNvPr>
            <p:cNvSpPr txBox="1"/>
            <p:nvPr/>
          </p:nvSpPr>
          <p:spPr>
            <a:xfrm>
              <a:off x="1568596" y="3486516"/>
              <a:ext cx="2544286" cy="369332"/>
            </a:xfrm>
            <a:prstGeom prst="rect">
              <a:avLst/>
            </a:prstGeom>
            <a:noFill/>
          </p:spPr>
          <p:txBody>
            <a:bodyPr wrap="none" rtlCol="0">
              <a:spAutoFit/>
            </a:bodyPr>
            <a:lstStyle/>
            <a:p>
              <a:r>
                <a:rPr lang="de-DE" b="1" dirty="0"/>
                <a:t>On-Board </a:t>
              </a:r>
              <a:r>
                <a:rPr lang="de-DE" b="1" dirty="0" err="1"/>
                <a:t>processing</a:t>
              </a:r>
              <a:endParaRPr lang="en-US" b="1" dirty="0"/>
            </a:p>
          </p:txBody>
        </p:sp>
      </p:grpSp>
      <p:sp>
        <p:nvSpPr>
          <p:cNvPr id="37" name="Rectangle 36">
            <a:extLst>
              <a:ext uri="{FF2B5EF4-FFF2-40B4-BE49-F238E27FC236}">
                <a16:creationId xmlns:a16="http://schemas.microsoft.com/office/drawing/2014/main" xmlns="" id="{FBD9D372-9FCC-4820-BDF9-09CD27DBCC9D}"/>
              </a:ext>
            </a:extLst>
          </p:cNvPr>
          <p:cNvSpPr/>
          <p:nvPr/>
        </p:nvSpPr>
        <p:spPr>
          <a:xfrm>
            <a:off x="6400072" y="3150943"/>
            <a:ext cx="2222990" cy="369332"/>
          </a:xfrm>
          <a:prstGeom prst="rect">
            <a:avLst/>
          </a:prstGeom>
        </p:spPr>
        <p:txBody>
          <a:bodyPr wrap="square">
            <a:spAutoFit/>
          </a:bodyPr>
          <a:lstStyle/>
          <a:p>
            <a:r>
              <a:rPr lang="fr-FR" dirty="0"/>
              <a:t>Data transmission</a:t>
            </a:r>
          </a:p>
        </p:txBody>
      </p:sp>
      <p:grpSp>
        <p:nvGrpSpPr>
          <p:cNvPr id="19" name="Group 18">
            <a:extLst>
              <a:ext uri="{FF2B5EF4-FFF2-40B4-BE49-F238E27FC236}">
                <a16:creationId xmlns:a16="http://schemas.microsoft.com/office/drawing/2014/main" xmlns="" id="{A4318CD6-277A-445E-B17D-B94578861296}"/>
              </a:ext>
            </a:extLst>
          </p:cNvPr>
          <p:cNvGrpSpPr/>
          <p:nvPr/>
        </p:nvGrpSpPr>
        <p:grpSpPr>
          <a:xfrm>
            <a:off x="4116219" y="864869"/>
            <a:ext cx="7965290" cy="3261501"/>
            <a:chOff x="3998109" y="864869"/>
            <a:chExt cx="7965290" cy="3261501"/>
          </a:xfrm>
        </p:grpSpPr>
        <p:sp>
          <p:nvSpPr>
            <p:cNvPr id="28" name="Rectangle à coins arrondis 27"/>
            <p:cNvSpPr/>
            <p:nvPr/>
          </p:nvSpPr>
          <p:spPr>
            <a:xfrm>
              <a:off x="7604115" y="1579306"/>
              <a:ext cx="1933314" cy="737174"/>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5198888" y="2431935"/>
              <a:ext cx="2081720" cy="52529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Saving training data</a:t>
              </a:r>
              <a:endParaRPr lang="fr-FR" dirty="0">
                <a:solidFill>
                  <a:schemeClr val="tx1"/>
                </a:solidFill>
              </a:endParaRPr>
            </a:p>
          </p:txBody>
        </p:sp>
        <p:sp>
          <p:nvSpPr>
            <p:cNvPr id="33" name="Flèche vers le bas 32"/>
            <p:cNvSpPr/>
            <p:nvPr/>
          </p:nvSpPr>
          <p:spPr>
            <a:xfrm rot="10800000">
              <a:off x="6035471" y="1772346"/>
              <a:ext cx="291829" cy="622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à coins arrondis 33"/>
            <p:cNvSpPr/>
            <p:nvPr/>
          </p:nvSpPr>
          <p:spPr>
            <a:xfrm>
              <a:off x="5260137" y="1217867"/>
              <a:ext cx="1864837" cy="5252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Training of model</a:t>
              </a:r>
              <a:endParaRPr lang="fr-FR" dirty="0">
                <a:solidFill>
                  <a:schemeClr val="tx1"/>
                </a:solidFill>
              </a:endParaRPr>
            </a:p>
          </p:txBody>
        </p:sp>
        <p:cxnSp>
          <p:nvCxnSpPr>
            <p:cNvPr id="31" name="Connecteur en angle 30"/>
            <p:cNvCxnSpPr/>
            <p:nvPr/>
          </p:nvCxnSpPr>
          <p:spPr>
            <a:xfrm rot="16200000" flipH="1">
              <a:off x="7255804" y="1475102"/>
              <a:ext cx="2676074" cy="2626462"/>
            </a:xfrm>
            <a:prstGeom prst="bentConnector3">
              <a:avLst>
                <a:gd name="adj1" fmla="val -495"/>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164251" y="1033201"/>
              <a:ext cx="1650837" cy="369332"/>
            </a:xfrm>
            <a:prstGeom prst="rect">
              <a:avLst/>
            </a:prstGeom>
          </p:spPr>
          <p:txBody>
            <a:bodyPr wrap="none">
              <a:spAutoFit/>
            </a:bodyPr>
            <a:lstStyle/>
            <a:p>
              <a:r>
                <a:rPr lang="en-US" dirty="0"/>
                <a:t>Trained Model</a:t>
              </a:r>
              <a:endParaRPr lang="fr-FR" dirty="0"/>
            </a:p>
          </p:txBody>
        </p:sp>
        <p:sp>
          <p:nvSpPr>
            <p:cNvPr id="3" name="Rectangle 2"/>
            <p:cNvSpPr/>
            <p:nvPr/>
          </p:nvSpPr>
          <p:spPr>
            <a:xfrm>
              <a:off x="7889580" y="1600921"/>
              <a:ext cx="1543143" cy="646331"/>
            </a:xfrm>
            <a:prstGeom prst="rect">
              <a:avLst/>
            </a:prstGeom>
          </p:spPr>
          <p:txBody>
            <a:bodyPr wrap="square">
              <a:spAutoFit/>
            </a:bodyPr>
            <a:lstStyle/>
            <a:p>
              <a:r>
                <a:rPr lang="en-US" dirty="0"/>
                <a:t>Pruned-ELM algorithm</a:t>
              </a:r>
              <a:endParaRPr lang="fr-FR" dirty="0"/>
            </a:p>
          </p:txBody>
        </p:sp>
        <p:sp>
          <p:nvSpPr>
            <p:cNvPr id="32" name="Rectangle à coins arrondis 26">
              <a:extLst>
                <a:ext uri="{FF2B5EF4-FFF2-40B4-BE49-F238E27FC236}">
                  <a16:creationId xmlns:a16="http://schemas.microsoft.com/office/drawing/2014/main" xmlns="" id="{45550388-CD2C-4E37-84E3-171A802C6B01}"/>
                </a:ext>
              </a:extLst>
            </p:cNvPr>
            <p:cNvSpPr/>
            <p:nvPr/>
          </p:nvSpPr>
          <p:spPr>
            <a:xfrm>
              <a:off x="3998109" y="864869"/>
              <a:ext cx="7954050" cy="2186435"/>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extBox 37">
              <a:extLst>
                <a:ext uri="{FF2B5EF4-FFF2-40B4-BE49-F238E27FC236}">
                  <a16:creationId xmlns:a16="http://schemas.microsoft.com/office/drawing/2014/main" xmlns="" id="{D9C5CCB6-6CA6-421E-8E6E-50B916202166}"/>
                </a:ext>
              </a:extLst>
            </p:cNvPr>
            <p:cNvSpPr txBox="1"/>
            <p:nvPr/>
          </p:nvSpPr>
          <p:spPr>
            <a:xfrm>
              <a:off x="9931664" y="2049105"/>
              <a:ext cx="2031735" cy="923330"/>
            </a:xfrm>
            <a:prstGeom prst="rect">
              <a:avLst/>
            </a:prstGeom>
            <a:noFill/>
          </p:spPr>
          <p:txBody>
            <a:bodyPr wrap="square" rtlCol="0">
              <a:spAutoFit/>
            </a:bodyPr>
            <a:lstStyle/>
            <a:p>
              <a:r>
                <a:rPr lang="de-DE" b="1" dirty="0"/>
                <a:t>Offline Computer </a:t>
              </a:r>
              <a:r>
                <a:rPr lang="de-DE" b="1" dirty="0" err="1"/>
                <a:t>based</a:t>
              </a:r>
              <a:r>
                <a:rPr lang="de-DE" b="1" dirty="0"/>
                <a:t> </a:t>
              </a:r>
              <a:r>
                <a:rPr lang="de-DE" b="1" dirty="0" err="1"/>
                <a:t>processing</a:t>
              </a:r>
              <a:r>
                <a:rPr lang="de-DE" b="1" dirty="0"/>
                <a:t> </a:t>
              </a:r>
              <a:endParaRPr lang="en-US" b="1" dirty="0"/>
            </a:p>
          </p:txBody>
        </p:sp>
      </p:grpSp>
      <p:grpSp>
        <p:nvGrpSpPr>
          <p:cNvPr id="18" name="Group 17">
            <a:extLst>
              <a:ext uri="{FF2B5EF4-FFF2-40B4-BE49-F238E27FC236}">
                <a16:creationId xmlns:a16="http://schemas.microsoft.com/office/drawing/2014/main" xmlns="" id="{D0285527-3F07-4F9C-8468-BFC6B01E64F9}"/>
              </a:ext>
            </a:extLst>
          </p:cNvPr>
          <p:cNvGrpSpPr/>
          <p:nvPr/>
        </p:nvGrpSpPr>
        <p:grpSpPr>
          <a:xfrm>
            <a:off x="1472711" y="3102921"/>
            <a:ext cx="10278207" cy="3377010"/>
            <a:chOff x="1301261" y="3102921"/>
            <a:chExt cx="10278207" cy="3377010"/>
          </a:xfrm>
        </p:grpSpPr>
        <p:sp>
          <p:nvSpPr>
            <p:cNvPr id="36" name="Flèche droite 35"/>
            <p:cNvSpPr/>
            <p:nvPr/>
          </p:nvSpPr>
          <p:spPr>
            <a:xfrm>
              <a:off x="7883728" y="4367723"/>
              <a:ext cx="953310"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à coins arrondis 39"/>
            <p:cNvSpPr/>
            <p:nvPr/>
          </p:nvSpPr>
          <p:spPr>
            <a:xfrm>
              <a:off x="9138606" y="4239163"/>
              <a:ext cx="1546698" cy="525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Testing model</a:t>
              </a:r>
              <a:endParaRPr lang="fr-FR" dirty="0"/>
            </a:p>
          </p:txBody>
        </p:sp>
        <p:sp>
          <p:nvSpPr>
            <p:cNvPr id="5" name="Rectangle 4"/>
            <p:cNvSpPr/>
            <p:nvPr/>
          </p:nvSpPr>
          <p:spPr>
            <a:xfrm>
              <a:off x="7818461" y="4791770"/>
              <a:ext cx="1159292" cy="369332"/>
            </a:xfrm>
            <a:prstGeom prst="rect">
              <a:avLst/>
            </a:prstGeom>
          </p:spPr>
          <p:txBody>
            <a:bodyPr wrap="none">
              <a:spAutoFit/>
            </a:bodyPr>
            <a:lstStyle/>
            <a:p>
              <a:r>
                <a:rPr lang="en-US" dirty="0"/>
                <a:t>New data</a:t>
              </a:r>
              <a:endParaRPr lang="fr-FR" dirty="0"/>
            </a:p>
          </p:txBody>
        </p:sp>
        <p:sp>
          <p:nvSpPr>
            <p:cNvPr id="7" name="Rectangle 6"/>
            <p:cNvSpPr/>
            <p:nvPr/>
          </p:nvSpPr>
          <p:spPr>
            <a:xfrm>
              <a:off x="9269467" y="4859638"/>
              <a:ext cx="1526893" cy="369332"/>
            </a:xfrm>
            <a:prstGeom prst="rect">
              <a:avLst/>
            </a:prstGeom>
          </p:spPr>
          <p:txBody>
            <a:bodyPr wrap="none">
              <a:spAutoFit/>
            </a:bodyPr>
            <a:lstStyle/>
            <a:p>
              <a:r>
                <a:rPr lang="en-US" b="1" dirty="0"/>
                <a:t>Testing time</a:t>
              </a:r>
              <a:endParaRPr lang="fr-FR" b="1" dirty="0"/>
            </a:p>
          </p:txBody>
        </p:sp>
        <p:grpSp>
          <p:nvGrpSpPr>
            <p:cNvPr id="13" name="Group 12">
              <a:extLst>
                <a:ext uri="{FF2B5EF4-FFF2-40B4-BE49-F238E27FC236}">
                  <a16:creationId xmlns:a16="http://schemas.microsoft.com/office/drawing/2014/main" xmlns="" id="{6FF2652F-DA59-44D2-8086-E740E6BB711F}"/>
                </a:ext>
              </a:extLst>
            </p:cNvPr>
            <p:cNvGrpSpPr/>
            <p:nvPr/>
          </p:nvGrpSpPr>
          <p:grpSpPr>
            <a:xfrm>
              <a:off x="8727362" y="5303252"/>
              <a:ext cx="2580718" cy="1087388"/>
              <a:chOff x="8727362" y="5303252"/>
              <a:chExt cx="2580718" cy="1087388"/>
            </a:xfrm>
          </p:grpSpPr>
          <p:sp>
            <p:nvSpPr>
              <p:cNvPr id="8" name="Flèche vers le bas 7"/>
              <p:cNvSpPr/>
              <p:nvPr/>
            </p:nvSpPr>
            <p:spPr>
              <a:xfrm>
                <a:off x="9721547" y="5303252"/>
                <a:ext cx="410605" cy="457468"/>
              </a:xfrm>
              <a:prstGeom prst="down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8747682" y="5941862"/>
                <a:ext cx="2505814" cy="369332"/>
              </a:xfrm>
              <a:prstGeom prst="rect">
                <a:avLst/>
              </a:prstGeom>
            </p:spPr>
            <p:txBody>
              <a:bodyPr wrap="none">
                <a:spAutoFit/>
              </a:bodyPr>
              <a:lstStyle/>
              <a:p>
                <a:r>
                  <a:rPr lang="en-US" b="1" dirty="0"/>
                  <a:t>Real-time application</a:t>
                </a:r>
                <a:endParaRPr lang="fr-FR" b="1" dirty="0"/>
              </a:p>
            </p:txBody>
          </p:sp>
          <p:sp>
            <p:nvSpPr>
              <p:cNvPr id="26" name="Rectangle à coins arrondis 25"/>
              <p:cNvSpPr/>
              <p:nvPr/>
            </p:nvSpPr>
            <p:spPr>
              <a:xfrm>
                <a:off x="8727362" y="5852160"/>
                <a:ext cx="2580718" cy="538480"/>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TextBox 40">
              <a:extLst>
                <a:ext uri="{FF2B5EF4-FFF2-40B4-BE49-F238E27FC236}">
                  <a16:creationId xmlns:a16="http://schemas.microsoft.com/office/drawing/2014/main" xmlns="" id="{F8B79B0E-642B-4029-A88C-A1B865E4DEA6}"/>
                </a:ext>
              </a:extLst>
            </p:cNvPr>
            <p:cNvSpPr txBox="1"/>
            <p:nvPr/>
          </p:nvSpPr>
          <p:spPr>
            <a:xfrm>
              <a:off x="1490473" y="3102921"/>
              <a:ext cx="3326552" cy="369332"/>
            </a:xfrm>
            <a:prstGeom prst="rect">
              <a:avLst/>
            </a:prstGeom>
            <a:noFill/>
          </p:spPr>
          <p:txBody>
            <a:bodyPr wrap="none" rtlCol="0">
              <a:spAutoFit/>
            </a:bodyPr>
            <a:lstStyle/>
            <a:p>
              <a:r>
                <a:rPr lang="de-DE" b="1" dirty="0"/>
                <a:t>Online </a:t>
              </a:r>
              <a:r>
                <a:rPr lang="de-DE" b="1" dirty="0" err="1"/>
                <a:t>gesture</a:t>
              </a:r>
              <a:r>
                <a:rPr lang="de-DE" b="1" dirty="0"/>
                <a:t> </a:t>
              </a:r>
              <a:r>
                <a:rPr lang="de-DE" b="1" dirty="0" err="1"/>
                <a:t>classification</a:t>
              </a:r>
              <a:endParaRPr lang="en-US" b="1" dirty="0"/>
            </a:p>
          </p:txBody>
        </p:sp>
        <p:sp>
          <p:nvSpPr>
            <p:cNvPr id="43" name="Rectangle à coins arrondis 26">
              <a:extLst>
                <a:ext uri="{FF2B5EF4-FFF2-40B4-BE49-F238E27FC236}">
                  <a16:creationId xmlns:a16="http://schemas.microsoft.com/office/drawing/2014/main" xmlns="" id="{33A4EA75-012D-4837-B9BD-B5F93E5188FE}"/>
                </a:ext>
              </a:extLst>
            </p:cNvPr>
            <p:cNvSpPr/>
            <p:nvPr/>
          </p:nvSpPr>
          <p:spPr>
            <a:xfrm>
              <a:off x="1301261" y="3540868"/>
              <a:ext cx="10278207" cy="2939063"/>
            </a:xfrm>
            <a:prstGeom prst="round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2"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Data, database, storage icon - Download on Iconfi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567" y="3540868"/>
            <a:ext cx="586501" cy="586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OWARE® 2.0 Power Shield"/>
          <p:cNvPicPr>
            <a:picLocks noChangeAspect="1" noChangeArrowheads="1"/>
          </p:cNvPicPr>
          <p:nvPr/>
        </p:nvPicPr>
        <p:blipFill rotWithShape="1">
          <a:blip r:embed="rId5">
            <a:extLst>
              <a:ext uri="{28A0092B-C50C-407E-A947-70E740481C1C}">
                <a14:useLocalDpi xmlns:a14="http://schemas.microsoft.com/office/drawing/2010/main" val="0"/>
              </a:ext>
            </a:extLst>
          </a:blip>
          <a:srcRect l="10179" t="2737" r="10780"/>
          <a:stretch/>
        </p:blipFill>
        <p:spPr bwMode="auto">
          <a:xfrm>
            <a:off x="40208" y="4086824"/>
            <a:ext cx="1353342" cy="111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6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198880" y="233680"/>
            <a:ext cx="9884093"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816" y="1358899"/>
            <a:ext cx="5772944" cy="3304991"/>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35" y="1221696"/>
            <a:ext cx="6080125" cy="3575094"/>
          </a:xfrm>
          <a:prstGeom prst="rect">
            <a:avLst/>
          </a:prstGeom>
        </p:spPr>
      </p:pic>
      <p:sp>
        <p:nvSpPr>
          <p:cNvPr id="8" name="Rectangle 7"/>
          <p:cNvSpPr/>
          <p:nvPr/>
        </p:nvSpPr>
        <p:spPr>
          <a:xfrm>
            <a:off x="6227180" y="1262379"/>
            <a:ext cx="5841740" cy="336804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1757" y="4849694"/>
            <a:ext cx="3657924" cy="369332"/>
          </a:xfrm>
          <a:prstGeom prst="rect">
            <a:avLst/>
          </a:prstGeom>
        </p:spPr>
        <p:txBody>
          <a:bodyPr wrap="none">
            <a:spAutoFit/>
          </a:bodyPr>
          <a:lstStyle/>
          <a:p>
            <a:pPr algn="just"/>
            <a:r>
              <a:rPr lang="fr-FR" b="1" dirty="0" smtClean="0"/>
              <a:t>Wireless</a:t>
            </a:r>
            <a:r>
              <a:rPr lang="fr-FR" dirty="0" smtClean="0"/>
              <a:t>,  </a:t>
            </a:r>
            <a:r>
              <a:rPr lang="fr-FR" b="1" dirty="0" err="1"/>
              <a:t>wearable</a:t>
            </a:r>
            <a:r>
              <a:rPr lang="fr-FR" dirty="0"/>
              <a:t> EMG </a:t>
            </a:r>
            <a:r>
              <a:rPr lang="fr-FR" dirty="0" err="1"/>
              <a:t>sensor</a:t>
            </a:r>
            <a:endParaRPr lang="fr-FR" dirty="0"/>
          </a:p>
        </p:txBody>
      </p:sp>
      <p:sp>
        <p:nvSpPr>
          <p:cNvPr id="3" name="Rectangle 2"/>
          <p:cNvSpPr/>
          <p:nvPr/>
        </p:nvSpPr>
        <p:spPr>
          <a:xfrm>
            <a:off x="228064" y="5292646"/>
            <a:ext cx="4814138" cy="872034"/>
          </a:xfrm>
          <a:prstGeom prst="rect">
            <a:avLst/>
          </a:prstGeom>
        </p:spPr>
        <p:txBody>
          <a:bodyPr wrap="none">
            <a:spAutoFit/>
          </a:bodyPr>
          <a:lstStyle/>
          <a:p>
            <a:pPr algn="just">
              <a:lnSpc>
                <a:spcPct val="150000"/>
              </a:lnSpc>
            </a:pPr>
            <a:r>
              <a:rPr lang="fr-FR" b="1" dirty="0" err="1" smtClean="0"/>
              <a:t>Raw</a:t>
            </a:r>
            <a:r>
              <a:rPr lang="fr-FR" dirty="0" smtClean="0"/>
              <a:t> EMG signal =&gt; </a:t>
            </a:r>
            <a:r>
              <a:rPr lang="fr-FR" b="1" dirty="0" err="1" smtClean="0"/>
              <a:t>Detailed</a:t>
            </a:r>
            <a:r>
              <a:rPr lang="fr-FR" dirty="0" smtClean="0"/>
              <a:t> </a:t>
            </a:r>
            <a:r>
              <a:rPr lang="fr-FR" dirty="0" err="1" smtClean="0"/>
              <a:t>representation</a:t>
            </a:r>
            <a:r>
              <a:rPr lang="fr-FR" dirty="0" smtClean="0"/>
              <a:t> </a:t>
            </a:r>
          </a:p>
          <a:p>
            <a:pPr algn="just">
              <a:lnSpc>
                <a:spcPct val="150000"/>
              </a:lnSpc>
            </a:pPr>
            <a:r>
              <a:rPr lang="fr-FR" dirty="0" smtClean="0"/>
              <a:t>                            =&gt; </a:t>
            </a:r>
            <a:r>
              <a:rPr lang="fr-FR" b="1" dirty="0" err="1" smtClean="0"/>
              <a:t>Accurate</a:t>
            </a:r>
            <a:r>
              <a:rPr lang="fr-FR" dirty="0" smtClean="0"/>
              <a:t> </a:t>
            </a:r>
            <a:r>
              <a:rPr lang="fr-FR" dirty="0" err="1" smtClean="0"/>
              <a:t>analysis</a:t>
            </a:r>
            <a:r>
              <a:rPr lang="fr-FR" dirty="0" smtClean="0"/>
              <a:t> </a:t>
            </a:r>
            <a:endParaRPr lang="fr-FR" dirty="0"/>
          </a:p>
        </p:txBody>
      </p:sp>
      <p:sp>
        <p:nvSpPr>
          <p:cNvPr id="5" name="Rectangle 4"/>
          <p:cNvSpPr/>
          <p:nvPr/>
        </p:nvSpPr>
        <p:spPr>
          <a:xfrm>
            <a:off x="6125580" y="4748530"/>
            <a:ext cx="3067028" cy="923330"/>
          </a:xfrm>
          <a:prstGeom prst="rect">
            <a:avLst/>
          </a:prstGeom>
        </p:spPr>
        <p:txBody>
          <a:bodyPr wrap="square">
            <a:spAutoFit/>
          </a:bodyPr>
          <a:lstStyle/>
          <a:p>
            <a:pPr algn="just"/>
            <a:r>
              <a:rPr lang="fr-FR" dirty="0" err="1" smtClean="0"/>
              <a:t>Sampling</a:t>
            </a:r>
            <a:r>
              <a:rPr lang="fr-FR" dirty="0" smtClean="0"/>
              <a:t> rate =</a:t>
            </a:r>
            <a:r>
              <a:rPr lang="fr-FR" dirty="0"/>
              <a:t>1000Hz </a:t>
            </a:r>
            <a:r>
              <a:rPr lang="fr-FR" dirty="0" smtClean="0"/>
              <a:t>[5]</a:t>
            </a:r>
          </a:p>
          <a:p>
            <a:pPr algn="just"/>
            <a:r>
              <a:rPr lang="fr-FR" dirty="0" err="1"/>
              <a:t>Low</a:t>
            </a:r>
            <a:r>
              <a:rPr lang="fr-FR" dirty="0"/>
              <a:t> power </a:t>
            </a:r>
            <a:r>
              <a:rPr lang="fr-FR" dirty="0" err="1" smtClean="0"/>
              <a:t>consumption</a:t>
            </a:r>
            <a:endParaRPr lang="fr-FR" dirty="0" smtClean="0"/>
          </a:p>
          <a:p>
            <a:pPr algn="just"/>
            <a:r>
              <a:rPr lang="fr-FR" dirty="0"/>
              <a:t>Station mode: set as a </a:t>
            </a:r>
            <a:r>
              <a:rPr lang="fr-FR" dirty="0" smtClean="0"/>
              <a:t>client</a:t>
            </a:r>
            <a:endParaRPr lang="fr-FR" dirty="0"/>
          </a:p>
        </p:txBody>
      </p:sp>
      <p:sp>
        <p:nvSpPr>
          <p:cNvPr id="11" name="Rectangle 10"/>
          <p:cNvSpPr/>
          <p:nvPr/>
        </p:nvSpPr>
        <p:spPr>
          <a:xfrm>
            <a:off x="9288781" y="4759861"/>
            <a:ext cx="2760980" cy="646331"/>
          </a:xfrm>
          <a:prstGeom prst="rect">
            <a:avLst/>
          </a:prstGeom>
        </p:spPr>
        <p:txBody>
          <a:bodyPr wrap="square">
            <a:spAutoFit/>
          </a:bodyPr>
          <a:lstStyle/>
          <a:p>
            <a:pPr algn="just"/>
            <a:r>
              <a:rPr lang="fr-FR" b="1" dirty="0" err="1" smtClean="0"/>
              <a:t>Powerful</a:t>
            </a:r>
            <a:r>
              <a:rPr lang="fr-FR" dirty="0"/>
              <a:t> </a:t>
            </a:r>
            <a:r>
              <a:rPr lang="fr-FR" dirty="0" smtClean="0"/>
              <a:t>CPU; for real-time </a:t>
            </a:r>
            <a:r>
              <a:rPr lang="fr-FR" dirty="0"/>
              <a:t>data </a:t>
            </a:r>
            <a:r>
              <a:rPr lang="fr-FR" b="1" dirty="0" err="1" smtClean="0"/>
              <a:t>processing</a:t>
            </a:r>
            <a:r>
              <a:rPr lang="fr-FR" b="1" dirty="0" smtClean="0"/>
              <a:t> </a:t>
            </a:r>
            <a:r>
              <a:rPr lang="fr-FR" dirty="0"/>
              <a:t>[6</a:t>
            </a:r>
            <a:r>
              <a:rPr lang="fr-FR" dirty="0" smtClean="0"/>
              <a:t>]</a:t>
            </a:r>
            <a:endParaRPr lang="fr-FR" dirty="0"/>
          </a:p>
        </p:txBody>
      </p:sp>
      <p:sp>
        <p:nvSpPr>
          <p:cNvPr id="13" name="Rectangle 12"/>
          <p:cNvSpPr/>
          <p:nvPr/>
        </p:nvSpPr>
        <p:spPr>
          <a:xfrm>
            <a:off x="148401" y="841825"/>
            <a:ext cx="2390398" cy="369332"/>
          </a:xfrm>
          <a:prstGeom prst="rect">
            <a:avLst/>
          </a:prstGeom>
        </p:spPr>
        <p:txBody>
          <a:bodyPr wrap="none">
            <a:spAutoFit/>
          </a:bodyPr>
          <a:lstStyle/>
          <a:p>
            <a:pPr algn="just"/>
            <a:r>
              <a:rPr lang="fr-FR" b="1" dirty="0"/>
              <a:t>System architecture</a:t>
            </a:r>
          </a:p>
        </p:txBody>
      </p:sp>
      <p:sp>
        <p:nvSpPr>
          <p:cNvPr id="10" name="Rectangle 9"/>
          <p:cNvSpPr/>
          <p:nvPr/>
        </p:nvSpPr>
        <p:spPr>
          <a:xfrm>
            <a:off x="5113427" y="4863148"/>
            <a:ext cx="633507" cy="369332"/>
          </a:xfrm>
          <a:prstGeom prst="rect">
            <a:avLst/>
          </a:prstGeom>
        </p:spPr>
        <p:txBody>
          <a:bodyPr wrap="none">
            <a:spAutoFit/>
          </a:bodyPr>
          <a:lstStyle/>
          <a:p>
            <a:r>
              <a:rPr lang="fr-FR" dirty="0"/>
              <a:t>[</a:t>
            </a:r>
            <a:r>
              <a:rPr lang="fr-FR" dirty="0" smtClean="0"/>
              <a:t>3,4]</a:t>
            </a:r>
            <a:endParaRPr lang="fr-FR" dirty="0"/>
          </a:p>
        </p:txBody>
      </p:sp>
      <p:sp>
        <p:nvSpPr>
          <p:cNvPr id="14" name="Rectangle 13"/>
          <p:cNvSpPr/>
          <p:nvPr/>
        </p:nvSpPr>
        <p:spPr>
          <a:xfrm>
            <a:off x="6493666" y="5812476"/>
            <a:ext cx="4993676" cy="646331"/>
          </a:xfrm>
          <a:prstGeom prst="rect">
            <a:avLst/>
          </a:prstGeom>
        </p:spPr>
        <p:txBody>
          <a:bodyPr wrap="none">
            <a:spAutoFit/>
          </a:bodyPr>
          <a:lstStyle/>
          <a:p>
            <a:pPr algn="ctr"/>
            <a:r>
              <a:rPr lang="fr-FR" dirty="0" smtClean="0"/>
              <a:t>Dual-band wifi: </a:t>
            </a:r>
            <a:r>
              <a:rPr lang="fr-FR" b="1" dirty="0" smtClean="0"/>
              <a:t>stable</a:t>
            </a:r>
            <a:r>
              <a:rPr lang="fr-FR" dirty="0" smtClean="0"/>
              <a:t> </a:t>
            </a:r>
            <a:r>
              <a:rPr lang="fr-FR" dirty="0"/>
              <a:t>and </a:t>
            </a:r>
            <a:r>
              <a:rPr lang="fr-FR" b="1" dirty="0" err="1"/>
              <a:t>fast</a:t>
            </a:r>
            <a:r>
              <a:rPr lang="fr-FR" dirty="0"/>
              <a:t> </a:t>
            </a:r>
            <a:r>
              <a:rPr lang="fr-FR" dirty="0" smtClean="0"/>
              <a:t>communication</a:t>
            </a:r>
          </a:p>
          <a:p>
            <a:pPr algn="ctr"/>
            <a:r>
              <a:rPr lang="fr-FR" dirty="0" smtClean="0"/>
              <a:t>TCP/IP </a:t>
            </a:r>
            <a:r>
              <a:rPr lang="fr-FR" dirty="0" err="1"/>
              <a:t>address</a:t>
            </a:r>
            <a:r>
              <a:rPr lang="fr-FR" dirty="0"/>
              <a:t> [5]</a:t>
            </a:r>
          </a:p>
        </p:txBody>
      </p:sp>
    </p:spTree>
    <p:extLst>
      <p:ext uri="{BB962C8B-B14F-4D97-AF65-F5344CB8AC3E}">
        <p14:creationId xmlns:p14="http://schemas.microsoft.com/office/powerpoint/2010/main" val="20299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5" grpId="0"/>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4579" y="918304"/>
            <a:ext cx="6398034" cy="400110"/>
          </a:xfrm>
          <a:prstGeom prst="rect">
            <a:avLst/>
          </a:prstGeom>
        </p:spPr>
        <p:txBody>
          <a:bodyPr wrap="none">
            <a:spAutoFit/>
          </a:bodyPr>
          <a:lstStyle/>
          <a:p>
            <a:r>
              <a:rPr lang="fr-FR" sz="2000" b="1" dirty="0" err="1" smtClean="0"/>
              <a:t>Proposed</a:t>
            </a:r>
            <a:r>
              <a:rPr lang="fr-FR" sz="2000" b="1" dirty="0" smtClean="0"/>
              <a:t> </a:t>
            </a:r>
            <a:r>
              <a:rPr lang="fr-FR" sz="2000" b="1" dirty="0" err="1" smtClean="0"/>
              <a:t>modified</a:t>
            </a:r>
            <a:r>
              <a:rPr lang="fr-FR" sz="2000" b="1" dirty="0" smtClean="0"/>
              <a:t> </a:t>
            </a:r>
            <a:r>
              <a:rPr lang="fr-FR" sz="2000" b="1" dirty="0" err="1" smtClean="0"/>
              <a:t>sEMG</a:t>
            </a:r>
            <a:r>
              <a:rPr lang="fr-FR" sz="2000" b="1" dirty="0" smtClean="0"/>
              <a:t> segmentation </a:t>
            </a:r>
            <a:r>
              <a:rPr lang="fr-FR" sz="2000" b="1" dirty="0" err="1" smtClean="0"/>
              <a:t>Algorithm</a:t>
            </a:r>
            <a:r>
              <a:rPr lang="fr-FR" sz="2000" b="1" dirty="0"/>
              <a:t>:</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625139"/>
            <a:ext cx="2092644" cy="23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6"/>
          <p:cNvCxnSpPr/>
          <p:nvPr/>
        </p:nvCxnSpPr>
        <p:spPr>
          <a:xfrm>
            <a:off x="5862320" y="1887369"/>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6207602" y="1887369"/>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5547360" y="1868542"/>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60427" y="1510109"/>
            <a:ext cx="877163" cy="369332"/>
          </a:xfrm>
          <a:prstGeom prst="rect">
            <a:avLst/>
          </a:prstGeom>
        </p:spPr>
        <p:txBody>
          <a:bodyPr wrap="none">
            <a:spAutoFit/>
          </a:bodyPr>
          <a:lstStyle/>
          <a:p>
            <a:r>
              <a:rPr lang="fr-FR" b="1" dirty="0" smtClean="0">
                <a:solidFill>
                  <a:schemeClr val="accent1"/>
                </a:solidFill>
              </a:rPr>
              <a:t> </a:t>
            </a:r>
            <a:r>
              <a:rPr lang="fr-FR" b="1" dirty="0">
                <a:solidFill>
                  <a:schemeClr val="accent1"/>
                </a:solidFill>
              </a:rPr>
              <a:t>E1 E2</a:t>
            </a:r>
          </a:p>
        </p:txBody>
      </p:sp>
      <p:sp>
        <p:nvSpPr>
          <p:cNvPr id="11" name="Rectangle 10"/>
          <p:cNvSpPr/>
          <p:nvPr/>
        </p:nvSpPr>
        <p:spPr>
          <a:xfrm>
            <a:off x="5547360" y="2608580"/>
            <a:ext cx="325120" cy="3244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5899929" y="2263140"/>
            <a:ext cx="325120" cy="6698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520" y="1552089"/>
            <a:ext cx="2092644" cy="23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Connecteur droit 19"/>
          <p:cNvCxnSpPr/>
          <p:nvPr/>
        </p:nvCxnSpPr>
        <p:spPr>
          <a:xfrm>
            <a:off x="9794240" y="1814319"/>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10139522" y="1814319"/>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10464800" y="1836132"/>
            <a:ext cx="10160" cy="22639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139680" y="2535530"/>
            <a:ext cx="325120" cy="32440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9831849" y="2190090"/>
            <a:ext cx="325120" cy="66984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9693828" y="1430169"/>
            <a:ext cx="813043" cy="369332"/>
          </a:xfrm>
          <a:prstGeom prst="rect">
            <a:avLst/>
          </a:prstGeom>
        </p:spPr>
        <p:txBody>
          <a:bodyPr wrap="none">
            <a:spAutoFit/>
          </a:bodyPr>
          <a:lstStyle/>
          <a:p>
            <a:r>
              <a:rPr lang="fr-FR" b="1" dirty="0" smtClean="0">
                <a:solidFill>
                  <a:schemeClr val="accent1"/>
                </a:solidFill>
              </a:rPr>
              <a:t>E1 </a:t>
            </a:r>
            <a:r>
              <a:rPr lang="fr-FR" b="1" dirty="0">
                <a:solidFill>
                  <a:schemeClr val="accent1"/>
                </a:solidFill>
              </a:rPr>
              <a:t>E2</a:t>
            </a:r>
          </a:p>
        </p:txBody>
      </p:sp>
      <p:cxnSp>
        <p:nvCxnSpPr>
          <p:cNvPr id="16" name="Connecteur droit 15"/>
          <p:cNvCxnSpPr/>
          <p:nvPr/>
        </p:nvCxnSpPr>
        <p:spPr>
          <a:xfrm>
            <a:off x="10474960" y="2859938"/>
            <a:ext cx="284480" cy="101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959171" y="4994690"/>
            <a:ext cx="1762021" cy="369332"/>
          </a:xfrm>
          <a:prstGeom prst="rect">
            <a:avLst/>
          </a:prstGeom>
        </p:spPr>
        <p:txBody>
          <a:bodyPr wrap="none">
            <a:spAutoFit/>
          </a:bodyPr>
          <a:lstStyle/>
          <a:p>
            <a:r>
              <a:rPr lang="fr-FR" b="1" dirty="0" err="1" smtClean="0"/>
              <a:t>Only</a:t>
            </a:r>
            <a:r>
              <a:rPr lang="fr-FR" b="1" dirty="0" smtClean="0"/>
              <a:t> 1 change</a:t>
            </a:r>
            <a:endParaRPr lang="fr-FR" b="1" dirty="0"/>
          </a:p>
        </p:txBody>
      </p:sp>
      <p:cxnSp>
        <p:nvCxnSpPr>
          <p:cNvPr id="29" name="Connecteur droit avec flèche 28"/>
          <p:cNvCxnSpPr>
            <a:stCxn id="12" idx="0"/>
          </p:cNvCxnSpPr>
          <p:nvPr/>
        </p:nvCxnSpPr>
        <p:spPr>
          <a:xfrm flipV="1">
            <a:off x="5840182" y="4434204"/>
            <a:ext cx="0" cy="5604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892164" y="4064871"/>
            <a:ext cx="1569660" cy="369332"/>
          </a:xfrm>
          <a:prstGeom prst="rect">
            <a:avLst/>
          </a:prstGeom>
        </p:spPr>
        <p:txBody>
          <a:bodyPr wrap="none">
            <a:spAutoFit/>
          </a:bodyPr>
          <a:lstStyle/>
          <a:p>
            <a:r>
              <a:rPr lang="fr-FR" dirty="0" smtClean="0"/>
              <a:t> n-2w  n-w   n</a:t>
            </a:r>
            <a:endParaRPr lang="fr-FR" dirty="0"/>
          </a:p>
        </p:txBody>
      </p:sp>
      <p:sp>
        <p:nvSpPr>
          <p:cNvPr id="32" name="Rectangle 31"/>
          <p:cNvSpPr/>
          <p:nvPr/>
        </p:nvSpPr>
        <p:spPr>
          <a:xfrm>
            <a:off x="4162329" y="5794019"/>
            <a:ext cx="3823432" cy="646331"/>
          </a:xfrm>
          <a:prstGeom prst="rect">
            <a:avLst/>
          </a:prstGeom>
        </p:spPr>
        <p:txBody>
          <a:bodyPr wrap="square">
            <a:spAutoFit/>
          </a:bodyPr>
          <a:lstStyle/>
          <a:p>
            <a:r>
              <a:rPr lang="fr-FR" dirty="0"/>
              <a:t>if E2 &gt; </a:t>
            </a:r>
            <a:r>
              <a:rPr lang="fr-FR" dirty="0" smtClean="0"/>
              <a:t>2 </a:t>
            </a:r>
            <a:r>
              <a:rPr lang="fr-FR" dirty="0"/>
              <a:t>* E1 </a:t>
            </a:r>
            <a:r>
              <a:rPr lang="fr-FR" dirty="0" smtClean="0"/>
              <a:t>:</a:t>
            </a:r>
            <a:endParaRPr lang="fr-FR" dirty="0"/>
          </a:p>
          <a:p>
            <a:r>
              <a:rPr lang="fr-FR" dirty="0"/>
              <a:t>             </a:t>
            </a:r>
            <a:r>
              <a:rPr lang="fr-FR" b="1" dirty="0" err="1" smtClean="0"/>
              <a:t>onset</a:t>
            </a:r>
            <a:r>
              <a:rPr lang="fr-FR" dirty="0" err="1" smtClean="0"/>
              <a:t>_index.append</a:t>
            </a:r>
            <a:r>
              <a:rPr lang="fr-FR" dirty="0" smtClean="0"/>
              <a:t>(n-w</a:t>
            </a:r>
            <a:r>
              <a:rPr lang="fr-FR" dirty="0"/>
              <a:t>)</a:t>
            </a:r>
          </a:p>
        </p:txBody>
      </p:sp>
      <p:sp>
        <p:nvSpPr>
          <p:cNvPr id="35" name="Rectangle 34"/>
          <p:cNvSpPr/>
          <p:nvPr/>
        </p:nvSpPr>
        <p:spPr>
          <a:xfrm>
            <a:off x="9293235" y="4960638"/>
            <a:ext cx="1762021" cy="369332"/>
          </a:xfrm>
          <a:prstGeom prst="rect">
            <a:avLst/>
          </a:prstGeom>
        </p:spPr>
        <p:txBody>
          <a:bodyPr wrap="none">
            <a:spAutoFit/>
          </a:bodyPr>
          <a:lstStyle/>
          <a:p>
            <a:r>
              <a:rPr lang="fr-FR" b="1" dirty="0" err="1" smtClean="0"/>
              <a:t>Only</a:t>
            </a:r>
            <a:r>
              <a:rPr lang="fr-FR" b="1" dirty="0" smtClean="0"/>
              <a:t> 1 change</a:t>
            </a:r>
            <a:endParaRPr lang="fr-FR" b="1" dirty="0"/>
          </a:p>
        </p:txBody>
      </p:sp>
      <p:cxnSp>
        <p:nvCxnSpPr>
          <p:cNvPr id="36" name="Connecteur droit avec flèche 35"/>
          <p:cNvCxnSpPr>
            <a:stCxn id="35" idx="0"/>
          </p:cNvCxnSpPr>
          <p:nvPr/>
        </p:nvCxnSpPr>
        <p:spPr>
          <a:xfrm flipH="1" flipV="1">
            <a:off x="10149682" y="4400151"/>
            <a:ext cx="24564" cy="5604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181291" y="4030819"/>
            <a:ext cx="1569660" cy="369332"/>
          </a:xfrm>
          <a:prstGeom prst="rect">
            <a:avLst/>
          </a:prstGeom>
        </p:spPr>
        <p:txBody>
          <a:bodyPr wrap="none">
            <a:spAutoFit/>
          </a:bodyPr>
          <a:lstStyle/>
          <a:p>
            <a:r>
              <a:rPr lang="fr-FR" dirty="0" smtClean="0"/>
              <a:t> n-2w  n-w   n</a:t>
            </a:r>
            <a:endParaRPr lang="fr-FR" dirty="0"/>
          </a:p>
        </p:txBody>
      </p:sp>
      <p:sp>
        <p:nvSpPr>
          <p:cNvPr id="33" name="Rectangle 32"/>
          <p:cNvSpPr/>
          <p:nvPr/>
        </p:nvSpPr>
        <p:spPr>
          <a:xfrm>
            <a:off x="8161036" y="5765854"/>
            <a:ext cx="3908727" cy="646331"/>
          </a:xfrm>
          <a:prstGeom prst="rect">
            <a:avLst/>
          </a:prstGeom>
        </p:spPr>
        <p:txBody>
          <a:bodyPr wrap="square">
            <a:spAutoFit/>
          </a:bodyPr>
          <a:lstStyle/>
          <a:p>
            <a:r>
              <a:rPr lang="en-US" dirty="0"/>
              <a:t>if E1 &gt; 2 * E2: </a:t>
            </a:r>
            <a:endParaRPr lang="en-US" dirty="0" smtClean="0"/>
          </a:p>
          <a:p>
            <a:r>
              <a:rPr lang="en-US" dirty="0"/>
              <a:t> </a:t>
            </a:r>
            <a:r>
              <a:rPr lang="en-US" dirty="0" smtClean="0"/>
              <a:t>           </a:t>
            </a:r>
            <a:r>
              <a:rPr lang="en-US" b="1" dirty="0" err="1" smtClean="0"/>
              <a:t>offset</a:t>
            </a:r>
            <a:r>
              <a:rPr lang="en-US" dirty="0" err="1" smtClean="0"/>
              <a:t>_index.append</a:t>
            </a:r>
            <a:r>
              <a:rPr lang="en-US" dirty="0" smtClean="0"/>
              <a:t>(n-w</a:t>
            </a:r>
            <a:r>
              <a:rPr lang="en-US" dirty="0"/>
              <a:t>)</a:t>
            </a:r>
            <a:endParaRPr lang="fr-FR" dirty="0"/>
          </a:p>
        </p:txBody>
      </p:sp>
      <p:cxnSp>
        <p:nvCxnSpPr>
          <p:cNvPr id="38" name="Connecteur droit 37"/>
          <p:cNvCxnSpPr/>
          <p:nvPr/>
        </p:nvCxnSpPr>
        <p:spPr>
          <a:xfrm>
            <a:off x="7985760" y="1464975"/>
            <a:ext cx="0" cy="45419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521" y="2108663"/>
            <a:ext cx="2970078" cy="64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349" y="2998325"/>
            <a:ext cx="2898249" cy="67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098" y="3813411"/>
            <a:ext cx="2826415" cy="369332"/>
          </a:xfrm>
          <a:prstGeom prst="rect">
            <a:avLst/>
          </a:prstGeom>
        </p:spPr>
        <p:txBody>
          <a:bodyPr wrap="none">
            <a:spAutoFit/>
          </a:bodyPr>
          <a:lstStyle/>
          <a:p>
            <a:r>
              <a:rPr lang="fr-FR" b="1" dirty="0" smtClean="0">
                <a:solidFill>
                  <a:schemeClr val="accent1">
                    <a:lumMod val="75000"/>
                  </a:schemeClr>
                </a:solidFill>
              </a:rPr>
              <a:t>=&gt; </a:t>
            </a:r>
            <a:r>
              <a:rPr lang="fr-FR" b="1" dirty="0" err="1" smtClean="0">
                <a:solidFill>
                  <a:schemeClr val="accent1">
                    <a:lumMod val="75000"/>
                  </a:schemeClr>
                </a:solidFill>
              </a:rPr>
              <a:t>Fixed</a:t>
            </a:r>
            <a:r>
              <a:rPr lang="fr-FR" b="1" dirty="0" smtClean="0">
                <a:solidFill>
                  <a:schemeClr val="accent1">
                    <a:lumMod val="75000"/>
                  </a:schemeClr>
                </a:solidFill>
              </a:rPr>
              <a:t> </a:t>
            </a:r>
            <a:r>
              <a:rPr lang="fr-FR" b="1" dirty="0" err="1" smtClean="0">
                <a:solidFill>
                  <a:schemeClr val="accent1">
                    <a:lumMod val="75000"/>
                  </a:schemeClr>
                </a:solidFill>
              </a:rPr>
              <a:t>energy</a:t>
            </a:r>
            <a:r>
              <a:rPr lang="fr-FR" b="1" dirty="0" smtClean="0">
                <a:solidFill>
                  <a:schemeClr val="accent1">
                    <a:lumMod val="75000"/>
                  </a:schemeClr>
                </a:solidFill>
              </a:rPr>
              <a:t> </a:t>
            </a:r>
            <a:r>
              <a:rPr lang="fr-FR" b="1" dirty="0" err="1" smtClean="0">
                <a:solidFill>
                  <a:schemeClr val="accent1">
                    <a:lumMod val="75000"/>
                  </a:schemeClr>
                </a:solidFill>
              </a:rPr>
              <a:t>interval</a:t>
            </a:r>
            <a:endParaRPr lang="fr-FR" b="1" dirty="0">
              <a:solidFill>
                <a:schemeClr val="accent1">
                  <a:lumMod val="75000"/>
                </a:schemeClr>
              </a:solidFill>
            </a:endParaRPr>
          </a:p>
        </p:txBody>
      </p:sp>
      <p:sp>
        <p:nvSpPr>
          <p:cNvPr id="17" name="Rectangle à coins arrondis 16"/>
          <p:cNvSpPr/>
          <p:nvPr/>
        </p:nvSpPr>
        <p:spPr>
          <a:xfrm>
            <a:off x="457200" y="1938630"/>
            <a:ext cx="3210560" cy="2490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Picture 4" descr="ENETCOM - Notes et délibér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34"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3826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698457" y="5659051"/>
            <a:ext cx="3127784" cy="461665"/>
          </a:xfrm>
          <a:prstGeom prst="rect">
            <a:avLst/>
          </a:prstGeom>
        </p:spPr>
        <p:txBody>
          <a:bodyPr wrap="square">
            <a:spAutoFit/>
          </a:bodyPr>
          <a:lstStyle/>
          <a:p>
            <a:r>
              <a:rPr lang="fr-FR" sz="2400" b="1" dirty="0" err="1" smtClean="0"/>
              <a:t>Improved</a:t>
            </a:r>
            <a:r>
              <a:rPr lang="fr-FR" sz="2400" b="1" dirty="0" smtClean="0"/>
              <a:t> </a:t>
            </a:r>
            <a:r>
              <a:rPr lang="fr-FR" sz="2400" b="1" dirty="0" err="1" smtClean="0"/>
              <a:t>Accuracy</a:t>
            </a:r>
            <a:endParaRPr lang="fr-FR" sz="2400" b="1"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18" r="4099" b="5255"/>
          <a:stretch/>
        </p:blipFill>
        <p:spPr bwMode="auto">
          <a:xfrm>
            <a:off x="4493271" y="3687465"/>
            <a:ext cx="2306918" cy="2017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82" b="6651"/>
          <a:stretch/>
        </p:blipFill>
        <p:spPr bwMode="auto">
          <a:xfrm>
            <a:off x="4493271" y="1443990"/>
            <a:ext cx="2306918" cy="180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lèche droite 5"/>
          <p:cNvSpPr/>
          <p:nvPr/>
        </p:nvSpPr>
        <p:spPr>
          <a:xfrm>
            <a:off x="7901302" y="5669211"/>
            <a:ext cx="649535" cy="457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495" y="2476444"/>
            <a:ext cx="2493533" cy="209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Flèche droite 51"/>
          <p:cNvSpPr/>
          <p:nvPr/>
        </p:nvSpPr>
        <p:spPr>
          <a:xfrm>
            <a:off x="6997062" y="3189333"/>
            <a:ext cx="649535" cy="488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12"/>
          <p:cNvCxnSpPr/>
          <p:nvPr/>
        </p:nvCxnSpPr>
        <p:spPr>
          <a:xfrm flipH="1">
            <a:off x="3527818" y="1473200"/>
            <a:ext cx="26988" cy="467194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641360" y="5824824"/>
            <a:ext cx="1941557" cy="369332"/>
          </a:xfrm>
          <a:prstGeom prst="rect">
            <a:avLst/>
          </a:prstGeom>
        </p:spPr>
        <p:txBody>
          <a:bodyPr wrap="none">
            <a:spAutoFit/>
          </a:bodyPr>
          <a:lstStyle/>
          <a:p>
            <a:r>
              <a:rPr lang="fr-FR" b="1" dirty="0" err="1" smtClean="0"/>
              <a:t>Onset</a:t>
            </a:r>
            <a:r>
              <a:rPr lang="fr-FR" b="1" dirty="0" smtClean="0"/>
              <a:t> &lt;-&gt; offset</a:t>
            </a:r>
            <a:endParaRPr lang="fr-FR" dirty="0"/>
          </a:p>
        </p:txBody>
      </p:sp>
      <p:pic>
        <p:nvPicPr>
          <p:cNvPr id="82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094" y="1479405"/>
            <a:ext cx="1876605" cy="165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l="10182" r="10370"/>
          <a:stretch/>
        </p:blipFill>
        <p:spPr bwMode="auto">
          <a:xfrm>
            <a:off x="844852" y="3915202"/>
            <a:ext cx="1903085" cy="176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Connecteur droit avec flèche 50"/>
          <p:cNvCxnSpPr/>
          <p:nvPr/>
        </p:nvCxnSpPr>
        <p:spPr>
          <a:xfrm>
            <a:off x="1489786" y="3176165"/>
            <a:ext cx="7620" cy="5381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p:nvPr/>
        </p:nvCxnSpPr>
        <p:spPr>
          <a:xfrm>
            <a:off x="6544817" y="3332654"/>
            <a:ext cx="0" cy="3125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p:nvPr/>
        </p:nvCxnSpPr>
        <p:spPr>
          <a:xfrm>
            <a:off x="4792217" y="3328756"/>
            <a:ext cx="0" cy="3125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4705426" y="3325384"/>
            <a:ext cx="918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a:off x="6536981" y="3332654"/>
            <a:ext cx="918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1489786" y="3176165"/>
            <a:ext cx="25196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83892" y="5824824"/>
            <a:ext cx="1903085" cy="369332"/>
          </a:xfrm>
          <a:prstGeom prst="rect">
            <a:avLst/>
          </a:prstGeom>
        </p:spPr>
        <p:txBody>
          <a:bodyPr wrap="none">
            <a:spAutoFit/>
          </a:bodyPr>
          <a:lstStyle/>
          <a:p>
            <a:r>
              <a:rPr lang="fr-FR" b="1" dirty="0" err="1" smtClean="0"/>
              <a:t>Detecting</a:t>
            </a:r>
            <a:r>
              <a:rPr lang="fr-FR" b="1" dirty="0" smtClean="0"/>
              <a:t> noise</a:t>
            </a:r>
            <a:endParaRPr lang="fr-FR" dirty="0"/>
          </a:p>
        </p:txBody>
      </p:sp>
      <p:sp>
        <p:nvSpPr>
          <p:cNvPr id="2" name="Rectangle 1"/>
          <p:cNvSpPr/>
          <p:nvPr/>
        </p:nvSpPr>
        <p:spPr>
          <a:xfrm>
            <a:off x="8647656" y="5542130"/>
            <a:ext cx="3178585" cy="6859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2887286" y="969764"/>
            <a:ext cx="1454244" cy="369332"/>
          </a:xfrm>
          <a:prstGeom prst="rect">
            <a:avLst/>
          </a:prstGeom>
        </p:spPr>
        <p:txBody>
          <a:bodyPr wrap="none">
            <a:spAutoFit/>
          </a:bodyPr>
          <a:lstStyle/>
          <a:p>
            <a:r>
              <a:rPr lang="fr-FR" b="1" dirty="0" smtClean="0"/>
              <a:t>Old version</a:t>
            </a:r>
            <a:endParaRPr lang="fr-FR" dirty="0"/>
          </a:p>
        </p:txBody>
      </p:sp>
      <p:sp>
        <p:nvSpPr>
          <p:cNvPr id="4" name="Rectangle 3"/>
          <p:cNvSpPr/>
          <p:nvPr/>
        </p:nvSpPr>
        <p:spPr>
          <a:xfrm>
            <a:off x="8319788" y="969764"/>
            <a:ext cx="1544012" cy="369332"/>
          </a:xfrm>
          <a:prstGeom prst="rect">
            <a:avLst/>
          </a:prstGeom>
        </p:spPr>
        <p:txBody>
          <a:bodyPr wrap="none">
            <a:spAutoFit/>
          </a:bodyPr>
          <a:lstStyle/>
          <a:p>
            <a:r>
              <a:rPr lang="fr-FR" b="1" dirty="0" smtClean="0"/>
              <a:t>New version</a:t>
            </a:r>
            <a:endParaRPr lang="fr-FR" dirty="0"/>
          </a:p>
        </p:txBody>
      </p:sp>
      <p:cxnSp>
        <p:nvCxnSpPr>
          <p:cNvPr id="23" name="Connecteur droit 22"/>
          <p:cNvCxnSpPr/>
          <p:nvPr/>
        </p:nvCxnSpPr>
        <p:spPr>
          <a:xfrm flipH="1">
            <a:off x="7293647" y="1479405"/>
            <a:ext cx="26988" cy="467194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Picture 4" descr="ENETCOM - Notes et délibéra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5"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224001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8197"/>
                                        </p:tgtEl>
                                        <p:attrNameLst>
                                          <p:attrName>style.visibility</p:attrName>
                                        </p:attrNameLst>
                                      </p:cBhvr>
                                      <p:to>
                                        <p:strVal val="visible"/>
                                      </p:to>
                                    </p:set>
                                    <p:animEffect transition="in" filter="fade">
                                      <p:cBhvr>
                                        <p:cTn id="13" dur="500"/>
                                        <p:tgtEl>
                                          <p:spTgt spid="8197"/>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52" grpId="0" animBg="1"/>
      <p:bldP spid="2"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384" y="5250319"/>
            <a:ext cx="1651414" cy="400110"/>
          </a:xfrm>
          <a:prstGeom prst="rect">
            <a:avLst/>
          </a:prstGeom>
        </p:spPr>
        <p:txBody>
          <a:bodyPr wrap="none">
            <a:spAutoFit/>
          </a:bodyPr>
          <a:lstStyle/>
          <a:p>
            <a:r>
              <a:rPr lang="fr-FR" sz="2000" b="1" dirty="0" err="1" smtClean="0"/>
              <a:t>Low</a:t>
            </a:r>
            <a:r>
              <a:rPr lang="fr-FR" sz="2000" b="1" dirty="0" smtClean="0"/>
              <a:t> </a:t>
            </a:r>
            <a:r>
              <a:rPr lang="fr-FR" sz="2000" b="1" dirty="0" err="1" smtClean="0"/>
              <a:t>latency</a:t>
            </a:r>
            <a:endParaRPr lang="fr-FR" sz="2000" b="1" dirty="0"/>
          </a:p>
        </p:txBody>
      </p:sp>
      <p:sp>
        <p:nvSpPr>
          <p:cNvPr id="9" name="Rectangle 8"/>
          <p:cNvSpPr/>
          <p:nvPr/>
        </p:nvSpPr>
        <p:spPr>
          <a:xfrm>
            <a:off x="9448994" y="5208814"/>
            <a:ext cx="1879041" cy="400110"/>
          </a:xfrm>
          <a:prstGeom prst="rect">
            <a:avLst/>
          </a:prstGeom>
        </p:spPr>
        <p:txBody>
          <a:bodyPr wrap="none">
            <a:spAutoFit/>
          </a:bodyPr>
          <a:lstStyle/>
          <a:p>
            <a:r>
              <a:rPr lang="fr-FR" sz="2000" b="1" dirty="0" err="1" smtClean="0"/>
              <a:t>Fixed</a:t>
            </a:r>
            <a:r>
              <a:rPr lang="fr-FR" sz="2000" b="1" dirty="0" smtClean="0"/>
              <a:t> </a:t>
            </a:r>
            <a:r>
              <a:rPr lang="fr-FR" sz="2000" b="1" dirty="0" err="1" smtClean="0"/>
              <a:t>latency</a:t>
            </a:r>
            <a:r>
              <a:rPr lang="fr-FR" sz="2000" b="1" dirty="0" smtClean="0"/>
              <a:t> </a:t>
            </a:r>
            <a:endParaRPr lang="fr-FR" sz="2000" b="1" dirty="0"/>
          </a:p>
        </p:txBody>
      </p:sp>
      <p:sp>
        <p:nvSpPr>
          <p:cNvPr id="14" name="Rectangle 13"/>
          <p:cNvSpPr/>
          <p:nvPr/>
        </p:nvSpPr>
        <p:spPr>
          <a:xfrm>
            <a:off x="4988831" y="1366480"/>
            <a:ext cx="3210652" cy="187004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5533220" y="148254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6121410" y="148254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6812403" y="1464081"/>
            <a:ext cx="0" cy="1195174"/>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975117" y="2889296"/>
            <a:ext cx="1313180" cy="369332"/>
          </a:xfrm>
          <a:prstGeom prst="rect">
            <a:avLst/>
          </a:prstGeom>
        </p:spPr>
        <p:txBody>
          <a:bodyPr wrap="none">
            <a:spAutoFit/>
          </a:bodyPr>
          <a:lstStyle/>
          <a:p>
            <a:r>
              <a:rPr lang="fr-FR" b="1" dirty="0" smtClean="0"/>
              <a:t>4 changes</a:t>
            </a:r>
            <a:endParaRPr lang="fr-FR" dirty="0"/>
          </a:p>
        </p:txBody>
      </p:sp>
      <p:sp>
        <p:nvSpPr>
          <p:cNvPr id="19" name="Rectangle 18"/>
          <p:cNvSpPr/>
          <p:nvPr/>
        </p:nvSpPr>
        <p:spPr>
          <a:xfrm>
            <a:off x="5375938" y="2589988"/>
            <a:ext cx="312906" cy="369332"/>
          </a:xfrm>
          <a:prstGeom prst="rect">
            <a:avLst/>
          </a:prstGeom>
        </p:spPr>
        <p:txBody>
          <a:bodyPr wrap="none">
            <a:spAutoFit/>
          </a:bodyPr>
          <a:lstStyle/>
          <a:p>
            <a:r>
              <a:rPr lang="fr-FR" b="1" dirty="0"/>
              <a:t>1</a:t>
            </a:r>
            <a:endParaRPr lang="fr-FR" dirty="0"/>
          </a:p>
        </p:txBody>
      </p:sp>
      <p:sp>
        <p:nvSpPr>
          <p:cNvPr id="20" name="Rectangle 19"/>
          <p:cNvSpPr/>
          <p:nvPr/>
        </p:nvSpPr>
        <p:spPr>
          <a:xfrm>
            <a:off x="6025917" y="2589988"/>
            <a:ext cx="312906" cy="369332"/>
          </a:xfrm>
          <a:prstGeom prst="rect">
            <a:avLst/>
          </a:prstGeom>
        </p:spPr>
        <p:txBody>
          <a:bodyPr wrap="none">
            <a:spAutoFit/>
          </a:bodyPr>
          <a:lstStyle/>
          <a:p>
            <a:r>
              <a:rPr lang="fr-FR" b="1" dirty="0"/>
              <a:t>2</a:t>
            </a:r>
            <a:endParaRPr lang="fr-FR" dirty="0"/>
          </a:p>
        </p:txBody>
      </p:sp>
      <p:sp>
        <p:nvSpPr>
          <p:cNvPr id="21" name="Rectangle 20"/>
          <p:cNvSpPr/>
          <p:nvPr/>
        </p:nvSpPr>
        <p:spPr>
          <a:xfrm>
            <a:off x="6655646" y="2588135"/>
            <a:ext cx="312906" cy="369332"/>
          </a:xfrm>
          <a:prstGeom prst="rect">
            <a:avLst/>
          </a:prstGeom>
        </p:spPr>
        <p:txBody>
          <a:bodyPr wrap="none">
            <a:spAutoFit/>
          </a:bodyPr>
          <a:lstStyle/>
          <a:p>
            <a:r>
              <a:rPr lang="fr-FR" b="1" dirty="0"/>
              <a:t>3</a:t>
            </a:r>
            <a:endParaRPr lang="fr-FR" dirty="0"/>
          </a:p>
        </p:txBody>
      </p:sp>
      <p:sp>
        <p:nvSpPr>
          <p:cNvPr id="22" name="Rectangle 21"/>
          <p:cNvSpPr/>
          <p:nvPr/>
        </p:nvSpPr>
        <p:spPr>
          <a:xfrm>
            <a:off x="7572700" y="2596125"/>
            <a:ext cx="312906" cy="369332"/>
          </a:xfrm>
          <a:prstGeom prst="rect">
            <a:avLst/>
          </a:prstGeom>
        </p:spPr>
        <p:txBody>
          <a:bodyPr wrap="none">
            <a:spAutoFit/>
          </a:bodyPr>
          <a:lstStyle/>
          <a:p>
            <a:r>
              <a:rPr lang="fr-FR" b="1" dirty="0"/>
              <a:t>4</a:t>
            </a:r>
            <a:endParaRPr lang="fr-FR" dirty="0"/>
          </a:p>
        </p:txBody>
      </p:sp>
      <p:sp>
        <p:nvSpPr>
          <p:cNvPr id="23" name="Rectangle 22"/>
          <p:cNvSpPr/>
          <p:nvPr/>
        </p:nvSpPr>
        <p:spPr>
          <a:xfrm>
            <a:off x="5533219" y="1484401"/>
            <a:ext cx="690993" cy="11933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lumMod val="60000"/>
                  <a:lumOff val="40000"/>
                </a:schemeClr>
              </a:solidFill>
            </a:endParaRPr>
          </a:p>
        </p:txBody>
      </p:sp>
      <p:sp>
        <p:nvSpPr>
          <p:cNvPr id="24" name="Rectangle 23"/>
          <p:cNvSpPr/>
          <p:nvPr/>
        </p:nvSpPr>
        <p:spPr>
          <a:xfrm>
            <a:off x="6864773" y="1491781"/>
            <a:ext cx="985049" cy="11933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6217985" y="1491781"/>
            <a:ext cx="638687" cy="11933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avec flèche 25"/>
          <p:cNvCxnSpPr/>
          <p:nvPr/>
        </p:nvCxnSpPr>
        <p:spPr>
          <a:xfrm>
            <a:off x="5082672" y="2098602"/>
            <a:ext cx="305585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277863" y="1658428"/>
            <a:ext cx="466794" cy="369332"/>
          </a:xfrm>
          <a:prstGeom prst="rect">
            <a:avLst/>
          </a:prstGeom>
        </p:spPr>
        <p:txBody>
          <a:bodyPr wrap="none">
            <a:spAutoFit/>
          </a:bodyPr>
          <a:lstStyle/>
          <a:p>
            <a:r>
              <a:rPr lang="fr-FR" b="1" dirty="0"/>
              <a:t>E1</a:t>
            </a:r>
            <a:endParaRPr lang="fr-FR" dirty="0"/>
          </a:p>
        </p:txBody>
      </p:sp>
      <p:sp>
        <p:nvSpPr>
          <p:cNvPr id="28" name="Rectangle 27"/>
          <p:cNvSpPr/>
          <p:nvPr/>
        </p:nvSpPr>
        <p:spPr>
          <a:xfrm>
            <a:off x="6930552" y="1658428"/>
            <a:ext cx="466794" cy="369332"/>
          </a:xfrm>
          <a:prstGeom prst="rect">
            <a:avLst/>
          </a:prstGeom>
        </p:spPr>
        <p:txBody>
          <a:bodyPr wrap="none">
            <a:spAutoFit/>
          </a:bodyPr>
          <a:lstStyle/>
          <a:p>
            <a:r>
              <a:rPr lang="fr-FR" b="1" dirty="0"/>
              <a:t>E2</a:t>
            </a:r>
            <a:endParaRPr lang="fr-FR" dirty="0"/>
          </a:p>
        </p:txBody>
      </p:sp>
      <p:sp>
        <p:nvSpPr>
          <p:cNvPr id="29" name="Rectangle 28"/>
          <p:cNvSpPr/>
          <p:nvPr/>
        </p:nvSpPr>
        <p:spPr>
          <a:xfrm>
            <a:off x="5533220" y="1658428"/>
            <a:ext cx="649979" cy="369332"/>
          </a:xfrm>
          <a:prstGeom prst="rect">
            <a:avLst/>
          </a:prstGeom>
        </p:spPr>
        <p:txBody>
          <a:bodyPr wrap="square">
            <a:spAutoFit/>
          </a:bodyPr>
          <a:lstStyle/>
          <a:p>
            <a:r>
              <a:rPr lang="fr-FR" b="1" dirty="0" err="1"/>
              <a:t>prE</a:t>
            </a:r>
            <a:endParaRPr lang="fr-FR" dirty="0"/>
          </a:p>
        </p:txBody>
      </p:sp>
      <p:cxnSp>
        <p:nvCxnSpPr>
          <p:cNvPr id="8" name="Connecteur droit 7"/>
          <p:cNvCxnSpPr/>
          <p:nvPr/>
        </p:nvCxnSpPr>
        <p:spPr>
          <a:xfrm flipH="1">
            <a:off x="8512827" y="1366480"/>
            <a:ext cx="1" cy="40726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4209202" y="1164107"/>
            <a:ext cx="0" cy="45372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988831" y="3569130"/>
            <a:ext cx="3210652" cy="187004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5533220" y="368519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6121410" y="368519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6812403" y="3666731"/>
            <a:ext cx="0" cy="1195174"/>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975117" y="5091946"/>
            <a:ext cx="1313180" cy="369332"/>
          </a:xfrm>
          <a:prstGeom prst="rect">
            <a:avLst/>
          </a:prstGeom>
        </p:spPr>
        <p:txBody>
          <a:bodyPr wrap="none">
            <a:spAutoFit/>
          </a:bodyPr>
          <a:lstStyle/>
          <a:p>
            <a:r>
              <a:rPr lang="fr-FR" b="1" dirty="0" smtClean="0"/>
              <a:t>4 changes</a:t>
            </a:r>
            <a:endParaRPr lang="fr-FR" dirty="0"/>
          </a:p>
        </p:txBody>
      </p:sp>
      <p:sp>
        <p:nvSpPr>
          <p:cNvPr id="39" name="Rectangle 38"/>
          <p:cNvSpPr/>
          <p:nvPr/>
        </p:nvSpPr>
        <p:spPr>
          <a:xfrm>
            <a:off x="5049791" y="4798775"/>
            <a:ext cx="312906" cy="369332"/>
          </a:xfrm>
          <a:prstGeom prst="rect">
            <a:avLst/>
          </a:prstGeom>
        </p:spPr>
        <p:txBody>
          <a:bodyPr wrap="none">
            <a:spAutoFit/>
          </a:bodyPr>
          <a:lstStyle/>
          <a:p>
            <a:r>
              <a:rPr lang="fr-FR" b="1" dirty="0"/>
              <a:t>1</a:t>
            </a:r>
            <a:endParaRPr lang="fr-FR" dirty="0"/>
          </a:p>
        </p:txBody>
      </p:sp>
      <p:sp>
        <p:nvSpPr>
          <p:cNvPr id="40" name="Rectangle 39"/>
          <p:cNvSpPr/>
          <p:nvPr/>
        </p:nvSpPr>
        <p:spPr>
          <a:xfrm>
            <a:off x="6025917" y="4792638"/>
            <a:ext cx="312906" cy="369332"/>
          </a:xfrm>
          <a:prstGeom prst="rect">
            <a:avLst/>
          </a:prstGeom>
        </p:spPr>
        <p:txBody>
          <a:bodyPr wrap="none">
            <a:spAutoFit/>
          </a:bodyPr>
          <a:lstStyle/>
          <a:p>
            <a:r>
              <a:rPr lang="fr-FR" b="1" dirty="0"/>
              <a:t>2</a:t>
            </a:r>
            <a:endParaRPr lang="fr-FR" dirty="0"/>
          </a:p>
        </p:txBody>
      </p:sp>
      <p:sp>
        <p:nvSpPr>
          <p:cNvPr id="41" name="Rectangle 40"/>
          <p:cNvSpPr/>
          <p:nvPr/>
        </p:nvSpPr>
        <p:spPr>
          <a:xfrm>
            <a:off x="7214013" y="4800229"/>
            <a:ext cx="312906" cy="369332"/>
          </a:xfrm>
          <a:prstGeom prst="rect">
            <a:avLst/>
          </a:prstGeom>
        </p:spPr>
        <p:txBody>
          <a:bodyPr wrap="none">
            <a:spAutoFit/>
          </a:bodyPr>
          <a:lstStyle/>
          <a:p>
            <a:r>
              <a:rPr lang="fr-FR" b="1" dirty="0"/>
              <a:t>3</a:t>
            </a:r>
            <a:endParaRPr lang="fr-FR" dirty="0"/>
          </a:p>
        </p:txBody>
      </p:sp>
      <p:sp>
        <p:nvSpPr>
          <p:cNvPr id="42" name="Rectangle 41"/>
          <p:cNvSpPr/>
          <p:nvPr/>
        </p:nvSpPr>
        <p:spPr>
          <a:xfrm>
            <a:off x="7572700" y="4798775"/>
            <a:ext cx="312906" cy="369332"/>
          </a:xfrm>
          <a:prstGeom prst="rect">
            <a:avLst/>
          </a:prstGeom>
        </p:spPr>
        <p:txBody>
          <a:bodyPr wrap="none">
            <a:spAutoFit/>
          </a:bodyPr>
          <a:lstStyle/>
          <a:p>
            <a:r>
              <a:rPr lang="fr-FR" b="1" dirty="0"/>
              <a:t>4</a:t>
            </a:r>
            <a:endParaRPr lang="fr-FR" dirty="0"/>
          </a:p>
        </p:txBody>
      </p:sp>
      <p:sp>
        <p:nvSpPr>
          <p:cNvPr id="43" name="Rectangle 42"/>
          <p:cNvSpPr/>
          <p:nvPr/>
        </p:nvSpPr>
        <p:spPr>
          <a:xfrm>
            <a:off x="5143633" y="3687051"/>
            <a:ext cx="1080580" cy="11933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lumMod val="60000"/>
                  <a:lumOff val="40000"/>
                </a:schemeClr>
              </a:solidFill>
            </a:endParaRPr>
          </a:p>
        </p:txBody>
      </p:sp>
      <p:sp>
        <p:nvSpPr>
          <p:cNvPr id="44" name="Rectangle 43"/>
          <p:cNvSpPr/>
          <p:nvPr/>
        </p:nvSpPr>
        <p:spPr>
          <a:xfrm>
            <a:off x="7418257" y="3694431"/>
            <a:ext cx="431565" cy="11933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6217985" y="3694431"/>
            <a:ext cx="1200272" cy="11933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 name="Connecteur droit avec flèche 45"/>
          <p:cNvCxnSpPr/>
          <p:nvPr/>
        </p:nvCxnSpPr>
        <p:spPr>
          <a:xfrm>
            <a:off x="5082672" y="4301252"/>
            <a:ext cx="305585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277863" y="3861078"/>
            <a:ext cx="466794" cy="369332"/>
          </a:xfrm>
          <a:prstGeom prst="rect">
            <a:avLst/>
          </a:prstGeom>
        </p:spPr>
        <p:txBody>
          <a:bodyPr wrap="none">
            <a:spAutoFit/>
          </a:bodyPr>
          <a:lstStyle/>
          <a:p>
            <a:r>
              <a:rPr lang="fr-FR" b="1" dirty="0"/>
              <a:t>E1</a:t>
            </a:r>
            <a:endParaRPr lang="fr-FR" dirty="0"/>
          </a:p>
        </p:txBody>
      </p:sp>
      <p:sp>
        <p:nvSpPr>
          <p:cNvPr id="48" name="Rectangle 47"/>
          <p:cNvSpPr/>
          <p:nvPr/>
        </p:nvSpPr>
        <p:spPr>
          <a:xfrm>
            <a:off x="7383028" y="3861078"/>
            <a:ext cx="466794" cy="369332"/>
          </a:xfrm>
          <a:prstGeom prst="rect">
            <a:avLst/>
          </a:prstGeom>
        </p:spPr>
        <p:txBody>
          <a:bodyPr wrap="none">
            <a:spAutoFit/>
          </a:bodyPr>
          <a:lstStyle/>
          <a:p>
            <a:r>
              <a:rPr lang="fr-FR" b="1" dirty="0"/>
              <a:t>E2</a:t>
            </a:r>
            <a:endParaRPr lang="fr-FR" dirty="0"/>
          </a:p>
        </p:txBody>
      </p:sp>
      <p:sp>
        <p:nvSpPr>
          <p:cNvPr id="49" name="Rectangle 48"/>
          <p:cNvSpPr/>
          <p:nvPr/>
        </p:nvSpPr>
        <p:spPr>
          <a:xfrm>
            <a:off x="5533220" y="3861078"/>
            <a:ext cx="649979" cy="369332"/>
          </a:xfrm>
          <a:prstGeom prst="rect">
            <a:avLst/>
          </a:prstGeom>
        </p:spPr>
        <p:txBody>
          <a:bodyPr wrap="square">
            <a:spAutoFit/>
          </a:bodyPr>
          <a:lstStyle/>
          <a:p>
            <a:r>
              <a:rPr lang="fr-FR" b="1" dirty="0" err="1"/>
              <a:t>prE</a:t>
            </a:r>
            <a:endParaRPr lang="fr-FR" dirty="0"/>
          </a:p>
        </p:txBody>
      </p:sp>
      <p:sp>
        <p:nvSpPr>
          <p:cNvPr id="50" name="Flèche droite 49"/>
          <p:cNvSpPr/>
          <p:nvPr/>
        </p:nvSpPr>
        <p:spPr>
          <a:xfrm>
            <a:off x="342041" y="5307882"/>
            <a:ext cx="427107"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lèche droite 50"/>
          <p:cNvSpPr/>
          <p:nvPr/>
        </p:nvSpPr>
        <p:spPr>
          <a:xfrm>
            <a:off x="8299274" y="3233323"/>
            <a:ext cx="427107"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8805133" y="2177210"/>
            <a:ext cx="3210652" cy="266073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4" name="Connecteur droit 53"/>
          <p:cNvCxnSpPr/>
          <p:nvPr/>
        </p:nvCxnSpPr>
        <p:spPr>
          <a:xfrm>
            <a:off x="9937712" y="229327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10628705" y="2274811"/>
            <a:ext cx="0" cy="1195174"/>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937712" y="4325980"/>
            <a:ext cx="1031051" cy="369332"/>
          </a:xfrm>
          <a:prstGeom prst="rect">
            <a:avLst/>
          </a:prstGeom>
        </p:spPr>
        <p:txBody>
          <a:bodyPr wrap="none">
            <a:spAutoFit/>
          </a:bodyPr>
          <a:lstStyle/>
          <a:p>
            <a:r>
              <a:rPr lang="fr-FR" b="1" dirty="0" err="1" smtClean="0">
                <a:solidFill>
                  <a:srgbClr val="FF0000"/>
                </a:solidFill>
              </a:rPr>
              <a:t>window</a:t>
            </a:r>
            <a:endParaRPr lang="fr-FR" dirty="0">
              <a:solidFill>
                <a:srgbClr val="FF0000"/>
              </a:solidFill>
            </a:endParaRPr>
          </a:p>
        </p:txBody>
      </p:sp>
      <p:sp>
        <p:nvSpPr>
          <p:cNvPr id="58" name="Rectangle 57"/>
          <p:cNvSpPr/>
          <p:nvPr/>
        </p:nvSpPr>
        <p:spPr>
          <a:xfrm>
            <a:off x="10321592" y="3388934"/>
            <a:ext cx="312906" cy="369332"/>
          </a:xfrm>
          <a:prstGeom prst="rect">
            <a:avLst/>
          </a:prstGeom>
        </p:spPr>
        <p:txBody>
          <a:bodyPr wrap="none">
            <a:spAutoFit/>
          </a:bodyPr>
          <a:lstStyle/>
          <a:p>
            <a:r>
              <a:rPr lang="fr-FR" b="1" dirty="0"/>
              <a:t>1</a:t>
            </a:r>
            <a:endParaRPr lang="fr-FR" dirty="0"/>
          </a:p>
        </p:txBody>
      </p:sp>
      <p:sp>
        <p:nvSpPr>
          <p:cNvPr id="61" name="Rectangle 60"/>
          <p:cNvSpPr/>
          <p:nvPr/>
        </p:nvSpPr>
        <p:spPr>
          <a:xfrm>
            <a:off x="9828894" y="2283347"/>
            <a:ext cx="690993" cy="11933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lumMod val="60000"/>
                  <a:lumOff val="40000"/>
                </a:schemeClr>
              </a:solidFill>
            </a:endParaRPr>
          </a:p>
        </p:txBody>
      </p:sp>
      <p:sp>
        <p:nvSpPr>
          <p:cNvPr id="63" name="Rectangle 62"/>
          <p:cNvSpPr/>
          <p:nvPr/>
        </p:nvSpPr>
        <p:spPr>
          <a:xfrm>
            <a:off x="10513660" y="2290727"/>
            <a:ext cx="638687" cy="11933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avec flèche 63"/>
          <p:cNvCxnSpPr/>
          <p:nvPr/>
        </p:nvCxnSpPr>
        <p:spPr>
          <a:xfrm>
            <a:off x="8898974" y="2909332"/>
            <a:ext cx="305585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9928367" y="2443505"/>
            <a:ext cx="466794" cy="369332"/>
          </a:xfrm>
          <a:prstGeom prst="rect">
            <a:avLst/>
          </a:prstGeom>
        </p:spPr>
        <p:txBody>
          <a:bodyPr wrap="none">
            <a:spAutoFit/>
          </a:bodyPr>
          <a:lstStyle/>
          <a:p>
            <a:r>
              <a:rPr lang="fr-FR" b="1" dirty="0"/>
              <a:t>E1</a:t>
            </a:r>
            <a:endParaRPr lang="fr-FR" dirty="0"/>
          </a:p>
        </p:txBody>
      </p:sp>
      <p:sp>
        <p:nvSpPr>
          <p:cNvPr id="2" name="Rectangle 1"/>
          <p:cNvSpPr/>
          <p:nvPr/>
        </p:nvSpPr>
        <p:spPr>
          <a:xfrm>
            <a:off x="10599606" y="2452038"/>
            <a:ext cx="466794" cy="369332"/>
          </a:xfrm>
          <a:prstGeom prst="rect">
            <a:avLst/>
          </a:prstGeom>
        </p:spPr>
        <p:txBody>
          <a:bodyPr wrap="none">
            <a:spAutoFit/>
          </a:bodyPr>
          <a:lstStyle/>
          <a:p>
            <a:r>
              <a:rPr lang="fr-FR" b="1" dirty="0" smtClean="0"/>
              <a:t>E2</a:t>
            </a:r>
            <a:endParaRPr lang="fr-FR" dirty="0"/>
          </a:p>
        </p:txBody>
      </p:sp>
      <p:cxnSp>
        <p:nvCxnSpPr>
          <p:cNvPr id="7" name="Connecteur droit avec flèche 6"/>
          <p:cNvCxnSpPr/>
          <p:nvPr/>
        </p:nvCxnSpPr>
        <p:spPr>
          <a:xfrm flipV="1">
            <a:off x="10599606" y="3770624"/>
            <a:ext cx="279684" cy="51216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Connecteur droit 68"/>
          <p:cNvCxnSpPr>
            <a:endCxn id="58" idx="2"/>
          </p:cNvCxnSpPr>
          <p:nvPr/>
        </p:nvCxnSpPr>
        <p:spPr>
          <a:xfrm>
            <a:off x="9828894" y="3758266"/>
            <a:ext cx="6491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a:off x="10539065" y="3750644"/>
            <a:ext cx="6491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9880595" y="3439963"/>
            <a:ext cx="364202" cy="369332"/>
          </a:xfrm>
          <a:prstGeom prst="rect">
            <a:avLst/>
          </a:prstGeom>
        </p:spPr>
        <p:txBody>
          <a:bodyPr wrap="none">
            <a:spAutoFit/>
          </a:bodyPr>
          <a:lstStyle/>
          <a:p>
            <a:r>
              <a:rPr lang="fr-FR" b="1" dirty="0" smtClean="0"/>
              <a:t>w</a:t>
            </a:r>
            <a:endParaRPr lang="fr-FR" dirty="0"/>
          </a:p>
        </p:txBody>
      </p:sp>
      <p:sp>
        <p:nvSpPr>
          <p:cNvPr id="76" name="Rectangle 75"/>
          <p:cNvSpPr/>
          <p:nvPr/>
        </p:nvSpPr>
        <p:spPr>
          <a:xfrm>
            <a:off x="10681539" y="3453997"/>
            <a:ext cx="364202" cy="369332"/>
          </a:xfrm>
          <a:prstGeom prst="rect">
            <a:avLst/>
          </a:prstGeom>
        </p:spPr>
        <p:txBody>
          <a:bodyPr wrap="none">
            <a:spAutoFit/>
          </a:bodyPr>
          <a:lstStyle/>
          <a:p>
            <a:r>
              <a:rPr lang="fr-FR" b="1" dirty="0" smtClean="0"/>
              <a:t>w</a:t>
            </a:r>
            <a:endParaRPr lang="fr-FR" dirty="0"/>
          </a:p>
        </p:txBody>
      </p:sp>
      <p:sp>
        <p:nvSpPr>
          <p:cNvPr id="77" name="Rectangle 76"/>
          <p:cNvSpPr/>
          <p:nvPr/>
        </p:nvSpPr>
        <p:spPr>
          <a:xfrm>
            <a:off x="292623" y="1386800"/>
            <a:ext cx="3210652" cy="266073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8" name="Connecteur droit 77"/>
          <p:cNvCxnSpPr/>
          <p:nvPr/>
        </p:nvCxnSpPr>
        <p:spPr>
          <a:xfrm>
            <a:off x="1425202" y="1502868"/>
            <a:ext cx="0" cy="1195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2116195" y="1484401"/>
            <a:ext cx="0" cy="1195174"/>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1387626" y="3588910"/>
            <a:ext cx="1184940" cy="369332"/>
          </a:xfrm>
          <a:prstGeom prst="rect">
            <a:avLst/>
          </a:prstGeom>
        </p:spPr>
        <p:txBody>
          <a:bodyPr wrap="none">
            <a:spAutoFit/>
          </a:bodyPr>
          <a:lstStyle/>
          <a:p>
            <a:r>
              <a:rPr lang="fr-FR" b="1" dirty="0" smtClean="0">
                <a:solidFill>
                  <a:srgbClr val="FF0000"/>
                </a:solidFill>
              </a:rPr>
              <a:t>1 change</a:t>
            </a:r>
            <a:endParaRPr lang="fr-FR" dirty="0">
              <a:solidFill>
                <a:srgbClr val="FF0000"/>
              </a:solidFill>
            </a:endParaRPr>
          </a:p>
        </p:txBody>
      </p:sp>
      <p:sp>
        <p:nvSpPr>
          <p:cNvPr id="81" name="Rectangle 80"/>
          <p:cNvSpPr/>
          <p:nvPr/>
        </p:nvSpPr>
        <p:spPr>
          <a:xfrm>
            <a:off x="1809082" y="2598524"/>
            <a:ext cx="312906" cy="369332"/>
          </a:xfrm>
          <a:prstGeom prst="rect">
            <a:avLst/>
          </a:prstGeom>
        </p:spPr>
        <p:txBody>
          <a:bodyPr wrap="none">
            <a:spAutoFit/>
          </a:bodyPr>
          <a:lstStyle/>
          <a:p>
            <a:r>
              <a:rPr lang="fr-FR" b="1" dirty="0"/>
              <a:t>1</a:t>
            </a:r>
            <a:endParaRPr lang="fr-FR" dirty="0"/>
          </a:p>
        </p:txBody>
      </p:sp>
      <p:sp>
        <p:nvSpPr>
          <p:cNvPr id="82" name="Rectangle 81"/>
          <p:cNvSpPr/>
          <p:nvPr/>
        </p:nvSpPr>
        <p:spPr>
          <a:xfrm>
            <a:off x="1316384" y="1492937"/>
            <a:ext cx="690993" cy="11933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lumMod val="60000"/>
                  <a:lumOff val="40000"/>
                </a:schemeClr>
              </a:solidFill>
            </a:endParaRPr>
          </a:p>
        </p:txBody>
      </p:sp>
      <p:sp>
        <p:nvSpPr>
          <p:cNvPr id="83" name="Rectangle 82"/>
          <p:cNvSpPr/>
          <p:nvPr/>
        </p:nvSpPr>
        <p:spPr>
          <a:xfrm>
            <a:off x="2001150" y="1500317"/>
            <a:ext cx="638687" cy="11933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 name="Connecteur droit avec flèche 83"/>
          <p:cNvCxnSpPr/>
          <p:nvPr/>
        </p:nvCxnSpPr>
        <p:spPr>
          <a:xfrm>
            <a:off x="386464" y="2118922"/>
            <a:ext cx="3055851"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415857" y="1653095"/>
            <a:ext cx="466794" cy="369332"/>
          </a:xfrm>
          <a:prstGeom prst="rect">
            <a:avLst/>
          </a:prstGeom>
        </p:spPr>
        <p:txBody>
          <a:bodyPr wrap="none">
            <a:spAutoFit/>
          </a:bodyPr>
          <a:lstStyle/>
          <a:p>
            <a:r>
              <a:rPr lang="fr-FR" b="1" dirty="0"/>
              <a:t>E1</a:t>
            </a:r>
            <a:endParaRPr lang="fr-FR" dirty="0"/>
          </a:p>
        </p:txBody>
      </p:sp>
      <p:sp>
        <p:nvSpPr>
          <p:cNvPr id="86" name="Rectangle 85"/>
          <p:cNvSpPr/>
          <p:nvPr/>
        </p:nvSpPr>
        <p:spPr>
          <a:xfrm>
            <a:off x="2087096" y="1661628"/>
            <a:ext cx="466794" cy="369332"/>
          </a:xfrm>
          <a:prstGeom prst="rect">
            <a:avLst/>
          </a:prstGeom>
        </p:spPr>
        <p:txBody>
          <a:bodyPr wrap="none">
            <a:spAutoFit/>
          </a:bodyPr>
          <a:lstStyle/>
          <a:p>
            <a:r>
              <a:rPr lang="fr-FR" b="1" dirty="0" smtClean="0"/>
              <a:t>E2</a:t>
            </a:r>
            <a:endParaRPr lang="fr-FR" dirty="0"/>
          </a:p>
        </p:txBody>
      </p:sp>
      <p:cxnSp>
        <p:nvCxnSpPr>
          <p:cNvPr id="87" name="Connecteur droit avec flèche 86"/>
          <p:cNvCxnSpPr>
            <a:stCxn id="80" idx="0"/>
            <a:endCxn id="81" idx="2"/>
          </p:cNvCxnSpPr>
          <p:nvPr/>
        </p:nvCxnSpPr>
        <p:spPr>
          <a:xfrm flipH="1" flipV="1">
            <a:off x="1965535" y="2967856"/>
            <a:ext cx="14561" cy="62105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Connecteur droit 87"/>
          <p:cNvCxnSpPr>
            <a:endCxn id="81" idx="2"/>
          </p:cNvCxnSpPr>
          <p:nvPr/>
        </p:nvCxnSpPr>
        <p:spPr>
          <a:xfrm>
            <a:off x="1316384" y="2967856"/>
            <a:ext cx="64915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a:off x="2026555" y="2960234"/>
            <a:ext cx="6491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368085" y="2649553"/>
            <a:ext cx="364202" cy="369332"/>
          </a:xfrm>
          <a:prstGeom prst="rect">
            <a:avLst/>
          </a:prstGeom>
        </p:spPr>
        <p:txBody>
          <a:bodyPr wrap="none">
            <a:spAutoFit/>
          </a:bodyPr>
          <a:lstStyle/>
          <a:p>
            <a:r>
              <a:rPr lang="fr-FR" b="1" dirty="0" smtClean="0"/>
              <a:t>w</a:t>
            </a:r>
            <a:endParaRPr lang="fr-FR" dirty="0"/>
          </a:p>
        </p:txBody>
      </p:sp>
      <p:sp>
        <p:nvSpPr>
          <p:cNvPr id="91" name="Rectangle 90"/>
          <p:cNvSpPr/>
          <p:nvPr/>
        </p:nvSpPr>
        <p:spPr>
          <a:xfrm>
            <a:off x="2169029" y="2663587"/>
            <a:ext cx="364202" cy="369332"/>
          </a:xfrm>
          <a:prstGeom prst="rect">
            <a:avLst/>
          </a:prstGeom>
        </p:spPr>
        <p:txBody>
          <a:bodyPr wrap="none">
            <a:spAutoFit/>
          </a:bodyPr>
          <a:lstStyle/>
          <a:p>
            <a:r>
              <a:rPr lang="fr-FR" b="1" dirty="0" smtClean="0"/>
              <a:t>w</a:t>
            </a:r>
            <a:endParaRPr lang="fr-FR" dirty="0"/>
          </a:p>
        </p:txBody>
      </p:sp>
      <p:sp>
        <p:nvSpPr>
          <p:cNvPr id="74" name="Rectangle 73"/>
          <p:cNvSpPr/>
          <p:nvPr/>
        </p:nvSpPr>
        <p:spPr>
          <a:xfrm>
            <a:off x="292624" y="4218796"/>
            <a:ext cx="3210652" cy="646331"/>
          </a:xfrm>
          <a:prstGeom prst="rect">
            <a:avLst/>
          </a:prstGeom>
        </p:spPr>
        <p:txBody>
          <a:bodyPr wrap="square">
            <a:spAutoFit/>
          </a:bodyPr>
          <a:lstStyle/>
          <a:p>
            <a:r>
              <a:rPr lang="fr-FR" b="1" dirty="0" smtClean="0"/>
              <a:t>No </a:t>
            </a:r>
            <a:r>
              <a:rPr lang="fr-FR" b="1" dirty="0" err="1" smtClean="0"/>
              <a:t>need</a:t>
            </a:r>
            <a:r>
              <a:rPr lang="fr-FR" b="1" dirty="0" smtClean="0"/>
              <a:t> to </a:t>
            </a:r>
            <a:r>
              <a:rPr lang="fr-FR" b="1" dirty="0" err="1" smtClean="0"/>
              <a:t>wait</a:t>
            </a:r>
            <a:r>
              <a:rPr lang="fr-FR" b="1" dirty="0" smtClean="0"/>
              <a:t> for the </a:t>
            </a:r>
            <a:r>
              <a:rPr lang="fr-FR" b="1" dirty="0" err="1" smtClean="0"/>
              <a:t>next</a:t>
            </a:r>
            <a:r>
              <a:rPr lang="fr-FR" b="1" dirty="0" smtClean="0"/>
              <a:t> change</a:t>
            </a:r>
            <a:endParaRPr lang="fr-FR" dirty="0"/>
          </a:p>
        </p:txBody>
      </p:sp>
      <p:sp>
        <p:nvSpPr>
          <p:cNvPr id="73" name="Rectangle 72"/>
          <p:cNvSpPr/>
          <p:nvPr/>
        </p:nvSpPr>
        <p:spPr>
          <a:xfrm>
            <a:off x="9335907" y="5120640"/>
            <a:ext cx="2367959" cy="5705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74"/>
          <p:cNvSpPr/>
          <p:nvPr/>
        </p:nvSpPr>
        <p:spPr>
          <a:xfrm>
            <a:off x="801616" y="5161280"/>
            <a:ext cx="1770949" cy="57058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4283335" y="5955229"/>
            <a:ext cx="4798712" cy="461665"/>
          </a:xfrm>
          <a:prstGeom prst="rect">
            <a:avLst/>
          </a:prstGeom>
        </p:spPr>
        <p:txBody>
          <a:bodyPr wrap="square">
            <a:spAutoFit/>
          </a:bodyPr>
          <a:lstStyle/>
          <a:p>
            <a:r>
              <a:rPr lang="fr-FR" sz="2400" b="1" dirty="0" err="1" smtClean="0"/>
              <a:t>Improved</a:t>
            </a:r>
            <a:r>
              <a:rPr lang="fr-FR" sz="2400" b="1" dirty="0" smtClean="0"/>
              <a:t> real-time </a:t>
            </a:r>
            <a:r>
              <a:rPr lang="fr-FR" sz="2400" b="1" dirty="0"/>
              <a:t>application</a:t>
            </a:r>
          </a:p>
        </p:txBody>
      </p:sp>
      <p:sp>
        <p:nvSpPr>
          <p:cNvPr id="92" name="Flèche droite 91"/>
          <p:cNvSpPr/>
          <p:nvPr/>
        </p:nvSpPr>
        <p:spPr>
          <a:xfrm>
            <a:off x="8898974" y="5262959"/>
            <a:ext cx="427107"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Flèche droite 92"/>
          <p:cNvSpPr/>
          <p:nvPr/>
        </p:nvSpPr>
        <p:spPr>
          <a:xfrm>
            <a:off x="3604874" y="5975549"/>
            <a:ext cx="548035" cy="452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4263015" y="5913120"/>
            <a:ext cx="4798712" cy="5449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p:cNvSpPr/>
          <p:nvPr/>
        </p:nvSpPr>
        <p:spPr>
          <a:xfrm>
            <a:off x="5874693" y="946348"/>
            <a:ext cx="1454244" cy="369332"/>
          </a:xfrm>
          <a:prstGeom prst="rect">
            <a:avLst/>
          </a:prstGeom>
        </p:spPr>
        <p:txBody>
          <a:bodyPr wrap="none">
            <a:spAutoFit/>
          </a:bodyPr>
          <a:lstStyle/>
          <a:p>
            <a:r>
              <a:rPr lang="fr-FR" b="1" dirty="0" smtClean="0"/>
              <a:t>Old version</a:t>
            </a:r>
            <a:endParaRPr lang="fr-FR" dirty="0"/>
          </a:p>
        </p:txBody>
      </p:sp>
      <p:sp>
        <p:nvSpPr>
          <p:cNvPr id="95" name="Rectangle 94"/>
          <p:cNvSpPr/>
          <p:nvPr/>
        </p:nvSpPr>
        <p:spPr>
          <a:xfrm>
            <a:off x="9654893" y="946348"/>
            <a:ext cx="1544012" cy="369332"/>
          </a:xfrm>
          <a:prstGeom prst="rect">
            <a:avLst/>
          </a:prstGeom>
        </p:spPr>
        <p:txBody>
          <a:bodyPr wrap="none">
            <a:spAutoFit/>
          </a:bodyPr>
          <a:lstStyle/>
          <a:p>
            <a:r>
              <a:rPr lang="fr-FR" b="1" dirty="0" smtClean="0"/>
              <a:t>New version</a:t>
            </a:r>
            <a:endParaRPr lang="fr-FR" dirty="0"/>
          </a:p>
        </p:txBody>
      </p:sp>
      <p:sp>
        <p:nvSpPr>
          <p:cNvPr id="96" name="Rectangle 95"/>
          <p:cNvSpPr/>
          <p:nvPr/>
        </p:nvSpPr>
        <p:spPr>
          <a:xfrm>
            <a:off x="1193529" y="956508"/>
            <a:ext cx="1544012" cy="369332"/>
          </a:xfrm>
          <a:prstGeom prst="rect">
            <a:avLst/>
          </a:prstGeom>
        </p:spPr>
        <p:txBody>
          <a:bodyPr wrap="none">
            <a:spAutoFit/>
          </a:bodyPr>
          <a:lstStyle/>
          <a:p>
            <a:r>
              <a:rPr lang="fr-FR" b="1" dirty="0" smtClean="0"/>
              <a:t>New version</a:t>
            </a:r>
            <a:endParaRPr lang="fr-FR" dirty="0"/>
          </a:p>
        </p:txBody>
      </p:sp>
      <p:pic>
        <p:nvPicPr>
          <p:cNvPr id="97"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Connecteur droit avec flèche 97"/>
          <p:cNvCxnSpPr/>
          <p:nvPr/>
        </p:nvCxnSpPr>
        <p:spPr>
          <a:xfrm flipH="1" flipV="1">
            <a:off x="10107142" y="3746540"/>
            <a:ext cx="281372" cy="5547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14036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fill="hold"/>
                                        <p:tgtEl>
                                          <p:spTgt spid="50"/>
                                        </p:tgtEl>
                                        <p:attrNameLst>
                                          <p:attrName>ppt_x</p:attrName>
                                        </p:attrNameLst>
                                      </p:cBhvr>
                                      <p:tavLst>
                                        <p:tav tm="0">
                                          <p:val>
                                            <p:strVal val="#ppt_x"/>
                                          </p:val>
                                        </p:tav>
                                        <p:tav tm="100000">
                                          <p:val>
                                            <p:strVal val="#ppt_x"/>
                                          </p:val>
                                        </p:tav>
                                      </p:tavLst>
                                    </p:anim>
                                    <p:anim calcmode="lin" valueType="num">
                                      <p:cBhvr additive="base">
                                        <p:cTn id="17" dur="500" fill="hold"/>
                                        <p:tgtEl>
                                          <p:spTgt spid="5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 calcmode="lin" valueType="num">
                                      <p:cBhvr additive="base">
                                        <p:cTn id="20" dur="500" fill="hold"/>
                                        <p:tgtEl>
                                          <p:spTgt spid="75"/>
                                        </p:tgtEl>
                                        <p:attrNameLst>
                                          <p:attrName>ppt_x</p:attrName>
                                        </p:attrNameLst>
                                      </p:cBhvr>
                                      <p:tavLst>
                                        <p:tav tm="0">
                                          <p:val>
                                            <p:strVal val="#ppt_x"/>
                                          </p:val>
                                        </p:tav>
                                        <p:tav tm="100000">
                                          <p:val>
                                            <p:strVal val="#ppt_x"/>
                                          </p:val>
                                        </p:tav>
                                      </p:tavLst>
                                    </p:anim>
                                    <p:anim calcmode="lin" valueType="num">
                                      <p:cBhvr additive="base">
                                        <p:cTn id="21"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500"/>
                                        <p:tgtEl>
                                          <p:spTgt spid="9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par>
                                <p:cTn id="131" presetID="10" presetClass="entr" presetSubtype="0" fill="hold"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fade">
                                      <p:cBhvr>
                                        <p:cTn id="133" dur="500"/>
                                        <p:tgtEl>
                                          <p:spTgt spid="54"/>
                                        </p:tgtEl>
                                      </p:cBhvr>
                                    </p:animEffect>
                                  </p:childTnLst>
                                </p:cTn>
                              </p:par>
                              <p:par>
                                <p:cTn id="134" presetID="10" presetClass="entr" presetSubtype="0" fill="hold"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fade">
                                      <p:cBhvr>
                                        <p:cTn id="136" dur="500"/>
                                        <p:tgtEl>
                                          <p:spTgt spid="5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8"/>
                                        </p:tgtEl>
                                        <p:attrNameLst>
                                          <p:attrName>style.visibility</p:attrName>
                                        </p:attrNameLst>
                                      </p:cBhvr>
                                      <p:to>
                                        <p:strVal val="visible"/>
                                      </p:to>
                                    </p:set>
                                    <p:animEffect transition="in" filter="fade">
                                      <p:cBhvr>
                                        <p:cTn id="142" dur="500"/>
                                        <p:tgtEl>
                                          <p:spTgt spid="5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fade">
                                      <p:cBhvr>
                                        <p:cTn id="145" dur="500"/>
                                        <p:tgtEl>
                                          <p:spTgt spid="6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fade">
                                      <p:cBhvr>
                                        <p:cTn id="148" dur="500"/>
                                        <p:tgtEl>
                                          <p:spTgt spid="63"/>
                                        </p:tgtEl>
                                      </p:cBhvr>
                                    </p:animEffect>
                                  </p:childTnLst>
                                </p:cTn>
                              </p:par>
                              <p:par>
                                <p:cTn id="149" presetID="10" presetClass="entr" presetSubtype="0" fill="hold"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fade">
                                      <p:cBhvr>
                                        <p:cTn id="151" dur="500"/>
                                        <p:tgtEl>
                                          <p:spTgt spid="6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fade">
                                      <p:cBhvr>
                                        <p:cTn id="154" dur="500"/>
                                        <p:tgtEl>
                                          <p:spTgt spid="6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
                                        </p:tgtEl>
                                        <p:attrNameLst>
                                          <p:attrName>style.visibility</p:attrName>
                                        </p:attrNameLst>
                                      </p:cBhvr>
                                      <p:to>
                                        <p:strVal val="visible"/>
                                      </p:to>
                                    </p:set>
                                    <p:animEffect transition="in" filter="fade">
                                      <p:cBhvr>
                                        <p:cTn id="157" dur="500"/>
                                        <p:tgtEl>
                                          <p:spTgt spid="2"/>
                                        </p:tgtEl>
                                      </p:cBhvr>
                                    </p:animEffect>
                                  </p:childTnLst>
                                </p:cTn>
                              </p:par>
                              <p:par>
                                <p:cTn id="158" presetID="10" presetClass="entr" presetSubtype="0" fill="hold" nodeType="withEffect">
                                  <p:stCondLst>
                                    <p:cond delay="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par>
                                <p:cTn id="161" presetID="10" presetClass="entr" presetSubtype="0" fill="hold" nodeType="withEffect">
                                  <p:stCondLst>
                                    <p:cond delay="0"/>
                                  </p:stCondLst>
                                  <p:childTnLst>
                                    <p:set>
                                      <p:cBhvr>
                                        <p:cTn id="162" dur="1" fill="hold">
                                          <p:stCondLst>
                                            <p:cond delay="0"/>
                                          </p:stCondLst>
                                        </p:cTn>
                                        <p:tgtEl>
                                          <p:spTgt spid="69"/>
                                        </p:tgtEl>
                                        <p:attrNameLst>
                                          <p:attrName>style.visibility</p:attrName>
                                        </p:attrNameLst>
                                      </p:cBhvr>
                                      <p:to>
                                        <p:strVal val="visible"/>
                                      </p:to>
                                    </p:set>
                                    <p:animEffect transition="in" filter="fade">
                                      <p:cBhvr>
                                        <p:cTn id="163" dur="500"/>
                                        <p:tgtEl>
                                          <p:spTgt spid="69"/>
                                        </p:tgtEl>
                                      </p:cBhvr>
                                    </p:animEffect>
                                  </p:childTnLst>
                                </p:cTn>
                              </p:par>
                              <p:par>
                                <p:cTn id="164" presetID="10" presetClass="entr" presetSubtype="0" fill="hold" nodeType="withEffect">
                                  <p:stCondLst>
                                    <p:cond delay="0"/>
                                  </p:stCondLst>
                                  <p:childTnLst>
                                    <p:set>
                                      <p:cBhvr>
                                        <p:cTn id="165" dur="1" fill="hold">
                                          <p:stCondLst>
                                            <p:cond delay="0"/>
                                          </p:stCondLst>
                                        </p:cTn>
                                        <p:tgtEl>
                                          <p:spTgt spid="72"/>
                                        </p:tgtEl>
                                        <p:attrNameLst>
                                          <p:attrName>style.visibility</p:attrName>
                                        </p:attrNameLst>
                                      </p:cBhvr>
                                      <p:to>
                                        <p:strVal val="visible"/>
                                      </p:to>
                                    </p:set>
                                    <p:animEffect transition="in" filter="fade">
                                      <p:cBhvr>
                                        <p:cTn id="166" dur="500"/>
                                        <p:tgtEl>
                                          <p:spTgt spid="7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500"/>
                                        <p:tgtEl>
                                          <p:spTgt spid="7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6"/>
                                        </p:tgtEl>
                                        <p:attrNameLst>
                                          <p:attrName>style.visibility</p:attrName>
                                        </p:attrNameLst>
                                      </p:cBhvr>
                                      <p:to>
                                        <p:strVal val="visible"/>
                                      </p:to>
                                    </p:set>
                                    <p:animEffect transition="in" filter="fade">
                                      <p:cBhvr>
                                        <p:cTn id="172" dur="500"/>
                                        <p:tgtEl>
                                          <p:spTgt spid="7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5"/>
                                        </p:tgtEl>
                                        <p:attrNameLst>
                                          <p:attrName>style.visibility</p:attrName>
                                        </p:attrNameLst>
                                      </p:cBhvr>
                                      <p:to>
                                        <p:strVal val="visible"/>
                                      </p:to>
                                    </p:set>
                                    <p:animEffect transition="in" filter="fade">
                                      <p:cBhvr>
                                        <p:cTn id="175" dur="500"/>
                                        <p:tgtEl>
                                          <p:spTgt spid="95"/>
                                        </p:tgtEl>
                                      </p:cBhvr>
                                    </p:animEffect>
                                  </p:childTnLst>
                                </p:cTn>
                              </p:par>
                              <p:par>
                                <p:cTn id="176" presetID="10" presetClass="entr" presetSubtype="0" fill="hold" nodeType="with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fade">
                                      <p:cBhvr>
                                        <p:cTn id="178" dur="500"/>
                                        <p:tgtEl>
                                          <p:spTgt spid="98"/>
                                        </p:tgtEl>
                                      </p:cBhvr>
                                    </p:animEffect>
                                  </p:childTnLst>
                                </p:cTn>
                              </p:par>
                              <p:par>
                                <p:cTn id="179" presetID="10" presetClass="entr" presetSubtype="0" fill="hold" nodeType="withEffect">
                                  <p:stCondLst>
                                    <p:cond delay="0"/>
                                  </p:stCondLst>
                                  <p:childTnLst>
                                    <p:set>
                                      <p:cBhvr>
                                        <p:cTn id="180" dur="1" fill="hold">
                                          <p:stCondLst>
                                            <p:cond delay="0"/>
                                          </p:stCondLst>
                                        </p:cTn>
                                        <p:tgtEl>
                                          <p:spTgt spid="8"/>
                                        </p:tgtEl>
                                        <p:attrNameLst>
                                          <p:attrName>style.visibility</p:attrName>
                                        </p:attrNameLst>
                                      </p:cBhvr>
                                      <p:to>
                                        <p:strVal val="visible"/>
                                      </p:to>
                                    </p:set>
                                    <p:animEffect transition="in" filter="fade">
                                      <p:cBhvr>
                                        <p:cTn id="181" dur="500"/>
                                        <p:tgtEl>
                                          <p:spTgt spid="8"/>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9"/>
                                        </p:tgtEl>
                                        <p:attrNameLst>
                                          <p:attrName>style.visibility</p:attrName>
                                        </p:attrNameLst>
                                      </p:cBhvr>
                                      <p:to>
                                        <p:strVal val="visible"/>
                                      </p:to>
                                    </p:set>
                                    <p:anim calcmode="lin" valueType="num">
                                      <p:cBhvr additive="base">
                                        <p:cTn id="186" dur="500" fill="hold"/>
                                        <p:tgtEl>
                                          <p:spTgt spid="9"/>
                                        </p:tgtEl>
                                        <p:attrNameLst>
                                          <p:attrName>ppt_x</p:attrName>
                                        </p:attrNameLst>
                                      </p:cBhvr>
                                      <p:tavLst>
                                        <p:tav tm="0">
                                          <p:val>
                                            <p:strVal val="#ppt_x"/>
                                          </p:val>
                                        </p:tav>
                                        <p:tav tm="100000">
                                          <p:val>
                                            <p:strVal val="#ppt_x"/>
                                          </p:val>
                                        </p:tav>
                                      </p:tavLst>
                                    </p:anim>
                                    <p:anim calcmode="lin" valueType="num">
                                      <p:cBhvr additive="base">
                                        <p:cTn id="187" dur="500" fill="hold"/>
                                        <p:tgtEl>
                                          <p:spTgt spid="9"/>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73"/>
                                        </p:tgtEl>
                                        <p:attrNameLst>
                                          <p:attrName>style.visibility</p:attrName>
                                        </p:attrNameLst>
                                      </p:cBhvr>
                                      <p:to>
                                        <p:strVal val="visible"/>
                                      </p:to>
                                    </p:set>
                                    <p:anim calcmode="lin" valueType="num">
                                      <p:cBhvr additive="base">
                                        <p:cTn id="190" dur="500" fill="hold"/>
                                        <p:tgtEl>
                                          <p:spTgt spid="73"/>
                                        </p:tgtEl>
                                        <p:attrNameLst>
                                          <p:attrName>ppt_x</p:attrName>
                                        </p:attrNameLst>
                                      </p:cBhvr>
                                      <p:tavLst>
                                        <p:tav tm="0">
                                          <p:val>
                                            <p:strVal val="#ppt_x"/>
                                          </p:val>
                                        </p:tav>
                                        <p:tav tm="100000">
                                          <p:val>
                                            <p:strVal val="#ppt_x"/>
                                          </p:val>
                                        </p:tav>
                                      </p:tavLst>
                                    </p:anim>
                                    <p:anim calcmode="lin" valueType="num">
                                      <p:cBhvr additive="base">
                                        <p:cTn id="191" dur="500" fill="hold"/>
                                        <p:tgtEl>
                                          <p:spTgt spid="73"/>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2"/>
                                        </p:tgtEl>
                                        <p:attrNameLst>
                                          <p:attrName>style.visibility</p:attrName>
                                        </p:attrNameLst>
                                      </p:cBhvr>
                                      <p:to>
                                        <p:strVal val="visible"/>
                                      </p:to>
                                    </p:set>
                                    <p:anim calcmode="lin" valueType="num">
                                      <p:cBhvr additive="base">
                                        <p:cTn id="194" dur="500" fill="hold"/>
                                        <p:tgtEl>
                                          <p:spTgt spid="92"/>
                                        </p:tgtEl>
                                        <p:attrNameLst>
                                          <p:attrName>ppt_x</p:attrName>
                                        </p:attrNameLst>
                                      </p:cBhvr>
                                      <p:tavLst>
                                        <p:tav tm="0">
                                          <p:val>
                                            <p:strVal val="#ppt_x"/>
                                          </p:val>
                                        </p:tav>
                                        <p:tav tm="100000">
                                          <p:val>
                                            <p:strVal val="#ppt_x"/>
                                          </p:val>
                                        </p:tav>
                                      </p:tavLst>
                                    </p:anim>
                                    <p:anim calcmode="lin" valueType="num">
                                      <p:cBhvr additive="base">
                                        <p:cTn id="195"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2" presetClass="entr" presetSubtype="4" fill="hold" grpId="0" nodeType="clickEffect">
                                  <p:stCondLst>
                                    <p:cond delay="0"/>
                                  </p:stCondLst>
                                  <p:childTnLst>
                                    <p:set>
                                      <p:cBhvr>
                                        <p:cTn id="199" dur="1" fill="hold">
                                          <p:stCondLst>
                                            <p:cond delay="0"/>
                                          </p:stCondLst>
                                        </p:cTn>
                                        <p:tgtEl>
                                          <p:spTgt spid="3"/>
                                        </p:tgtEl>
                                        <p:attrNameLst>
                                          <p:attrName>style.visibility</p:attrName>
                                        </p:attrNameLst>
                                      </p:cBhvr>
                                      <p:to>
                                        <p:strVal val="visible"/>
                                      </p:to>
                                    </p:set>
                                    <p:anim calcmode="lin" valueType="num">
                                      <p:cBhvr additive="base">
                                        <p:cTn id="200" dur="500" fill="hold"/>
                                        <p:tgtEl>
                                          <p:spTgt spid="3"/>
                                        </p:tgtEl>
                                        <p:attrNameLst>
                                          <p:attrName>ppt_x</p:attrName>
                                        </p:attrNameLst>
                                      </p:cBhvr>
                                      <p:tavLst>
                                        <p:tav tm="0">
                                          <p:val>
                                            <p:strVal val="#ppt_x"/>
                                          </p:val>
                                        </p:tav>
                                        <p:tav tm="100000">
                                          <p:val>
                                            <p:strVal val="#ppt_x"/>
                                          </p:val>
                                        </p:tav>
                                      </p:tavLst>
                                    </p:anim>
                                    <p:anim calcmode="lin" valueType="num">
                                      <p:cBhvr additive="base">
                                        <p:cTn id="201" dur="500" fill="hold"/>
                                        <p:tgtEl>
                                          <p:spTgt spid="3"/>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93"/>
                                        </p:tgtEl>
                                        <p:attrNameLst>
                                          <p:attrName>style.visibility</p:attrName>
                                        </p:attrNameLst>
                                      </p:cBhvr>
                                      <p:to>
                                        <p:strVal val="visible"/>
                                      </p:to>
                                    </p:set>
                                    <p:anim calcmode="lin" valueType="num">
                                      <p:cBhvr additive="base">
                                        <p:cTn id="204" dur="500" fill="hold"/>
                                        <p:tgtEl>
                                          <p:spTgt spid="93"/>
                                        </p:tgtEl>
                                        <p:attrNameLst>
                                          <p:attrName>ppt_x</p:attrName>
                                        </p:attrNameLst>
                                      </p:cBhvr>
                                      <p:tavLst>
                                        <p:tav tm="0">
                                          <p:val>
                                            <p:strVal val="#ppt_x"/>
                                          </p:val>
                                        </p:tav>
                                        <p:tav tm="100000">
                                          <p:val>
                                            <p:strVal val="#ppt_x"/>
                                          </p:val>
                                        </p:tav>
                                      </p:tavLst>
                                    </p:anim>
                                    <p:anim calcmode="lin" valueType="num">
                                      <p:cBhvr additive="base">
                                        <p:cTn id="205" dur="500" fill="hold"/>
                                        <p:tgtEl>
                                          <p:spTgt spid="93"/>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4"/>
                                        </p:tgtEl>
                                        <p:attrNameLst>
                                          <p:attrName>style.visibility</p:attrName>
                                        </p:attrNameLst>
                                      </p:cBhvr>
                                      <p:to>
                                        <p:strVal val="visible"/>
                                      </p:to>
                                    </p:set>
                                    <p:anim calcmode="lin" valueType="num">
                                      <p:cBhvr additive="base">
                                        <p:cTn id="208" dur="500" fill="hold"/>
                                        <p:tgtEl>
                                          <p:spTgt spid="4"/>
                                        </p:tgtEl>
                                        <p:attrNameLst>
                                          <p:attrName>ppt_x</p:attrName>
                                        </p:attrNameLst>
                                      </p:cBhvr>
                                      <p:tavLst>
                                        <p:tav tm="0">
                                          <p:val>
                                            <p:strVal val="#ppt_x"/>
                                          </p:val>
                                        </p:tav>
                                        <p:tav tm="100000">
                                          <p:val>
                                            <p:strVal val="#ppt_x"/>
                                          </p:val>
                                        </p:tav>
                                      </p:tavLst>
                                    </p:anim>
                                    <p:anim calcmode="lin" valueType="num">
                                      <p:cBhvr additive="base">
                                        <p:cTn id="20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animBg="1"/>
      <p:bldP spid="18" grpId="0"/>
      <p:bldP spid="19" grpId="0"/>
      <p:bldP spid="20" grpId="0"/>
      <p:bldP spid="21" grpId="0"/>
      <p:bldP spid="22" grpId="0"/>
      <p:bldP spid="23" grpId="0" animBg="1"/>
      <p:bldP spid="24" grpId="0" animBg="1"/>
      <p:bldP spid="25" grpId="0" animBg="1"/>
      <p:bldP spid="27" grpId="0"/>
      <p:bldP spid="28" grpId="0"/>
      <p:bldP spid="29" grpId="0"/>
      <p:bldP spid="34" grpId="0" animBg="1"/>
      <p:bldP spid="38" grpId="0"/>
      <p:bldP spid="39" grpId="0"/>
      <p:bldP spid="40" grpId="0"/>
      <p:bldP spid="41" grpId="0"/>
      <p:bldP spid="42" grpId="0"/>
      <p:bldP spid="43" grpId="0" animBg="1"/>
      <p:bldP spid="44" grpId="0" animBg="1"/>
      <p:bldP spid="45" grpId="0" animBg="1"/>
      <p:bldP spid="47" grpId="0"/>
      <p:bldP spid="48" grpId="0"/>
      <p:bldP spid="49" grpId="0"/>
      <p:bldP spid="50" grpId="0" animBg="1"/>
      <p:bldP spid="51" grpId="0" animBg="1"/>
      <p:bldP spid="52" grpId="0" animBg="1"/>
      <p:bldP spid="56" grpId="0"/>
      <p:bldP spid="58" grpId="0"/>
      <p:bldP spid="61" grpId="0" animBg="1"/>
      <p:bldP spid="63" grpId="0" animBg="1"/>
      <p:bldP spid="65" grpId="0"/>
      <p:bldP spid="2" grpId="0"/>
      <p:bldP spid="70" grpId="0"/>
      <p:bldP spid="76" grpId="0"/>
      <p:bldP spid="74" grpId="0"/>
      <p:bldP spid="73" grpId="0" animBg="1"/>
      <p:bldP spid="75" grpId="0" animBg="1"/>
      <p:bldP spid="3" grpId="0"/>
      <p:bldP spid="92" grpId="0" animBg="1"/>
      <p:bldP spid="93" grpId="0" animBg="1"/>
      <p:bldP spid="4" grpId="0" animBg="1"/>
      <p:bldP spid="94"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311" y="2063013"/>
            <a:ext cx="883575" cy="369332"/>
          </a:xfrm>
          <a:prstGeom prst="rect">
            <a:avLst/>
          </a:prstGeom>
        </p:spPr>
        <p:txBody>
          <a:bodyPr wrap="none">
            <a:spAutoFit/>
          </a:bodyPr>
          <a:lstStyle/>
          <a:p>
            <a:r>
              <a:rPr lang="fr-FR" b="1" dirty="0"/>
              <a:t>w = 30</a:t>
            </a:r>
          </a:p>
        </p:txBody>
      </p:sp>
      <p:sp>
        <p:nvSpPr>
          <p:cNvPr id="3" name="Rectangle 2"/>
          <p:cNvSpPr/>
          <p:nvPr/>
        </p:nvSpPr>
        <p:spPr>
          <a:xfrm>
            <a:off x="1644268" y="2063013"/>
            <a:ext cx="1563248" cy="369332"/>
          </a:xfrm>
          <a:prstGeom prst="rect">
            <a:avLst/>
          </a:prstGeom>
        </p:spPr>
        <p:txBody>
          <a:bodyPr wrap="none">
            <a:spAutoFit/>
          </a:bodyPr>
          <a:lstStyle/>
          <a:p>
            <a:r>
              <a:rPr lang="fr-FR" b="1" dirty="0"/>
              <a:t>if E2 &gt; 2 * </a:t>
            </a:r>
            <a:r>
              <a:rPr lang="fr-FR" b="1" dirty="0" smtClean="0"/>
              <a:t>E1</a:t>
            </a:r>
            <a:endParaRPr lang="fr-FR" b="1" dirty="0"/>
          </a:p>
        </p:txBody>
      </p:sp>
      <p:pic>
        <p:nvPicPr>
          <p:cNvPr id="4100" name="Picture 4" descr="C:\Users\khouloud Matri\AppData\Local\Packages\Microsoft.Windows.Photos_8wekyb3d8bbwe\TempState\ShareServiceTempFolder\Figure 2024-06-07 091743 (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2" y="2624897"/>
            <a:ext cx="5965912" cy="35357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585741" y="2072071"/>
            <a:ext cx="883575" cy="369332"/>
          </a:xfrm>
          <a:prstGeom prst="rect">
            <a:avLst/>
          </a:prstGeom>
        </p:spPr>
        <p:txBody>
          <a:bodyPr wrap="none">
            <a:spAutoFit/>
          </a:bodyPr>
          <a:lstStyle/>
          <a:p>
            <a:r>
              <a:rPr lang="fr-FR" b="1" dirty="0"/>
              <a:t>w = </a:t>
            </a:r>
            <a:r>
              <a:rPr lang="fr-FR" b="1" dirty="0" smtClean="0"/>
              <a:t>80</a:t>
            </a:r>
            <a:endParaRPr lang="fr-FR" b="1" dirty="0"/>
          </a:p>
        </p:txBody>
      </p:sp>
      <p:sp>
        <p:nvSpPr>
          <p:cNvPr id="8" name="Rectangle 7"/>
          <p:cNvSpPr/>
          <p:nvPr/>
        </p:nvSpPr>
        <p:spPr>
          <a:xfrm>
            <a:off x="7906698" y="2072071"/>
            <a:ext cx="1563248" cy="369332"/>
          </a:xfrm>
          <a:prstGeom prst="rect">
            <a:avLst/>
          </a:prstGeom>
        </p:spPr>
        <p:txBody>
          <a:bodyPr wrap="none">
            <a:spAutoFit/>
          </a:bodyPr>
          <a:lstStyle/>
          <a:p>
            <a:r>
              <a:rPr lang="fr-FR" b="1" dirty="0"/>
              <a:t>if E2 &gt; 2 * </a:t>
            </a:r>
            <a:r>
              <a:rPr lang="fr-FR" b="1" dirty="0" smtClean="0"/>
              <a:t>E1</a:t>
            </a:r>
            <a:endParaRPr lang="fr-FR" b="1" dirty="0"/>
          </a:p>
        </p:txBody>
      </p:sp>
      <p:pic>
        <p:nvPicPr>
          <p:cNvPr id="9" name="Picture 2" descr="C:\Users\khouloud Matri\AppData\Local\Packages\Microsoft.Windows.Photos_8wekyb3d8bbwe\TempState\ShareServiceTempFolder\Figure 2024-06-07 092110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18" y="2621807"/>
            <a:ext cx="596265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34880" y="920234"/>
            <a:ext cx="2544286" cy="369332"/>
          </a:xfrm>
          <a:prstGeom prst="rect">
            <a:avLst/>
          </a:prstGeom>
          <a:noFill/>
        </p:spPr>
        <p:txBody>
          <a:bodyPr wrap="none" rtlCol="0">
            <a:spAutoFit/>
          </a:bodyPr>
          <a:lstStyle/>
          <a:p>
            <a:r>
              <a:rPr lang="fr-FR" b="1" dirty="0" smtClean="0"/>
              <a:t>Offline segmentation </a:t>
            </a:r>
            <a:endParaRPr lang="fr-FR" b="1" dirty="0"/>
          </a:p>
        </p:txBody>
      </p:sp>
      <p:pic>
        <p:nvPicPr>
          <p:cNvPr id="11"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4459274" y="1476494"/>
            <a:ext cx="3298852" cy="369332"/>
          </a:xfrm>
          <a:prstGeom prst="rect">
            <a:avLst/>
          </a:prstGeom>
          <a:noFill/>
        </p:spPr>
        <p:txBody>
          <a:bodyPr wrap="none" rtlCol="0">
            <a:spAutoFit/>
          </a:bodyPr>
          <a:lstStyle/>
          <a:p>
            <a:r>
              <a:rPr lang="fr-FR" b="1" dirty="0" err="1" smtClean="0"/>
              <a:t>Window</a:t>
            </a:r>
            <a:r>
              <a:rPr lang="fr-FR" b="1" dirty="0" smtClean="0"/>
              <a:t> </a:t>
            </a:r>
            <a:r>
              <a:rPr lang="fr-FR" b="1" dirty="0" err="1" smtClean="0"/>
              <a:t>width</a:t>
            </a:r>
            <a:r>
              <a:rPr lang="fr-FR" b="1" dirty="0" smtClean="0"/>
              <a:t> investigation:</a:t>
            </a:r>
            <a:endParaRPr lang="fr-FR" b="1" dirty="0"/>
          </a:p>
        </p:txBody>
      </p:sp>
      <p:sp>
        <p:nvSpPr>
          <p:cNvPr id="13"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411631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houloud Matri\AppData\Local\Packages\Microsoft.Windows.Photos_8wekyb3d8bbwe\TempState\ShareServiceTempFolder\Figure 2024-06-07 092321 (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820" y="2583483"/>
            <a:ext cx="5962650" cy="35337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541231" y="2062792"/>
            <a:ext cx="1011815" cy="369332"/>
          </a:xfrm>
          <a:prstGeom prst="rect">
            <a:avLst/>
          </a:prstGeom>
        </p:spPr>
        <p:txBody>
          <a:bodyPr wrap="none">
            <a:spAutoFit/>
          </a:bodyPr>
          <a:lstStyle/>
          <a:p>
            <a:r>
              <a:rPr lang="fr-FR" b="1" dirty="0"/>
              <a:t>w = </a:t>
            </a:r>
            <a:r>
              <a:rPr lang="fr-FR" b="1" dirty="0" smtClean="0"/>
              <a:t>150</a:t>
            </a:r>
            <a:endParaRPr lang="fr-FR" b="1" dirty="0"/>
          </a:p>
        </p:txBody>
      </p:sp>
      <p:sp>
        <p:nvSpPr>
          <p:cNvPr id="9" name="Rectangle 8"/>
          <p:cNvSpPr/>
          <p:nvPr/>
        </p:nvSpPr>
        <p:spPr>
          <a:xfrm>
            <a:off x="7862188" y="2062792"/>
            <a:ext cx="1563248" cy="369332"/>
          </a:xfrm>
          <a:prstGeom prst="rect">
            <a:avLst/>
          </a:prstGeom>
        </p:spPr>
        <p:txBody>
          <a:bodyPr wrap="none">
            <a:spAutoFit/>
          </a:bodyPr>
          <a:lstStyle/>
          <a:p>
            <a:r>
              <a:rPr lang="fr-FR" b="1" dirty="0"/>
              <a:t>if E2 &gt; 2 * </a:t>
            </a:r>
            <a:r>
              <a:rPr lang="fr-FR" b="1" dirty="0" smtClean="0"/>
              <a:t>E1</a:t>
            </a:r>
            <a:endParaRPr lang="fr-FR" b="1" dirty="0"/>
          </a:p>
        </p:txBody>
      </p:sp>
      <p:sp>
        <p:nvSpPr>
          <p:cNvPr id="11" name="Rectangle 10"/>
          <p:cNvSpPr/>
          <p:nvPr/>
        </p:nvSpPr>
        <p:spPr>
          <a:xfrm>
            <a:off x="323311" y="2042693"/>
            <a:ext cx="883575" cy="369332"/>
          </a:xfrm>
          <a:prstGeom prst="rect">
            <a:avLst/>
          </a:prstGeom>
        </p:spPr>
        <p:txBody>
          <a:bodyPr wrap="none">
            <a:spAutoFit/>
          </a:bodyPr>
          <a:lstStyle/>
          <a:p>
            <a:r>
              <a:rPr lang="fr-FR" b="1" dirty="0"/>
              <a:t>w = </a:t>
            </a:r>
            <a:r>
              <a:rPr lang="fr-FR" b="1" dirty="0" smtClean="0"/>
              <a:t>80</a:t>
            </a:r>
            <a:endParaRPr lang="fr-FR" b="1" dirty="0"/>
          </a:p>
        </p:txBody>
      </p:sp>
      <p:sp>
        <p:nvSpPr>
          <p:cNvPr id="12" name="Rectangle 11"/>
          <p:cNvSpPr/>
          <p:nvPr/>
        </p:nvSpPr>
        <p:spPr>
          <a:xfrm>
            <a:off x="1644268" y="2042693"/>
            <a:ext cx="1563248" cy="369332"/>
          </a:xfrm>
          <a:prstGeom prst="rect">
            <a:avLst/>
          </a:prstGeom>
        </p:spPr>
        <p:txBody>
          <a:bodyPr wrap="none">
            <a:spAutoFit/>
          </a:bodyPr>
          <a:lstStyle/>
          <a:p>
            <a:r>
              <a:rPr lang="fr-FR" b="1" dirty="0"/>
              <a:t>if E2 &gt; 2 * </a:t>
            </a:r>
            <a:r>
              <a:rPr lang="fr-FR" b="1" dirty="0" smtClean="0"/>
              <a:t>E1</a:t>
            </a:r>
            <a:endParaRPr lang="fr-FR" b="1" dirty="0"/>
          </a:p>
        </p:txBody>
      </p:sp>
      <p:pic>
        <p:nvPicPr>
          <p:cNvPr id="13" name="Picture 2" descr="C:\Users\khouloud Matri\AppData\Local\Packages\Microsoft.Windows.Photos_8wekyb3d8bbwe\TempState\ShareServiceTempFolder\Figure 2024-06-07 092110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8" y="2584809"/>
            <a:ext cx="5962650" cy="35337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134880" y="912614"/>
            <a:ext cx="2544286" cy="369332"/>
          </a:xfrm>
          <a:prstGeom prst="rect">
            <a:avLst/>
          </a:prstGeom>
          <a:noFill/>
        </p:spPr>
        <p:txBody>
          <a:bodyPr wrap="none" rtlCol="0">
            <a:spAutoFit/>
          </a:bodyPr>
          <a:lstStyle/>
          <a:p>
            <a:r>
              <a:rPr lang="fr-FR" b="1" dirty="0" smtClean="0"/>
              <a:t>Offline segmentation </a:t>
            </a:r>
            <a:endParaRPr lang="fr-FR" b="1" dirty="0"/>
          </a:p>
        </p:txBody>
      </p:sp>
      <p:sp>
        <p:nvSpPr>
          <p:cNvPr id="16" name="ZoneTexte 15"/>
          <p:cNvSpPr txBox="1"/>
          <p:nvPr/>
        </p:nvSpPr>
        <p:spPr>
          <a:xfrm>
            <a:off x="4459274" y="1476494"/>
            <a:ext cx="3298852" cy="369332"/>
          </a:xfrm>
          <a:prstGeom prst="rect">
            <a:avLst/>
          </a:prstGeom>
          <a:noFill/>
        </p:spPr>
        <p:txBody>
          <a:bodyPr wrap="none" rtlCol="0">
            <a:spAutoFit/>
          </a:bodyPr>
          <a:lstStyle/>
          <a:p>
            <a:r>
              <a:rPr lang="fr-FR" b="1" dirty="0" err="1" smtClean="0"/>
              <a:t>Window</a:t>
            </a:r>
            <a:r>
              <a:rPr lang="fr-FR" b="1" dirty="0" smtClean="0"/>
              <a:t> </a:t>
            </a:r>
            <a:r>
              <a:rPr lang="fr-FR" b="1" dirty="0" err="1" smtClean="0"/>
              <a:t>width</a:t>
            </a:r>
            <a:r>
              <a:rPr lang="fr-FR" b="1" dirty="0" smtClean="0"/>
              <a:t> investigation:</a:t>
            </a:r>
            <a:endParaRPr lang="fr-FR" b="1" dirty="0"/>
          </a:p>
        </p:txBody>
      </p:sp>
      <p:sp>
        <p:nvSpPr>
          <p:cNvPr id="2" name="Rectangle à coins arrondis 1"/>
          <p:cNvSpPr/>
          <p:nvPr/>
        </p:nvSpPr>
        <p:spPr>
          <a:xfrm>
            <a:off x="134880" y="1927860"/>
            <a:ext cx="6044940" cy="425196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222952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6795" y="112666"/>
            <a:ext cx="1050288" cy="584775"/>
          </a:xfrm>
          <a:prstGeom prst="rect">
            <a:avLst/>
          </a:prstGeom>
        </p:spPr>
        <p:txBody>
          <a:bodyPr wrap="none">
            <a:spAutoFit/>
          </a:bodyPr>
          <a:lstStyle/>
          <a:p>
            <a:r>
              <a:rPr lang="fr-FR" sz="3200" b="1" dirty="0">
                <a:solidFill>
                  <a:schemeClr val="bg1"/>
                </a:solidFill>
              </a:rPr>
              <a:t>Plan</a:t>
            </a:r>
          </a:p>
        </p:txBody>
      </p:sp>
      <p:sp>
        <p:nvSpPr>
          <p:cNvPr id="4" name="Titre 2"/>
          <p:cNvSpPr txBox="1">
            <a:spLocks/>
          </p:cNvSpPr>
          <p:nvPr/>
        </p:nvSpPr>
        <p:spPr>
          <a:xfrm>
            <a:off x="959485" y="1635760"/>
            <a:ext cx="9424035" cy="3586480"/>
          </a:xfrm>
          <a:prstGeom prst="rect">
            <a:avLst/>
          </a:prstGeom>
        </p:spPr>
        <p:txBody>
          <a:bodyPr lIns="0" tIns="0" rIns="0" bIns="0">
            <a:noAutofit/>
          </a:bodyPr>
          <a:lstStyle>
            <a:lvl1pPr algn="l" defTabSz="914400" rtl="0" eaLnBrk="1" latinLnBrk="0" hangingPunct="1">
              <a:lnSpc>
                <a:spcPct val="90000"/>
              </a:lnSpc>
              <a:spcBef>
                <a:spcPct val="0"/>
              </a:spcBef>
              <a:buNone/>
              <a:defRPr sz="1600" b="1" kern="1200">
                <a:solidFill>
                  <a:schemeClr val="bg1"/>
                </a:solidFill>
                <a:latin typeface="Roboto" panose="02000000000000000000" pitchFamily="2" charset="0"/>
                <a:ea typeface="Roboto" panose="02000000000000000000" pitchFamily="2" charset="0"/>
                <a:cs typeface="+mj-cs"/>
              </a:defRPr>
            </a:lvl1pPr>
          </a:lstStyle>
          <a:p>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FontTx/>
              <a:buAutoNum type="romanUcPeriod"/>
            </a:pPr>
            <a:endParaRPr lang="fr-FR" sz="2000" dirty="0">
              <a:solidFill>
                <a:schemeClr val="tx1"/>
              </a:solidFill>
              <a:latin typeface="Arial" pitchFamily="34" charset="0"/>
              <a:cs typeface="Arial" pitchFamily="34" charset="0"/>
            </a:endParaRPr>
          </a:p>
          <a:p>
            <a:pPr marL="514350" indent="-514350">
              <a:buAutoNum type="romanUcPeriod"/>
            </a:pPr>
            <a:endParaRPr lang="fr-FR" sz="2000" dirty="0">
              <a:solidFill>
                <a:schemeClr val="tx1"/>
              </a:solidFill>
              <a:latin typeface="Arial" pitchFamily="34" charset="0"/>
              <a:cs typeface="Arial" pitchFamily="34" charset="0"/>
            </a:endParaRPr>
          </a:p>
        </p:txBody>
      </p:sp>
      <p:sp>
        <p:nvSpPr>
          <p:cNvPr id="5" name="Rectangle à coins arrondis 4"/>
          <p:cNvSpPr/>
          <p:nvPr/>
        </p:nvSpPr>
        <p:spPr>
          <a:xfrm>
            <a:off x="688034" y="1330689"/>
            <a:ext cx="7621576" cy="470435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959485" y="1634222"/>
            <a:ext cx="7235825" cy="3970318"/>
          </a:xfrm>
          <a:prstGeom prst="rect">
            <a:avLst/>
          </a:prstGeom>
        </p:spPr>
        <p:txBody>
          <a:bodyPr wrap="square">
            <a:spAutoFit/>
          </a:bodyPr>
          <a:lstStyle/>
          <a:p>
            <a:pPr marL="400050" indent="-400050">
              <a:lnSpc>
                <a:spcPct val="200000"/>
              </a:lnSpc>
              <a:buFont typeface="+mj-lt"/>
              <a:buAutoNum type="romanUcPeriod"/>
            </a:pPr>
            <a:r>
              <a:rPr lang="fr-FR" b="1" dirty="0"/>
              <a:t>Introduction </a:t>
            </a:r>
            <a:r>
              <a:rPr lang="fr-FR" b="1" dirty="0" smtClean="0"/>
              <a:t>and motivation</a:t>
            </a:r>
          </a:p>
          <a:p>
            <a:pPr marL="400050" indent="-400050">
              <a:lnSpc>
                <a:spcPct val="200000"/>
              </a:lnSpc>
              <a:buFont typeface="+mj-lt"/>
              <a:buAutoNum type="romanUcPeriod"/>
            </a:pPr>
            <a:r>
              <a:rPr lang="en-US" b="1" dirty="0" smtClean="0"/>
              <a:t>State </a:t>
            </a:r>
            <a:r>
              <a:rPr lang="en-US" b="1" dirty="0"/>
              <a:t>of the a</a:t>
            </a:r>
            <a:r>
              <a:rPr lang="en-US" b="1" dirty="0" smtClean="0"/>
              <a:t>rt </a:t>
            </a:r>
          </a:p>
          <a:p>
            <a:pPr marL="400050" indent="-400050">
              <a:lnSpc>
                <a:spcPct val="200000"/>
              </a:lnSpc>
              <a:buFont typeface="+mj-lt"/>
              <a:buAutoNum type="romanUcPeriod"/>
            </a:pPr>
            <a:r>
              <a:rPr lang="en-US" b="1" dirty="0" smtClean="0"/>
              <a:t>Implementation </a:t>
            </a:r>
            <a:r>
              <a:rPr lang="en-US" b="1" dirty="0"/>
              <a:t>of State-of-the-Art Segmentation </a:t>
            </a:r>
            <a:r>
              <a:rPr lang="en-US" b="1" dirty="0" smtClean="0"/>
              <a:t>Techniques</a:t>
            </a:r>
          </a:p>
          <a:p>
            <a:pPr marL="400050" indent="-400050">
              <a:lnSpc>
                <a:spcPct val="200000"/>
              </a:lnSpc>
              <a:buFont typeface="+mj-lt"/>
              <a:buAutoNum type="romanUcPeriod"/>
            </a:pPr>
            <a:r>
              <a:rPr lang="fr-FR" b="1" dirty="0" err="1"/>
              <a:t>Proposed</a:t>
            </a:r>
            <a:r>
              <a:rPr lang="fr-FR" b="1" dirty="0"/>
              <a:t> solution </a:t>
            </a:r>
          </a:p>
          <a:p>
            <a:pPr marL="400050" indent="-400050">
              <a:lnSpc>
                <a:spcPct val="200000"/>
              </a:lnSpc>
              <a:buFont typeface="+mj-lt"/>
              <a:buAutoNum type="romanUcPeriod"/>
            </a:pPr>
            <a:r>
              <a:rPr lang="fr-FR" b="1" dirty="0" smtClean="0"/>
              <a:t>Hand </a:t>
            </a:r>
            <a:r>
              <a:rPr lang="fr-FR" b="1" dirty="0" err="1"/>
              <a:t>gesture</a:t>
            </a:r>
            <a:r>
              <a:rPr lang="fr-FR" b="1" dirty="0"/>
              <a:t> classification </a:t>
            </a:r>
            <a:r>
              <a:rPr lang="fr-FR" b="1" dirty="0" err="1" smtClean="0"/>
              <a:t>algorithm</a:t>
            </a:r>
            <a:endParaRPr lang="fr-FR" b="1" dirty="0" smtClean="0"/>
          </a:p>
          <a:p>
            <a:pPr marL="400050" indent="-400050">
              <a:lnSpc>
                <a:spcPct val="200000"/>
              </a:lnSpc>
              <a:buFont typeface="+mj-lt"/>
              <a:buAutoNum type="romanUcPeriod"/>
            </a:pPr>
            <a:r>
              <a:rPr lang="fr-FR" b="1" dirty="0" err="1" smtClean="0"/>
              <a:t>Implementation</a:t>
            </a:r>
            <a:r>
              <a:rPr lang="fr-FR" b="1" dirty="0" smtClean="0"/>
              <a:t> </a:t>
            </a:r>
            <a:r>
              <a:rPr lang="fr-FR" b="1" dirty="0"/>
              <a:t>of hand </a:t>
            </a:r>
            <a:r>
              <a:rPr lang="fr-FR" b="1" dirty="0" err="1"/>
              <a:t>gesture</a:t>
            </a:r>
            <a:r>
              <a:rPr lang="fr-FR" b="1" dirty="0"/>
              <a:t> classification </a:t>
            </a:r>
            <a:r>
              <a:rPr lang="fr-FR" b="1" dirty="0" err="1"/>
              <a:t>algorithm</a:t>
            </a:r>
            <a:endParaRPr lang="fr-FR" b="1" dirty="0"/>
          </a:p>
          <a:p>
            <a:pPr marL="400050" indent="-400050">
              <a:lnSpc>
                <a:spcPct val="200000"/>
              </a:lnSpc>
              <a:buFont typeface="+mj-lt"/>
              <a:buAutoNum type="romanUcPeriod"/>
            </a:pPr>
            <a:r>
              <a:rPr lang="fr-FR" b="1" dirty="0" smtClean="0"/>
              <a:t>Conclusion</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240" y="2042159"/>
            <a:ext cx="3517669" cy="2845403"/>
          </a:xfrm>
          <a:prstGeom prst="rect">
            <a:avLst/>
          </a:prstGeom>
        </p:spPr>
      </p:pic>
      <p:pic>
        <p:nvPicPr>
          <p:cNvPr id="3076"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313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245" y="2133001"/>
            <a:ext cx="883575" cy="369332"/>
          </a:xfrm>
          <a:prstGeom prst="rect">
            <a:avLst/>
          </a:prstGeom>
        </p:spPr>
        <p:txBody>
          <a:bodyPr wrap="none">
            <a:spAutoFit/>
          </a:bodyPr>
          <a:lstStyle/>
          <a:p>
            <a:r>
              <a:rPr lang="fr-FR" b="1" dirty="0"/>
              <a:t>w = 80</a:t>
            </a:r>
          </a:p>
        </p:txBody>
      </p:sp>
      <p:sp>
        <p:nvSpPr>
          <p:cNvPr id="3" name="Rectangle 2"/>
          <p:cNvSpPr/>
          <p:nvPr/>
        </p:nvSpPr>
        <p:spPr>
          <a:xfrm>
            <a:off x="1558510" y="2117300"/>
            <a:ext cx="1755609" cy="369332"/>
          </a:xfrm>
          <a:prstGeom prst="rect">
            <a:avLst/>
          </a:prstGeom>
        </p:spPr>
        <p:txBody>
          <a:bodyPr wrap="none">
            <a:spAutoFit/>
          </a:bodyPr>
          <a:lstStyle/>
          <a:p>
            <a:r>
              <a:rPr lang="fr-FR" b="1" dirty="0"/>
              <a:t>if E2 &gt; </a:t>
            </a:r>
            <a:r>
              <a:rPr lang="fr-FR" b="1" dirty="0">
                <a:solidFill>
                  <a:srgbClr val="FF0000"/>
                </a:solidFill>
              </a:rPr>
              <a:t>1.5</a:t>
            </a:r>
            <a:r>
              <a:rPr lang="fr-FR" b="1" dirty="0"/>
              <a:t> * E1</a:t>
            </a:r>
          </a:p>
        </p:txBody>
      </p:sp>
      <p:pic>
        <p:nvPicPr>
          <p:cNvPr id="3078" name="Picture 6" descr="C:\Users\khouloud Matri\AppData\Local\Packages\Microsoft.Windows.Photos_8wekyb3d8bbwe\TempState\ShareServiceTempFolder\Figure 2024-06-07 090854 (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80" y="2701689"/>
            <a:ext cx="5830823" cy="34556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496823" y="2131633"/>
            <a:ext cx="883575" cy="369332"/>
          </a:xfrm>
          <a:prstGeom prst="rect">
            <a:avLst/>
          </a:prstGeom>
        </p:spPr>
        <p:txBody>
          <a:bodyPr wrap="none">
            <a:spAutoFit/>
          </a:bodyPr>
          <a:lstStyle/>
          <a:p>
            <a:r>
              <a:rPr lang="fr-FR" b="1" dirty="0"/>
              <a:t>w = </a:t>
            </a:r>
            <a:r>
              <a:rPr lang="fr-FR" b="1" dirty="0" smtClean="0"/>
              <a:t>80</a:t>
            </a:r>
            <a:endParaRPr lang="fr-FR" b="1" dirty="0"/>
          </a:p>
        </p:txBody>
      </p:sp>
      <p:sp>
        <p:nvSpPr>
          <p:cNvPr id="8" name="Rectangle 7"/>
          <p:cNvSpPr/>
          <p:nvPr/>
        </p:nvSpPr>
        <p:spPr>
          <a:xfrm>
            <a:off x="7817780" y="2131633"/>
            <a:ext cx="1563248" cy="369332"/>
          </a:xfrm>
          <a:prstGeom prst="rect">
            <a:avLst/>
          </a:prstGeom>
        </p:spPr>
        <p:txBody>
          <a:bodyPr wrap="none">
            <a:spAutoFit/>
          </a:bodyPr>
          <a:lstStyle/>
          <a:p>
            <a:r>
              <a:rPr lang="fr-FR" b="1" dirty="0"/>
              <a:t>if E2 &gt; </a:t>
            </a:r>
            <a:r>
              <a:rPr lang="fr-FR" b="1" dirty="0">
                <a:solidFill>
                  <a:srgbClr val="FF0000"/>
                </a:solidFill>
              </a:rPr>
              <a:t>2</a:t>
            </a:r>
            <a:r>
              <a:rPr lang="fr-FR" b="1" dirty="0"/>
              <a:t> * </a:t>
            </a:r>
            <a:r>
              <a:rPr lang="fr-FR" b="1" dirty="0" smtClean="0"/>
              <a:t>E1</a:t>
            </a:r>
            <a:endParaRPr lang="fr-FR" b="1" dirty="0"/>
          </a:p>
        </p:txBody>
      </p:sp>
      <p:pic>
        <p:nvPicPr>
          <p:cNvPr id="9" name="Picture 2" descr="C:\Users\khouloud Matri\AppData\Local\Packages\Microsoft.Windows.Photos_8wekyb3d8bbwe\TempState\ShareServiceTempFolder\Figure 2024-06-07 092110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55969"/>
            <a:ext cx="5962650" cy="353377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4221128" y="1493520"/>
            <a:ext cx="3749744" cy="369332"/>
          </a:xfrm>
          <a:prstGeom prst="rect">
            <a:avLst/>
          </a:prstGeom>
          <a:noFill/>
        </p:spPr>
        <p:txBody>
          <a:bodyPr wrap="none" rtlCol="0">
            <a:spAutoFit/>
          </a:bodyPr>
          <a:lstStyle/>
          <a:p>
            <a:r>
              <a:rPr lang="fr-FR" b="1" dirty="0" err="1" smtClean="0"/>
              <a:t>Energy</a:t>
            </a:r>
            <a:r>
              <a:rPr lang="fr-FR" b="1" dirty="0" smtClean="0"/>
              <a:t> coefficient investigation:</a:t>
            </a:r>
            <a:endParaRPr lang="fr-FR" b="1" dirty="0"/>
          </a:p>
        </p:txBody>
      </p:sp>
      <p:pic>
        <p:nvPicPr>
          <p:cNvPr id="12"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p:cNvSpPr txBox="1"/>
          <p:nvPr/>
        </p:nvSpPr>
        <p:spPr>
          <a:xfrm>
            <a:off x="134880" y="912614"/>
            <a:ext cx="2544286" cy="369332"/>
          </a:xfrm>
          <a:prstGeom prst="rect">
            <a:avLst/>
          </a:prstGeom>
          <a:noFill/>
        </p:spPr>
        <p:txBody>
          <a:bodyPr wrap="none" rtlCol="0">
            <a:spAutoFit/>
          </a:bodyPr>
          <a:lstStyle/>
          <a:p>
            <a:r>
              <a:rPr lang="fr-FR" b="1" dirty="0" smtClean="0"/>
              <a:t>Offline segmentation </a:t>
            </a:r>
            <a:endParaRPr lang="fr-FR" b="1" dirty="0"/>
          </a:p>
        </p:txBody>
      </p:sp>
      <p:sp>
        <p:nvSpPr>
          <p:cNvPr id="14"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396792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khouloud Matri\Downloads\real time figures\1\300-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702" y="1758403"/>
            <a:ext cx="2714479" cy="2035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960" y="2754676"/>
            <a:ext cx="1227398" cy="369332"/>
          </a:xfrm>
          <a:prstGeom prst="rect">
            <a:avLst/>
          </a:prstGeom>
        </p:spPr>
        <p:txBody>
          <a:bodyPr wrap="square">
            <a:spAutoFit/>
          </a:bodyPr>
          <a:lstStyle/>
          <a:p>
            <a:r>
              <a:rPr lang="fr-FR" dirty="0"/>
              <a:t>w= 80</a:t>
            </a:r>
          </a:p>
        </p:txBody>
      </p:sp>
      <p:pic>
        <p:nvPicPr>
          <p:cNvPr id="2054" name="Picture 6" descr="C:\Users\khouloud Matri\Downloads\real time figures\1\80--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1625" y="4301207"/>
            <a:ext cx="2700556" cy="202541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khouloud Matri\Downloads\real time figures\1\80-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041" y="1814899"/>
            <a:ext cx="2832199" cy="212415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khouloud Matri\Downloads\real time figures\1\250-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142" y="4250858"/>
            <a:ext cx="2839098" cy="21293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5122601"/>
            <a:ext cx="963574" cy="369332"/>
          </a:xfrm>
          <a:prstGeom prst="rect">
            <a:avLst/>
          </a:prstGeom>
        </p:spPr>
        <p:txBody>
          <a:bodyPr wrap="square">
            <a:spAutoFit/>
          </a:bodyPr>
          <a:lstStyle/>
          <a:p>
            <a:r>
              <a:rPr lang="fr-FR" dirty="0"/>
              <a:t>w= 250</a:t>
            </a:r>
          </a:p>
        </p:txBody>
      </p:sp>
      <p:pic>
        <p:nvPicPr>
          <p:cNvPr id="19" name="Picture 8" descr="C:\Users\khouloud Matri\Downloads\real time figures\1\250-2-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0825" y="4245571"/>
            <a:ext cx="2892164" cy="21691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C:\Users\khouloud Matri\Downloads\real time figures\1\320--2-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0825" y="1790281"/>
            <a:ext cx="2897853" cy="21733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khouloud Matri\Downloads\real time figures\1\320--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11343" y="4284688"/>
            <a:ext cx="2726878" cy="20451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khouloud Matri\Downloads\real time figures\1\300-2-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6268" y="1713304"/>
            <a:ext cx="2757012" cy="206776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246526" y="2591667"/>
            <a:ext cx="979002" cy="369332"/>
          </a:xfrm>
          <a:prstGeom prst="rect">
            <a:avLst/>
          </a:prstGeom>
        </p:spPr>
        <p:txBody>
          <a:bodyPr wrap="square">
            <a:spAutoFit/>
          </a:bodyPr>
          <a:lstStyle/>
          <a:p>
            <a:r>
              <a:rPr lang="fr-FR" dirty="0" smtClean="0"/>
              <a:t>w= 300</a:t>
            </a:r>
            <a:endParaRPr lang="fr-FR" dirty="0"/>
          </a:p>
        </p:txBody>
      </p:sp>
      <p:sp>
        <p:nvSpPr>
          <p:cNvPr id="24" name="Rectangle 23"/>
          <p:cNvSpPr/>
          <p:nvPr/>
        </p:nvSpPr>
        <p:spPr>
          <a:xfrm>
            <a:off x="6272183" y="5149569"/>
            <a:ext cx="1158557" cy="369332"/>
          </a:xfrm>
          <a:prstGeom prst="rect">
            <a:avLst/>
          </a:prstGeom>
        </p:spPr>
        <p:txBody>
          <a:bodyPr wrap="square">
            <a:spAutoFit/>
          </a:bodyPr>
          <a:lstStyle/>
          <a:p>
            <a:r>
              <a:rPr lang="fr-FR" dirty="0"/>
              <a:t>w= 320</a:t>
            </a:r>
          </a:p>
        </p:txBody>
      </p:sp>
      <p:sp>
        <p:nvSpPr>
          <p:cNvPr id="16" name="Rectangle 15"/>
          <p:cNvSpPr/>
          <p:nvPr/>
        </p:nvSpPr>
        <p:spPr>
          <a:xfrm>
            <a:off x="228869" y="851505"/>
            <a:ext cx="2569934" cy="369332"/>
          </a:xfrm>
          <a:prstGeom prst="rect">
            <a:avLst/>
          </a:prstGeom>
        </p:spPr>
        <p:txBody>
          <a:bodyPr wrap="none">
            <a:spAutoFit/>
          </a:bodyPr>
          <a:lstStyle/>
          <a:p>
            <a:r>
              <a:rPr lang="fr-FR" b="1" dirty="0" smtClean="0"/>
              <a:t>Real time application:</a:t>
            </a:r>
            <a:endParaRPr lang="fr-FR" b="1" dirty="0"/>
          </a:p>
        </p:txBody>
      </p:sp>
      <p:pic>
        <p:nvPicPr>
          <p:cNvPr id="17" name="Picture 4" descr="ENETCOM - Notes et délibérati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4459274" y="1362841"/>
            <a:ext cx="3298852" cy="369332"/>
          </a:xfrm>
          <a:prstGeom prst="rect">
            <a:avLst/>
          </a:prstGeom>
          <a:noFill/>
        </p:spPr>
        <p:txBody>
          <a:bodyPr wrap="none" rtlCol="0">
            <a:spAutoFit/>
          </a:bodyPr>
          <a:lstStyle/>
          <a:p>
            <a:r>
              <a:rPr lang="fr-FR" b="1" dirty="0" err="1" smtClean="0"/>
              <a:t>Window</a:t>
            </a:r>
            <a:r>
              <a:rPr lang="fr-FR" b="1" dirty="0" smtClean="0"/>
              <a:t> </a:t>
            </a:r>
            <a:r>
              <a:rPr lang="fr-FR" b="1" dirty="0" err="1" smtClean="0"/>
              <a:t>width</a:t>
            </a:r>
            <a:r>
              <a:rPr lang="fr-FR" b="1" dirty="0" smtClean="0"/>
              <a:t> investigation:</a:t>
            </a:r>
            <a:endParaRPr lang="fr-FR" b="1" dirty="0"/>
          </a:p>
        </p:txBody>
      </p:sp>
      <p:sp>
        <p:nvSpPr>
          <p:cNvPr id="25" name="Rectangle 24"/>
          <p:cNvSpPr/>
          <p:nvPr/>
        </p:nvSpPr>
        <p:spPr>
          <a:xfrm>
            <a:off x="185156" y="1705265"/>
            <a:ext cx="1556836" cy="369332"/>
          </a:xfrm>
          <a:prstGeom prst="rect">
            <a:avLst/>
          </a:prstGeom>
        </p:spPr>
        <p:txBody>
          <a:bodyPr wrap="none">
            <a:spAutoFit/>
          </a:bodyPr>
          <a:lstStyle/>
          <a:p>
            <a:r>
              <a:rPr lang="fr-FR" b="1" dirty="0"/>
              <a:t>C1=2 </a:t>
            </a:r>
            <a:r>
              <a:rPr lang="fr-FR" b="1" dirty="0" smtClean="0"/>
              <a:t>   C2=2</a:t>
            </a:r>
            <a:endParaRPr lang="fr-FR" b="1" dirty="0"/>
          </a:p>
        </p:txBody>
      </p:sp>
      <p:sp>
        <p:nvSpPr>
          <p:cNvPr id="3" name="Rectangle à coins arrondis 2"/>
          <p:cNvSpPr/>
          <p:nvPr/>
        </p:nvSpPr>
        <p:spPr>
          <a:xfrm>
            <a:off x="6272182" y="1761559"/>
            <a:ext cx="5858857" cy="212415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353569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0" y="2751049"/>
            <a:ext cx="742511" cy="646331"/>
          </a:xfrm>
          <a:prstGeom prst="rect">
            <a:avLst/>
          </a:prstGeom>
        </p:spPr>
        <p:txBody>
          <a:bodyPr wrap="none">
            <a:spAutoFit/>
          </a:bodyPr>
          <a:lstStyle/>
          <a:p>
            <a:r>
              <a:rPr lang="fr-FR" dirty="0" smtClean="0"/>
              <a:t>C1=2</a:t>
            </a:r>
          </a:p>
          <a:p>
            <a:r>
              <a:rPr lang="fr-FR" dirty="0" smtClean="0"/>
              <a:t>C2=2</a:t>
            </a:r>
            <a:endParaRPr lang="fr-FR" dirty="0"/>
          </a:p>
        </p:txBody>
      </p:sp>
      <p:sp>
        <p:nvSpPr>
          <p:cNvPr id="4" name="Rectangle 3"/>
          <p:cNvSpPr/>
          <p:nvPr/>
        </p:nvSpPr>
        <p:spPr>
          <a:xfrm>
            <a:off x="16775" y="5143639"/>
            <a:ext cx="998991" cy="646331"/>
          </a:xfrm>
          <a:prstGeom prst="rect">
            <a:avLst/>
          </a:prstGeom>
        </p:spPr>
        <p:txBody>
          <a:bodyPr wrap="none">
            <a:spAutoFit/>
          </a:bodyPr>
          <a:lstStyle/>
          <a:p>
            <a:r>
              <a:rPr lang="fr-FR" dirty="0"/>
              <a:t>C1=1.5 </a:t>
            </a:r>
            <a:endParaRPr lang="fr-FR" dirty="0" smtClean="0"/>
          </a:p>
          <a:p>
            <a:r>
              <a:rPr lang="fr-FR" dirty="0" smtClean="0"/>
              <a:t>C2=2</a:t>
            </a:r>
            <a:endParaRPr lang="fr-FR" dirty="0"/>
          </a:p>
        </p:txBody>
      </p:sp>
      <p:pic>
        <p:nvPicPr>
          <p:cNvPr id="1028" name="Picture 4" descr="C:\Users\khouloud Matri\Downloads\real time figures\300\300-1.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69" y="4382160"/>
            <a:ext cx="2759252" cy="2069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khouloud Matri\Downloads\real time figures\300\300-2-2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301" y="1853818"/>
            <a:ext cx="2928532" cy="219639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khouloud Matri\Downloads\real time figures\300\300-1,5--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3300" y="4330130"/>
            <a:ext cx="2905716" cy="2179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khouloud Matri\Downloads\real time figures\300\300-2-2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073" y="1853819"/>
            <a:ext cx="2851103" cy="21383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137925" y="2751048"/>
            <a:ext cx="998991" cy="646331"/>
          </a:xfrm>
          <a:prstGeom prst="rect">
            <a:avLst/>
          </a:prstGeom>
        </p:spPr>
        <p:txBody>
          <a:bodyPr wrap="none">
            <a:spAutoFit/>
          </a:bodyPr>
          <a:lstStyle/>
          <a:p>
            <a:r>
              <a:rPr lang="fr-FR" dirty="0"/>
              <a:t>C1=1.5 </a:t>
            </a:r>
            <a:endParaRPr lang="fr-FR" dirty="0" smtClean="0"/>
          </a:p>
          <a:p>
            <a:r>
              <a:rPr lang="fr-FR" dirty="0" smtClean="0"/>
              <a:t>C2=1.5</a:t>
            </a:r>
            <a:endParaRPr lang="fr-FR" dirty="0"/>
          </a:p>
        </p:txBody>
      </p:sp>
      <p:sp>
        <p:nvSpPr>
          <p:cNvPr id="6" name="Rectangle 5"/>
          <p:cNvSpPr/>
          <p:nvPr/>
        </p:nvSpPr>
        <p:spPr>
          <a:xfrm>
            <a:off x="6136326" y="5073659"/>
            <a:ext cx="998991" cy="646331"/>
          </a:xfrm>
          <a:prstGeom prst="rect">
            <a:avLst/>
          </a:prstGeom>
        </p:spPr>
        <p:txBody>
          <a:bodyPr wrap="none">
            <a:spAutoFit/>
          </a:bodyPr>
          <a:lstStyle/>
          <a:p>
            <a:r>
              <a:rPr lang="fr-FR" dirty="0"/>
              <a:t>C1=1.5 </a:t>
            </a:r>
            <a:endParaRPr lang="fr-FR" dirty="0" smtClean="0"/>
          </a:p>
          <a:p>
            <a:r>
              <a:rPr lang="fr-FR" dirty="0" smtClean="0"/>
              <a:t>C2=1.3</a:t>
            </a:r>
            <a:endParaRPr lang="fr-FR" dirty="0"/>
          </a:p>
        </p:txBody>
      </p:sp>
      <p:pic>
        <p:nvPicPr>
          <p:cNvPr id="1031" name="Picture 7" descr="C:\Users\khouloud Matri\Downloads\real time figures\300\300-1,5-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1956" y="4350450"/>
            <a:ext cx="2748961" cy="20617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khouloud Matri\Downloads\real time figures\300\300-1,5-1,5 (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1956" y="1882336"/>
            <a:ext cx="2775055" cy="208129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houloud Matri\Downloads\real time figures\300\300-1,5-1,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0824" y="1882335"/>
            <a:ext cx="2775055" cy="2081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khouloud Matri\Downloads\real time figures\300\300-1,5-1,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0824" y="4341014"/>
            <a:ext cx="2732736" cy="20495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28869" y="876300"/>
            <a:ext cx="2569934" cy="369332"/>
          </a:xfrm>
          <a:prstGeom prst="rect">
            <a:avLst/>
          </a:prstGeom>
        </p:spPr>
        <p:txBody>
          <a:bodyPr wrap="none">
            <a:spAutoFit/>
          </a:bodyPr>
          <a:lstStyle/>
          <a:p>
            <a:r>
              <a:rPr lang="fr-FR" b="1" dirty="0" smtClean="0"/>
              <a:t>Real time application:</a:t>
            </a:r>
            <a:endParaRPr lang="fr-FR" b="1" dirty="0"/>
          </a:p>
        </p:txBody>
      </p:sp>
      <p:sp>
        <p:nvSpPr>
          <p:cNvPr id="17" name="Rectangle 16"/>
          <p:cNvSpPr/>
          <p:nvPr/>
        </p:nvSpPr>
        <p:spPr>
          <a:xfrm>
            <a:off x="32772" y="1759233"/>
            <a:ext cx="2086982" cy="369332"/>
          </a:xfrm>
          <a:prstGeom prst="rect">
            <a:avLst/>
          </a:prstGeom>
        </p:spPr>
        <p:txBody>
          <a:bodyPr wrap="none">
            <a:spAutoFit/>
          </a:bodyPr>
          <a:lstStyle/>
          <a:p>
            <a:r>
              <a:rPr lang="fr-FR" b="1" dirty="0" err="1" smtClean="0"/>
              <a:t>Window</a:t>
            </a:r>
            <a:r>
              <a:rPr lang="fr-FR" b="1" dirty="0" smtClean="0"/>
              <a:t> </a:t>
            </a:r>
            <a:r>
              <a:rPr lang="fr-FR" b="1" dirty="0"/>
              <a:t>size=300</a:t>
            </a:r>
          </a:p>
        </p:txBody>
      </p:sp>
      <p:pic>
        <p:nvPicPr>
          <p:cNvPr id="18" name="Picture 4" descr="ENETCOM - Notes et délibérati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4221128" y="1478280"/>
            <a:ext cx="3749744" cy="369332"/>
          </a:xfrm>
          <a:prstGeom prst="rect">
            <a:avLst/>
          </a:prstGeom>
          <a:noFill/>
        </p:spPr>
        <p:txBody>
          <a:bodyPr wrap="none" rtlCol="0">
            <a:spAutoFit/>
          </a:bodyPr>
          <a:lstStyle/>
          <a:p>
            <a:r>
              <a:rPr lang="fr-FR" b="1" dirty="0" err="1" smtClean="0"/>
              <a:t>Energy</a:t>
            </a:r>
            <a:r>
              <a:rPr lang="fr-FR" b="1" dirty="0" smtClean="0"/>
              <a:t> coefficient investigation:</a:t>
            </a:r>
            <a:endParaRPr lang="fr-FR" b="1" dirty="0"/>
          </a:p>
        </p:txBody>
      </p:sp>
      <p:sp>
        <p:nvSpPr>
          <p:cNvPr id="21" name="Rectangle à coins arrondis 20"/>
          <p:cNvSpPr/>
          <p:nvPr/>
        </p:nvSpPr>
        <p:spPr>
          <a:xfrm>
            <a:off x="6145544" y="4341014"/>
            <a:ext cx="6000735" cy="212415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re 1"/>
          <p:cNvSpPr>
            <a:spLocks noGrp="1"/>
          </p:cNvSpPr>
          <p:nvPr>
            <p:ph type="title"/>
          </p:nvPr>
        </p:nvSpPr>
        <p:spPr>
          <a:xfrm>
            <a:off x="875506" y="223982"/>
            <a:ext cx="10440988" cy="468314"/>
          </a:xfrm>
        </p:spPr>
        <p:txBody>
          <a:bodyPr>
            <a:normAutofit/>
          </a:bodyPr>
          <a:lstStyle/>
          <a:p>
            <a:pPr algn="ctr"/>
            <a:r>
              <a:rPr lang="fr-FR" sz="3200" dirty="0" err="1">
                <a:latin typeface="Arial" pitchFamily="34" charset="0"/>
                <a:cs typeface="Arial" pitchFamily="34" charset="0"/>
              </a:rPr>
              <a:t>Proposed</a:t>
            </a:r>
            <a:r>
              <a:rPr lang="fr-FR" sz="3200" dirty="0">
                <a:latin typeface="Arial" pitchFamily="34" charset="0"/>
                <a:cs typeface="Arial" pitchFamily="34" charset="0"/>
              </a:rPr>
              <a:t> solution </a:t>
            </a:r>
          </a:p>
        </p:txBody>
      </p:sp>
    </p:spTree>
    <p:extLst>
      <p:ext uri="{BB962C8B-B14F-4D97-AF65-F5344CB8AC3E}">
        <p14:creationId xmlns:p14="http://schemas.microsoft.com/office/powerpoint/2010/main" val="63891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F716869-7B1A-470B-817E-16EA7050E8CB}"/>
              </a:ext>
            </a:extLst>
          </p:cNvPr>
          <p:cNvSpPr/>
          <p:nvPr/>
        </p:nvSpPr>
        <p:spPr>
          <a:xfrm>
            <a:off x="2666723" y="-103691"/>
            <a:ext cx="6598281" cy="954107"/>
          </a:xfrm>
          <a:prstGeom prst="rect">
            <a:avLst/>
          </a:prstGeom>
        </p:spPr>
        <p:txBody>
          <a:bodyPr wrap="none">
            <a:spAutoFit/>
          </a:bodyPr>
          <a:lstStyle/>
          <a:p>
            <a:pPr>
              <a:lnSpc>
                <a:spcPct val="200000"/>
              </a:lnSpc>
            </a:pPr>
            <a:r>
              <a:rPr lang="fr-FR" sz="2800" b="1" dirty="0" smtClean="0">
                <a:solidFill>
                  <a:schemeClr val="bg1"/>
                </a:solidFill>
              </a:rPr>
              <a:t>Hand </a:t>
            </a:r>
            <a:r>
              <a:rPr lang="fr-FR" sz="2800" b="1" dirty="0" err="1" smtClean="0">
                <a:solidFill>
                  <a:schemeClr val="bg1"/>
                </a:solidFill>
              </a:rPr>
              <a:t>gesture</a:t>
            </a:r>
            <a:r>
              <a:rPr lang="fr-FR" sz="2800" b="1" dirty="0" smtClean="0">
                <a:solidFill>
                  <a:schemeClr val="bg1"/>
                </a:solidFill>
              </a:rPr>
              <a:t> classification </a:t>
            </a:r>
            <a:r>
              <a:rPr lang="fr-FR" sz="2800" b="1" dirty="0" err="1" smtClean="0">
                <a:solidFill>
                  <a:schemeClr val="bg1"/>
                </a:solidFill>
              </a:rPr>
              <a:t>algorithm</a:t>
            </a:r>
            <a:endParaRPr lang="fr-FR" sz="2800" b="1" dirty="0">
              <a:solidFill>
                <a:schemeClr val="bg1"/>
              </a:solidFill>
            </a:endParaRPr>
          </a:p>
        </p:txBody>
      </p:sp>
      <p:pic>
        <p:nvPicPr>
          <p:cNvPr id="1026" name="Picture 2" descr="C:\Users\khouloud Matri\Downloads\gestu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76" y="1318149"/>
            <a:ext cx="3490397" cy="25961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2798" y="883642"/>
            <a:ext cx="3377848" cy="369332"/>
          </a:xfrm>
          <a:prstGeom prst="rect">
            <a:avLst/>
          </a:prstGeom>
        </p:spPr>
        <p:txBody>
          <a:bodyPr wrap="none">
            <a:spAutoFit/>
          </a:bodyPr>
          <a:lstStyle/>
          <a:p>
            <a:r>
              <a:rPr lang="fr-FR" b="1" dirty="0" smtClean="0"/>
              <a:t>Data collection (</a:t>
            </a:r>
            <a:r>
              <a:rPr lang="fr-FR" b="1" dirty="0" err="1" smtClean="0"/>
              <a:t>Raw</a:t>
            </a:r>
            <a:r>
              <a:rPr lang="fr-FR" b="1" dirty="0" smtClean="0"/>
              <a:t> </a:t>
            </a:r>
            <a:r>
              <a:rPr lang="fr-FR" b="1" dirty="0" err="1" smtClean="0"/>
              <a:t>signals</a:t>
            </a:r>
            <a:r>
              <a:rPr lang="fr-FR" b="1" dirty="0" smtClean="0"/>
              <a:t>)</a:t>
            </a:r>
            <a:endParaRPr lang="fr-FR" b="1" dirty="0"/>
          </a:p>
        </p:txBody>
      </p:sp>
      <p:pic>
        <p:nvPicPr>
          <p:cNvPr id="8" name="Picture 2" descr="C:\Users\khouloud Matri\Downloads\Nouveau dossier (6)\gesture 2\Figure_18.png"/>
          <p:cNvPicPr>
            <a:picLocks noChangeAspect="1" noChangeArrowheads="1"/>
          </p:cNvPicPr>
          <p:nvPr/>
        </p:nvPicPr>
        <p:blipFill rotWithShape="1">
          <a:blip r:embed="rId4">
            <a:extLst>
              <a:ext uri="{28A0092B-C50C-407E-A947-70E740481C1C}">
                <a14:useLocalDpi xmlns:a14="http://schemas.microsoft.com/office/drawing/2010/main" val="0"/>
              </a:ext>
            </a:extLst>
          </a:blip>
          <a:srcRect l="2270" t="5865" r="7320"/>
          <a:stretch/>
        </p:blipFill>
        <p:spPr bwMode="auto">
          <a:xfrm>
            <a:off x="8416296" y="1514990"/>
            <a:ext cx="3691890" cy="2306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747521" y="1219023"/>
            <a:ext cx="1224367" cy="369332"/>
          </a:xfrm>
          <a:prstGeom prst="rect">
            <a:avLst/>
          </a:prstGeom>
        </p:spPr>
        <p:txBody>
          <a:bodyPr wrap="square">
            <a:spAutoFit/>
          </a:bodyPr>
          <a:lstStyle/>
          <a:p>
            <a:r>
              <a:rPr lang="fr-FR" dirty="0" err="1" smtClean="0"/>
              <a:t>Gesture</a:t>
            </a:r>
            <a:r>
              <a:rPr lang="fr-FR" dirty="0" smtClean="0"/>
              <a:t> 2</a:t>
            </a:r>
            <a:endParaRPr lang="fr-FR" dirty="0"/>
          </a:p>
        </p:txBody>
      </p:sp>
      <p:sp>
        <p:nvSpPr>
          <p:cNvPr id="12" name="Rectangle 11"/>
          <p:cNvSpPr/>
          <p:nvPr/>
        </p:nvSpPr>
        <p:spPr>
          <a:xfrm>
            <a:off x="5047886" y="1239343"/>
            <a:ext cx="1224367" cy="369332"/>
          </a:xfrm>
          <a:prstGeom prst="rect">
            <a:avLst/>
          </a:prstGeom>
        </p:spPr>
        <p:txBody>
          <a:bodyPr wrap="square">
            <a:spAutoFit/>
          </a:bodyPr>
          <a:lstStyle/>
          <a:p>
            <a:r>
              <a:rPr lang="fr-FR" dirty="0" err="1"/>
              <a:t>Gesture</a:t>
            </a:r>
            <a:r>
              <a:rPr lang="fr-FR" dirty="0"/>
              <a:t> </a:t>
            </a:r>
            <a:r>
              <a:rPr lang="fr-FR" dirty="0" smtClean="0"/>
              <a:t>1</a:t>
            </a:r>
            <a:endParaRPr lang="fr-FR" dirty="0"/>
          </a:p>
        </p:txBody>
      </p:sp>
      <p:pic>
        <p:nvPicPr>
          <p:cNvPr id="13" name="Picture 4" descr="C:\Users\khouloud Matri\Downloads\Nouveau dossier (6)\gesture 1\Figure_82.png"/>
          <p:cNvPicPr>
            <a:picLocks noChangeAspect="1" noChangeArrowheads="1"/>
          </p:cNvPicPr>
          <p:nvPr/>
        </p:nvPicPr>
        <p:blipFill rotWithShape="1">
          <a:blip r:embed="rId5">
            <a:extLst>
              <a:ext uri="{28A0092B-C50C-407E-A947-70E740481C1C}">
                <a14:useLocalDpi xmlns:a14="http://schemas.microsoft.com/office/drawing/2010/main" val="0"/>
              </a:ext>
            </a:extLst>
          </a:blip>
          <a:srcRect l="4299" t="6065" r="7411"/>
          <a:stretch/>
        </p:blipFill>
        <p:spPr bwMode="auto">
          <a:xfrm>
            <a:off x="4827967" y="1520567"/>
            <a:ext cx="3588329" cy="22906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khouloud Matri\Downloads\Nouveau dossier (6)\gesture 3\Figure_15.png"/>
          <p:cNvPicPr>
            <a:picLocks noChangeAspect="1" noChangeArrowheads="1"/>
          </p:cNvPicPr>
          <p:nvPr/>
        </p:nvPicPr>
        <p:blipFill rotWithShape="1">
          <a:blip r:embed="rId6">
            <a:extLst>
              <a:ext uri="{28A0092B-C50C-407E-A947-70E740481C1C}">
                <a14:useLocalDpi xmlns:a14="http://schemas.microsoft.com/office/drawing/2010/main" val="0"/>
              </a:ext>
            </a:extLst>
          </a:blip>
          <a:srcRect l="3675" t="4883" r="5909" b="565"/>
          <a:stretch/>
        </p:blipFill>
        <p:spPr bwMode="auto">
          <a:xfrm>
            <a:off x="1300018" y="4236611"/>
            <a:ext cx="3614608" cy="226796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612568" y="3941393"/>
            <a:ext cx="1454114" cy="369332"/>
          </a:xfrm>
          <a:prstGeom prst="rect">
            <a:avLst/>
          </a:prstGeom>
        </p:spPr>
        <p:txBody>
          <a:bodyPr wrap="square">
            <a:spAutoFit/>
          </a:bodyPr>
          <a:lstStyle/>
          <a:p>
            <a:r>
              <a:rPr lang="fr-FR" dirty="0" err="1"/>
              <a:t>Gesture</a:t>
            </a:r>
            <a:r>
              <a:rPr lang="fr-FR" dirty="0"/>
              <a:t> </a:t>
            </a:r>
            <a:r>
              <a:rPr lang="fr-FR" dirty="0" smtClean="0"/>
              <a:t>3</a:t>
            </a:r>
            <a:endParaRPr lang="fr-FR" dirty="0"/>
          </a:p>
        </p:txBody>
      </p:sp>
      <p:sp>
        <p:nvSpPr>
          <p:cNvPr id="17" name="Rectangle 16"/>
          <p:cNvSpPr/>
          <p:nvPr/>
        </p:nvSpPr>
        <p:spPr>
          <a:xfrm>
            <a:off x="8831569" y="3910309"/>
            <a:ext cx="1630398" cy="369332"/>
          </a:xfrm>
          <a:prstGeom prst="rect">
            <a:avLst/>
          </a:prstGeom>
        </p:spPr>
        <p:txBody>
          <a:bodyPr wrap="square">
            <a:spAutoFit/>
          </a:bodyPr>
          <a:lstStyle/>
          <a:p>
            <a:r>
              <a:rPr lang="fr-FR" dirty="0" err="1"/>
              <a:t>Gesture</a:t>
            </a:r>
            <a:r>
              <a:rPr lang="fr-FR" dirty="0"/>
              <a:t> 5</a:t>
            </a:r>
          </a:p>
        </p:txBody>
      </p:sp>
      <p:sp>
        <p:nvSpPr>
          <p:cNvPr id="18" name="Rectangle 17"/>
          <p:cNvSpPr/>
          <p:nvPr/>
        </p:nvSpPr>
        <p:spPr>
          <a:xfrm>
            <a:off x="5210642" y="3910309"/>
            <a:ext cx="1510444" cy="369332"/>
          </a:xfrm>
          <a:prstGeom prst="rect">
            <a:avLst/>
          </a:prstGeom>
        </p:spPr>
        <p:txBody>
          <a:bodyPr wrap="square">
            <a:spAutoFit/>
          </a:bodyPr>
          <a:lstStyle/>
          <a:p>
            <a:r>
              <a:rPr lang="fr-FR" dirty="0" err="1"/>
              <a:t>Gesture</a:t>
            </a:r>
            <a:r>
              <a:rPr lang="fr-FR" dirty="0"/>
              <a:t> 4</a:t>
            </a:r>
          </a:p>
        </p:txBody>
      </p:sp>
      <p:pic>
        <p:nvPicPr>
          <p:cNvPr id="19" name="Picture 8" descr="C:\Users\khouloud Matri\Downloads\Nouveau dossier (6)\gesture 4\Figure_30.png"/>
          <p:cNvPicPr>
            <a:picLocks noChangeAspect="1" noChangeArrowheads="1"/>
          </p:cNvPicPr>
          <p:nvPr/>
        </p:nvPicPr>
        <p:blipFill rotWithShape="1">
          <a:blip r:embed="rId7">
            <a:extLst>
              <a:ext uri="{28A0092B-C50C-407E-A947-70E740481C1C}">
                <a14:useLocalDpi xmlns:a14="http://schemas.microsoft.com/office/drawing/2010/main" val="0"/>
              </a:ext>
            </a:extLst>
          </a:blip>
          <a:srcRect l="3884" t="3753" r="7001"/>
          <a:stretch/>
        </p:blipFill>
        <p:spPr bwMode="auto">
          <a:xfrm>
            <a:off x="4974669" y="4200441"/>
            <a:ext cx="3562673" cy="23086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descr="C:\Users\khouloud Matri\Downloads\Nouveau dossier (6)\gesture 5\Figure_14.png"/>
          <p:cNvPicPr>
            <a:picLocks noChangeAspect="1" noChangeArrowheads="1"/>
          </p:cNvPicPr>
          <p:nvPr/>
        </p:nvPicPr>
        <p:blipFill rotWithShape="1">
          <a:blip r:embed="rId8">
            <a:extLst>
              <a:ext uri="{28A0092B-C50C-407E-A947-70E740481C1C}">
                <a14:useLocalDpi xmlns:a14="http://schemas.microsoft.com/office/drawing/2010/main" val="0"/>
              </a:ext>
            </a:extLst>
          </a:blip>
          <a:srcRect l="2887" t="3753" r="7997"/>
          <a:stretch/>
        </p:blipFill>
        <p:spPr bwMode="auto">
          <a:xfrm>
            <a:off x="8537342" y="4186883"/>
            <a:ext cx="3562673" cy="23086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NETCOM - Notes et délibérati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294" y="3941393"/>
            <a:ext cx="1107996" cy="923330"/>
          </a:xfrm>
          <a:prstGeom prst="rect">
            <a:avLst/>
          </a:prstGeom>
        </p:spPr>
        <p:txBody>
          <a:bodyPr wrap="none">
            <a:spAutoFit/>
          </a:bodyPr>
          <a:lstStyle/>
          <a:p>
            <a:pPr>
              <a:lnSpc>
                <a:spcPct val="150000"/>
              </a:lnSpc>
            </a:pPr>
            <a:r>
              <a:rPr lang="fr-FR" dirty="0" smtClean="0"/>
              <a:t>1 </a:t>
            </a:r>
            <a:r>
              <a:rPr lang="fr-FR" dirty="0" err="1" smtClean="0"/>
              <a:t>subject</a:t>
            </a:r>
            <a:endParaRPr lang="fr-FR" dirty="0" smtClean="0"/>
          </a:p>
          <a:p>
            <a:pPr>
              <a:lnSpc>
                <a:spcPct val="150000"/>
              </a:lnSpc>
            </a:pPr>
            <a:r>
              <a:rPr lang="fr-FR" dirty="0" smtClean="0"/>
              <a:t>45 times</a:t>
            </a:r>
            <a:endParaRPr lang="fr-FR" dirty="0"/>
          </a:p>
        </p:txBody>
      </p:sp>
    </p:spTree>
    <p:extLst>
      <p:ext uri="{BB962C8B-B14F-4D97-AF65-F5344CB8AC3E}">
        <p14:creationId xmlns:p14="http://schemas.microsoft.com/office/powerpoint/2010/main" val="3304876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F716869-7B1A-470B-817E-16EA7050E8CB}"/>
              </a:ext>
            </a:extLst>
          </p:cNvPr>
          <p:cNvSpPr/>
          <p:nvPr/>
        </p:nvSpPr>
        <p:spPr>
          <a:xfrm>
            <a:off x="2665073" y="-95623"/>
            <a:ext cx="6598281" cy="820417"/>
          </a:xfrm>
          <a:prstGeom prst="rect">
            <a:avLst/>
          </a:prstGeom>
        </p:spPr>
        <p:txBody>
          <a:bodyPr wrap="none">
            <a:spAutoFit/>
          </a:bodyPr>
          <a:lstStyle/>
          <a:p>
            <a:pPr>
              <a:lnSpc>
                <a:spcPct val="200000"/>
              </a:lnSpc>
            </a:pPr>
            <a:r>
              <a:rPr lang="fr-FR" sz="2800" b="1" dirty="0">
                <a:solidFill>
                  <a:schemeClr val="bg1"/>
                </a:solidFill>
              </a:rPr>
              <a:t>Hand </a:t>
            </a:r>
            <a:r>
              <a:rPr lang="fr-FR" sz="2800" b="1" dirty="0" err="1">
                <a:solidFill>
                  <a:schemeClr val="bg1"/>
                </a:solidFill>
              </a:rPr>
              <a:t>gesture</a:t>
            </a:r>
            <a:r>
              <a:rPr lang="fr-FR" sz="2800" b="1" dirty="0">
                <a:solidFill>
                  <a:schemeClr val="bg1"/>
                </a:solidFill>
              </a:rPr>
              <a:t> classification </a:t>
            </a:r>
            <a:r>
              <a:rPr lang="fr-FR" sz="2800" b="1" dirty="0" err="1">
                <a:solidFill>
                  <a:schemeClr val="bg1"/>
                </a:solidFill>
              </a:rPr>
              <a:t>algorithm</a:t>
            </a:r>
            <a:endParaRPr lang="fr-FR" sz="2800" b="1" dirty="0">
              <a:solidFill>
                <a:schemeClr val="bg1"/>
              </a:solidFill>
            </a:endParaRPr>
          </a:p>
        </p:txBody>
      </p:sp>
      <p:sp>
        <p:nvSpPr>
          <p:cNvPr id="2" name="Rectangle 1"/>
          <p:cNvSpPr/>
          <p:nvPr/>
        </p:nvSpPr>
        <p:spPr>
          <a:xfrm>
            <a:off x="230862" y="869574"/>
            <a:ext cx="2185214" cy="369332"/>
          </a:xfrm>
          <a:prstGeom prst="rect">
            <a:avLst/>
          </a:prstGeom>
        </p:spPr>
        <p:txBody>
          <a:bodyPr wrap="none">
            <a:spAutoFit/>
          </a:bodyPr>
          <a:lstStyle/>
          <a:p>
            <a:r>
              <a:rPr lang="fr-FR" b="1" dirty="0" err="1" smtClean="0"/>
              <a:t>Feature</a:t>
            </a:r>
            <a:r>
              <a:rPr lang="fr-FR" b="1" dirty="0" smtClean="0"/>
              <a:t> </a:t>
            </a:r>
            <a:r>
              <a:rPr lang="fr-FR" b="1" dirty="0"/>
              <a:t>extraction</a:t>
            </a:r>
          </a:p>
        </p:txBody>
      </p:sp>
      <p:pic>
        <p:nvPicPr>
          <p:cNvPr id="1030" name="Picture 6" descr="C:\Users\khouloud Matri\Downloads\fe\Nouveau dossier\Figure_2.png"/>
          <p:cNvPicPr>
            <a:picLocks noChangeAspect="1" noChangeArrowheads="1"/>
          </p:cNvPicPr>
          <p:nvPr/>
        </p:nvPicPr>
        <p:blipFill rotWithShape="1">
          <a:blip r:embed="rId3">
            <a:extLst>
              <a:ext uri="{28A0092B-C50C-407E-A947-70E740481C1C}">
                <a14:useLocalDpi xmlns:a14="http://schemas.microsoft.com/office/drawing/2010/main" val="0"/>
              </a:ext>
            </a:extLst>
          </a:blip>
          <a:srcRect l="6460" t="6828" r="4168" b="12304"/>
          <a:stretch/>
        </p:blipFill>
        <p:spPr bwMode="auto">
          <a:xfrm>
            <a:off x="3921760" y="1044387"/>
            <a:ext cx="4398028" cy="39795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khouloud Matri\Downloads\fe\Figure_1.png"/>
          <p:cNvPicPr>
            <a:picLocks noChangeAspect="1" noChangeArrowheads="1"/>
          </p:cNvPicPr>
          <p:nvPr/>
        </p:nvPicPr>
        <p:blipFill rotWithShape="1">
          <a:blip r:embed="rId4">
            <a:extLst>
              <a:ext uri="{28A0092B-C50C-407E-A947-70E740481C1C}">
                <a14:useLocalDpi xmlns:a14="http://schemas.microsoft.com/office/drawing/2010/main" val="0"/>
              </a:ext>
            </a:extLst>
          </a:blip>
          <a:srcRect l="7019" t="8286" r="5919" b="14181"/>
          <a:stretch/>
        </p:blipFill>
        <p:spPr bwMode="auto">
          <a:xfrm>
            <a:off x="0" y="2674620"/>
            <a:ext cx="4309872" cy="3838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khouloud Matri\Downloads\fe\Nouveau dossier\Figure_1.png"/>
          <p:cNvPicPr>
            <a:picLocks noChangeAspect="1" noChangeArrowheads="1"/>
          </p:cNvPicPr>
          <p:nvPr/>
        </p:nvPicPr>
        <p:blipFill rotWithShape="1">
          <a:blip r:embed="rId5">
            <a:extLst>
              <a:ext uri="{28A0092B-C50C-407E-A947-70E740481C1C}">
                <a14:useLocalDpi xmlns:a14="http://schemas.microsoft.com/office/drawing/2010/main" val="0"/>
              </a:ext>
            </a:extLst>
          </a:blip>
          <a:srcRect l="8411" t="8748" r="4944" b="14010"/>
          <a:stretch/>
        </p:blipFill>
        <p:spPr bwMode="auto">
          <a:xfrm>
            <a:off x="7930896" y="2714019"/>
            <a:ext cx="4261105" cy="37986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5707" y="1578094"/>
            <a:ext cx="2416046" cy="369332"/>
          </a:xfrm>
          <a:prstGeom prst="rect">
            <a:avLst/>
          </a:prstGeom>
        </p:spPr>
        <p:txBody>
          <a:bodyPr wrap="none">
            <a:spAutoFit/>
          </a:bodyPr>
          <a:lstStyle/>
          <a:p>
            <a:r>
              <a:rPr lang="fr-FR" b="1" dirty="0" err="1">
                <a:solidFill>
                  <a:schemeClr val="accent1">
                    <a:lumMod val="75000"/>
                  </a:schemeClr>
                </a:solidFill>
              </a:rPr>
              <a:t>Redundant</a:t>
            </a:r>
            <a:r>
              <a:rPr lang="fr-FR" b="1" dirty="0">
                <a:solidFill>
                  <a:schemeClr val="accent1">
                    <a:lumMod val="75000"/>
                  </a:schemeClr>
                </a:solidFill>
              </a:rPr>
              <a:t> </a:t>
            </a:r>
            <a:r>
              <a:rPr lang="fr-FR" b="1" dirty="0" err="1">
                <a:solidFill>
                  <a:schemeClr val="accent1">
                    <a:lumMod val="75000"/>
                  </a:schemeClr>
                </a:solidFill>
              </a:rPr>
              <a:t>Features</a:t>
            </a:r>
            <a:endParaRPr lang="fr-FR" b="1" dirty="0">
              <a:solidFill>
                <a:schemeClr val="accent1">
                  <a:lumMod val="75000"/>
                </a:schemeClr>
              </a:solidFill>
            </a:endParaRPr>
          </a:p>
        </p:txBody>
      </p:sp>
      <p:sp>
        <p:nvSpPr>
          <p:cNvPr id="4" name="Rectangle 3"/>
          <p:cNvSpPr/>
          <p:nvPr/>
        </p:nvSpPr>
        <p:spPr>
          <a:xfrm>
            <a:off x="376027" y="1937266"/>
            <a:ext cx="1757725" cy="646331"/>
          </a:xfrm>
          <a:prstGeom prst="rect">
            <a:avLst/>
          </a:prstGeom>
        </p:spPr>
        <p:txBody>
          <a:bodyPr wrap="none">
            <a:spAutoFit/>
          </a:bodyPr>
          <a:lstStyle/>
          <a:p>
            <a:r>
              <a:rPr lang="fr-FR" dirty="0"/>
              <a:t>RMS  and </a:t>
            </a:r>
            <a:r>
              <a:rPr lang="fr-FR" dirty="0" smtClean="0"/>
              <a:t>MAV</a:t>
            </a:r>
          </a:p>
          <a:p>
            <a:r>
              <a:rPr lang="en-US" dirty="0"/>
              <a:t>WL </a:t>
            </a:r>
            <a:r>
              <a:rPr lang="en-US" dirty="0" smtClean="0"/>
              <a:t>and </a:t>
            </a:r>
            <a:r>
              <a:rPr lang="en-US" dirty="0"/>
              <a:t>WAMP</a:t>
            </a:r>
            <a:endParaRPr lang="fr-FR" dirty="0"/>
          </a:p>
        </p:txBody>
      </p:sp>
      <p:sp>
        <p:nvSpPr>
          <p:cNvPr id="5" name="Rectangle 4"/>
          <p:cNvSpPr/>
          <p:nvPr/>
        </p:nvSpPr>
        <p:spPr>
          <a:xfrm>
            <a:off x="9475632" y="833120"/>
            <a:ext cx="2787751" cy="1354217"/>
          </a:xfrm>
          <a:prstGeom prst="rect">
            <a:avLst/>
          </a:prstGeom>
        </p:spPr>
        <p:txBody>
          <a:bodyPr wrap="none">
            <a:spAutoFit/>
          </a:bodyPr>
          <a:lstStyle/>
          <a:p>
            <a:pPr algn="just"/>
            <a:r>
              <a:rPr lang="fr-FR" sz="1600" dirty="0"/>
              <a:t>RMS (</a:t>
            </a:r>
            <a:r>
              <a:rPr lang="fr-FR" sz="1600" dirty="0" err="1"/>
              <a:t>Root</a:t>
            </a:r>
            <a:r>
              <a:rPr lang="fr-FR" sz="1600" dirty="0"/>
              <a:t> </a:t>
            </a:r>
            <a:r>
              <a:rPr lang="fr-FR" sz="1600" dirty="0" err="1"/>
              <a:t>Mean</a:t>
            </a:r>
            <a:r>
              <a:rPr lang="fr-FR" sz="1600" dirty="0"/>
              <a:t> Square</a:t>
            </a:r>
            <a:r>
              <a:rPr lang="fr-FR" sz="1600" dirty="0" smtClean="0"/>
              <a:t>)</a:t>
            </a:r>
          </a:p>
          <a:p>
            <a:pPr algn="just"/>
            <a:r>
              <a:rPr lang="fr-FR" sz="1600" dirty="0"/>
              <a:t>MAV (</a:t>
            </a:r>
            <a:r>
              <a:rPr lang="fr-FR" sz="1600" dirty="0" err="1"/>
              <a:t>Mean</a:t>
            </a:r>
            <a:r>
              <a:rPr lang="fr-FR" sz="1600" dirty="0"/>
              <a:t> </a:t>
            </a:r>
            <a:r>
              <a:rPr lang="fr-FR" sz="1600" dirty="0" err="1"/>
              <a:t>Absolute</a:t>
            </a:r>
            <a:r>
              <a:rPr lang="fr-FR" sz="1600" dirty="0"/>
              <a:t> Value) </a:t>
            </a:r>
            <a:endParaRPr lang="fr-FR" sz="1600" dirty="0" smtClean="0"/>
          </a:p>
          <a:p>
            <a:pPr algn="just"/>
            <a:r>
              <a:rPr lang="fr-FR" sz="1600" dirty="0"/>
              <a:t>WL (</a:t>
            </a:r>
            <a:r>
              <a:rPr lang="fr-FR" sz="1600" dirty="0" err="1"/>
              <a:t>Waveform</a:t>
            </a:r>
            <a:r>
              <a:rPr lang="fr-FR" sz="1600" dirty="0"/>
              <a:t> </a:t>
            </a:r>
            <a:r>
              <a:rPr lang="fr-FR" sz="1600" dirty="0" err="1"/>
              <a:t>Length</a:t>
            </a:r>
            <a:r>
              <a:rPr lang="fr-FR" sz="1600" dirty="0" smtClean="0"/>
              <a:t>)</a:t>
            </a:r>
          </a:p>
          <a:p>
            <a:pPr algn="just"/>
            <a:r>
              <a:rPr lang="fr-FR" sz="1600" dirty="0" smtClean="0"/>
              <a:t>WAMP </a:t>
            </a:r>
            <a:r>
              <a:rPr lang="fr-FR" sz="1600" dirty="0"/>
              <a:t>(</a:t>
            </a:r>
            <a:r>
              <a:rPr lang="fr-FR" sz="1600" dirty="0" err="1"/>
              <a:t>Willison</a:t>
            </a:r>
            <a:r>
              <a:rPr lang="fr-FR" sz="1600" dirty="0"/>
              <a:t> Amplitude</a:t>
            </a:r>
            <a:r>
              <a:rPr lang="fr-FR" sz="1600" dirty="0" smtClean="0"/>
              <a:t>)</a:t>
            </a:r>
          </a:p>
          <a:p>
            <a:pPr algn="just"/>
            <a:r>
              <a:rPr lang="fr-FR" sz="1600" dirty="0"/>
              <a:t>ZC </a:t>
            </a:r>
            <a:r>
              <a:rPr lang="fr-FR" sz="1600" dirty="0" smtClean="0"/>
              <a:t>(</a:t>
            </a:r>
            <a:r>
              <a:rPr lang="fr-FR" sz="1600" dirty="0" err="1" smtClean="0"/>
              <a:t>Zero</a:t>
            </a:r>
            <a:r>
              <a:rPr lang="fr-FR" sz="1600" dirty="0" smtClean="0"/>
              <a:t> </a:t>
            </a:r>
            <a:r>
              <a:rPr lang="fr-FR" sz="1600" dirty="0" err="1" smtClean="0"/>
              <a:t>Crossing</a:t>
            </a:r>
            <a:r>
              <a:rPr lang="fr-FR" sz="1600" dirty="0" smtClean="0"/>
              <a:t>)</a:t>
            </a:r>
            <a:endParaRPr lang="fr-FR" sz="1600" dirty="0"/>
          </a:p>
        </p:txBody>
      </p:sp>
      <p:sp>
        <p:nvSpPr>
          <p:cNvPr id="6" name="Rectangle 5"/>
          <p:cNvSpPr/>
          <p:nvPr/>
        </p:nvSpPr>
        <p:spPr>
          <a:xfrm>
            <a:off x="4514831" y="5044267"/>
            <a:ext cx="3288080" cy="923330"/>
          </a:xfrm>
          <a:prstGeom prst="rect">
            <a:avLst/>
          </a:prstGeom>
        </p:spPr>
        <p:txBody>
          <a:bodyPr wrap="none">
            <a:spAutoFit/>
          </a:bodyPr>
          <a:lstStyle/>
          <a:p>
            <a:pPr algn="ctr"/>
            <a:r>
              <a:rPr lang="fr-FR" b="1" dirty="0">
                <a:solidFill>
                  <a:schemeClr val="accent1">
                    <a:lumMod val="75000"/>
                  </a:schemeClr>
                </a:solidFill>
              </a:rPr>
              <a:t>Non-Informative </a:t>
            </a:r>
            <a:r>
              <a:rPr lang="fr-FR" b="1" dirty="0" err="1" smtClean="0">
                <a:solidFill>
                  <a:schemeClr val="accent1">
                    <a:lumMod val="75000"/>
                  </a:schemeClr>
                </a:solidFill>
              </a:rPr>
              <a:t>Feature</a:t>
            </a:r>
            <a:r>
              <a:rPr lang="fr-FR" dirty="0"/>
              <a:t>: </a:t>
            </a:r>
            <a:r>
              <a:rPr lang="fr-FR" dirty="0" smtClean="0"/>
              <a:t>ZC</a:t>
            </a:r>
          </a:p>
          <a:p>
            <a:pPr algn="ctr"/>
            <a:r>
              <a:rPr lang="fr-FR" dirty="0"/>
              <a:t>Values = 0.0 </a:t>
            </a:r>
            <a:endParaRPr lang="fr-FR" dirty="0" smtClean="0"/>
          </a:p>
          <a:p>
            <a:pPr algn="ctr"/>
            <a:r>
              <a:rPr lang="fr-FR" dirty="0"/>
              <a:t> </a:t>
            </a:r>
            <a:r>
              <a:rPr lang="fr-FR" dirty="0" smtClean="0"/>
              <a:t>  </a:t>
            </a:r>
            <a:endParaRPr lang="fr-FR" dirty="0"/>
          </a:p>
        </p:txBody>
      </p:sp>
      <p:sp>
        <p:nvSpPr>
          <p:cNvPr id="7" name="Rectangle 6"/>
          <p:cNvSpPr/>
          <p:nvPr/>
        </p:nvSpPr>
        <p:spPr>
          <a:xfrm>
            <a:off x="4855793" y="6005375"/>
            <a:ext cx="2505814" cy="369332"/>
          </a:xfrm>
          <a:prstGeom prst="rect">
            <a:avLst/>
          </a:prstGeom>
        </p:spPr>
        <p:txBody>
          <a:bodyPr wrap="none">
            <a:spAutoFit/>
          </a:bodyPr>
          <a:lstStyle/>
          <a:p>
            <a:r>
              <a:rPr lang="fr-FR" b="1" dirty="0" smtClean="0"/>
              <a:t>10 </a:t>
            </a:r>
            <a:r>
              <a:rPr lang="fr-FR" b="1" dirty="0" err="1" smtClean="0"/>
              <a:t>Retained</a:t>
            </a:r>
            <a:r>
              <a:rPr lang="fr-FR" b="1" dirty="0" smtClean="0"/>
              <a:t> </a:t>
            </a:r>
            <a:r>
              <a:rPr lang="fr-FR" b="1" dirty="0" err="1"/>
              <a:t>Features</a:t>
            </a:r>
            <a:endParaRPr lang="fr-FR" b="1" dirty="0"/>
          </a:p>
        </p:txBody>
      </p:sp>
      <p:sp>
        <p:nvSpPr>
          <p:cNvPr id="12" name="Flèche droite 11"/>
          <p:cNvSpPr/>
          <p:nvPr/>
        </p:nvSpPr>
        <p:spPr>
          <a:xfrm>
            <a:off x="4340352" y="6058283"/>
            <a:ext cx="427107"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855793" y="5924417"/>
            <a:ext cx="2505814" cy="5349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4" descr="ENETCOM - Notes et délibér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4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2"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1644070" y="1989512"/>
            <a:ext cx="447040" cy="4165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 name="Ellipse 6"/>
          <p:cNvSpPr/>
          <p:nvPr/>
        </p:nvSpPr>
        <p:spPr>
          <a:xfrm>
            <a:off x="1644070" y="3315392"/>
            <a:ext cx="447040" cy="4165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8" name="Ellipse 7"/>
          <p:cNvSpPr/>
          <p:nvPr/>
        </p:nvSpPr>
        <p:spPr>
          <a:xfrm>
            <a:off x="2944550" y="1445952"/>
            <a:ext cx="447040" cy="4165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accent6">
                  <a:lumMod val="40000"/>
                  <a:lumOff val="60000"/>
                </a:schemeClr>
              </a:solidFill>
            </a:endParaRPr>
          </a:p>
        </p:txBody>
      </p:sp>
      <p:sp>
        <p:nvSpPr>
          <p:cNvPr id="9" name="Ellipse 8"/>
          <p:cNvSpPr/>
          <p:nvPr/>
        </p:nvSpPr>
        <p:spPr>
          <a:xfrm>
            <a:off x="2944550" y="1999672"/>
            <a:ext cx="447040" cy="4165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0" name="Ellipse 9"/>
          <p:cNvSpPr/>
          <p:nvPr/>
        </p:nvSpPr>
        <p:spPr>
          <a:xfrm>
            <a:off x="2934390" y="2619432"/>
            <a:ext cx="447040" cy="4165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1" name="Ellipse 10"/>
          <p:cNvSpPr/>
          <p:nvPr/>
        </p:nvSpPr>
        <p:spPr>
          <a:xfrm>
            <a:off x="2934390" y="3559232"/>
            <a:ext cx="447040" cy="4165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2" name="Ellipse 11"/>
          <p:cNvSpPr/>
          <p:nvPr/>
        </p:nvSpPr>
        <p:spPr>
          <a:xfrm>
            <a:off x="4143430" y="2254942"/>
            <a:ext cx="447040" cy="4165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3" name="Connecteur droit avec flèche 12"/>
          <p:cNvCxnSpPr>
            <a:endCxn id="6" idx="2"/>
          </p:cNvCxnSpPr>
          <p:nvPr/>
        </p:nvCxnSpPr>
        <p:spPr>
          <a:xfrm>
            <a:off x="628070" y="2197792"/>
            <a:ext cx="10160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Connecteur droit avec flèche 13"/>
          <p:cNvCxnSpPr/>
          <p:nvPr/>
        </p:nvCxnSpPr>
        <p:spPr>
          <a:xfrm>
            <a:off x="628070" y="3523672"/>
            <a:ext cx="10160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Ellipse 14"/>
          <p:cNvSpPr/>
          <p:nvPr/>
        </p:nvSpPr>
        <p:spPr>
          <a:xfrm>
            <a:off x="1644070" y="2517832"/>
            <a:ext cx="447040" cy="4165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16" name="Connecteur droit avec flèche 15"/>
          <p:cNvCxnSpPr/>
          <p:nvPr/>
        </p:nvCxnSpPr>
        <p:spPr>
          <a:xfrm>
            <a:off x="628070" y="2726112"/>
            <a:ext cx="10160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Connecteur droit avec flèche 16"/>
          <p:cNvCxnSpPr>
            <a:stCxn id="6" idx="6"/>
          </p:cNvCxnSpPr>
          <p:nvPr/>
        </p:nvCxnSpPr>
        <p:spPr>
          <a:xfrm flipV="1">
            <a:off x="2091110" y="1654232"/>
            <a:ext cx="853440" cy="5435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Connecteur droit avec flèche 17"/>
          <p:cNvCxnSpPr>
            <a:endCxn id="9" idx="2"/>
          </p:cNvCxnSpPr>
          <p:nvPr/>
        </p:nvCxnSpPr>
        <p:spPr>
          <a:xfrm>
            <a:off x="2091110" y="2207952"/>
            <a:ext cx="8534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Connecteur droit avec flèche 18"/>
          <p:cNvCxnSpPr>
            <a:stCxn id="6" idx="6"/>
            <a:endCxn id="10" idx="2"/>
          </p:cNvCxnSpPr>
          <p:nvPr/>
        </p:nvCxnSpPr>
        <p:spPr>
          <a:xfrm>
            <a:off x="2091110" y="2197792"/>
            <a:ext cx="843280" cy="6299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Connecteur droit avec flèche 19"/>
          <p:cNvCxnSpPr>
            <a:stCxn id="6" idx="6"/>
            <a:endCxn id="11" idx="2"/>
          </p:cNvCxnSpPr>
          <p:nvPr/>
        </p:nvCxnSpPr>
        <p:spPr>
          <a:xfrm>
            <a:off x="2091110" y="2197792"/>
            <a:ext cx="843280" cy="15697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1" name="Connecteur droit avec flèche 20"/>
          <p:cNvCxnSpPr/>
          <p:nvPr/>
        </p:nvCxnSpPr>
        <p:spPr>
          <a:xfrm flipV="1">
            <a:off x="2091110" y="1654232"/>
            <a:ext cx="853440" cy="10718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Connecteur droit avec flèche 21"/>
          <p:cNvCxnSpPr>
            <a:endCxn id="9" idx="2"/>
          </p:cNvCxnSpPr>
          <p:nvPr/>
        </p:nvCxnSpPr>
        <p:spPr>
          <a:xfrm flipV="1">
            <a:off x="2091110" y="2207952"/>
            <a:ext cx="853440" cy="5181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necteur droit avec flèche 22"/>
          <p:cNvCxnSpPr>
            <a:endCxn id="10" idx="2"/>
          </p:cNvCxnSpPr>
          <p:nvPr/>
        </p:nvCxnSpPr>
        <p:spPr>
          <a:xfrm>
            <a:off x="2091110" y="2726112"/>
            <a:ext cx="843280" cy="101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4" name="Connecteur droit avec flèche 23"/>
          <p:cNvCxnSpPr>
            <a:endCxn id="11" idx="2"/>
          </p:cNvCxnSpPr>
          <p:nvPr/>
        </p:nvCxnSpPr>
        <p:spPr>
          <a:xfrm>
            <a:off x="2091110" y="2726112"/>
            <a:ext cx="843280" cy="1041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2091110" y="1654232"/>
            <a:ext cx="853440" cy="1844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Connecteur droit avec flèche 25"/>
          <p:cNvCxnSpPr>
            <a:endCxn id="9" idx="2"/>
          </p:cNvCxnSpPr>
          <p:nvPr/>
        </p:nvCxnSpPr>
        <p:spPr>
          <a:xfrm flipV="1">
            <a:off x="2091110" y="2207952"/>
            <a:ext cx="853440" cy="12903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Connecteur droit avec flèche 27"/>
          <p:cNvCxnSpPr>
            <a:endCxn id="10" idx="2"/>
          </p:cNvCxnSpPr>
          <p:nvPr/>
        </p:nvCxnSpPr>
        <p:spPr>
          <a:xfrm flipV="1">
            <a:off x="2111430" y="2827712"/>
            <a:ext cx="822960" cy="6654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necteur droit avec flèche 28"/>
          <p:cNvCxnSpPr>
            <a:stCxn id="45" idx="3"/>
            <a:endCxn id="12" idx="2"/>
          </p:cNvCxnSpPr>
          <p:nvPr/>
        </p:nvCxnSpPr>
        <p:spPr>
          <a:xfrm>
            <a:off x="3398520" y="1654232"/>
            <a:ext cx="744910" cy="8089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Connecteur droit avec flèche 29"/>
          <p:cNvCxnSpPr>
            <a:stCxn id="9" idx="6"/>
            <a:endCxn id="12" idx="2"/>
          </p:cNvCxnSpPr>
          <p:nvPr/>
        </p:nvCxnSpPr>
        <p:spPr>
          <a:xfrm>
            <a:off x="3391590" y="2207952"/>
            <a:ext cx="751840" cy="25527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Connecteur droit avec flèche 30"/>
          <p:cNvCxnSpPr>
            <a:stCxn id="47" idx="3"/>
            <a:endCxn id="12" idx="2"/>
          </p:cNvCxnSpPr>
          <p:nvPr/>
        </p:nvCxnSpPr>
        <p:spPr>
          <a:xfrm flipV="1">
            <a:off x="3398520" y="2463222"/>
            <a:ext cx="744910" cy="3644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Connecteur droit avec flèche 31"/>
          <p:cNvCxnSpPr>
            <a:stCxn id="48" idx="3"/>
            <a:endCxn id="12" idx="2"/>
          </p:cNvCxnSpPr>
          <p:nvPr/>
        </p:nvCxnSpPr>
        <p:spPr>
          <a:xfrm flipV="1">
            <a:off x="3417756" y="2463222"/>
            <a:ext cx="725674" cy="13042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Connecteur droit avec flèche 32"/>
          <p:cNvCxnSpPr/>
          <p:nvPr/>
        </p:nvCxnSpPr>
        <p:spPr>
          <a:xfrm>
            <a:off x="4590470" y="2463222"/>
            <a:ext cx="69088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4" name="Ellipse 33"/>
          <p:cNvSpPr/>
          <p:nvPr/>
        </p:nvSpPr>
        <p:spPr>
          <a:xfrm flipH="1" flipV="1">
            <a:off x="1840285" y="3028371"/>
            <a:ext cx="5461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flipH="1" flipV="1">
            <a:off x="1840285" y="3145212"/>
            <a:ext cx="5461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flipH="1" flipV="1">
            <a:off x="1840285" y="3244272"/>
            <a:ext cx="5461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flipV="1">
            <a:off x="3112191" y="312489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flipV="1">
            <a:off x="3112190" y="325443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flipV="1">
            <a:off x="3112191" y="336111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itre 2"/>
          <p:cNvSpPr txBox="1">
            <a:spLocks/>
          </p:cNvSpPr>
          <p:nvPr/>
        </p:nvSpPr>
        <p:spPr>
          <a:xfrm>
            <a:off x="1711325" y="304800"/>
            <a:ext cx="10440988" cy="468314"/>
          </a:xfrm>
          <a:prstGeom prst="rect">
            <a:avLst/>
          </a:prstGeom>
        </p:spPr>
        <p:txBody>
          <a:bodyPr lIns="0" tIns="0" rIns="0" bIns="0">
            <a:normAutofit/>
          </a:bodyPr>
          <a:lstStyle>
            <a:lvl1pPr algn="l" defTabSz="914400" rtl="0" eaLnBrk="1" latinLnBrk="0" hangingPunct="1">
              <a:lnSpc>
                <a:spcPct val="90000"/>
              </a:lnSpc>
              <a:spcBef>
                <a:spcPct val="0"/>
              </a:spcBef>
              <a:buNone/>
              <a:defRPr sz="1600" b="1" kern="1200">
                <a:solidFill>
                  <a:schemeClr val="bg1"/>
                </a:solidFill>
                <a:latin typeface="Roboto" panose="02000000000000000000" pitchFamily="2" charset="0"/>
                <a:ea typeface="Roboto" panose="02000000000000000000" pitchFamily="2" charset="0"/>
                <a:cs typeface="+mj-cs"/>
              </a:defRPr>
            </a:lvl1pPr>
          </a:lstStyle>
          <a:p>
            <a:pPr algn="ctr"/>
            <a:endParaRPr lang="fr-FR" sz="2400" dirty="0"/>
          </a:p>
        </p:txBody>
      </p:sp>
      <p:sp>
        <p:nvSpPr>
          <p:cNvPr id="43" name="Rectangle 42"/>
          <p:cNvSpPr/>
          <p:nvPr/>
        </p:nvSpPr>
        <p:spPr>
          <a:xfrm>
            <a:off x="6191266" y="1654922"/>
            <a:ext cx="5876352" cy="1754326"/>
          </a:xfrm>
          <a:prstGeom prst="rect">
            <a:avLst/>
          </a:prstGeom>
        </p:spPr>
        <p:txBody>
          <a:bodyPr wrap="none">
            <a:spAutoFit/>
          </a:bodyPr>
          <a:lstStyle/>
          <a:p>
            <a:pPr marL="285750" indent="-285750">
              <a:buFont typeface="Arial" panose="020B0604020202020204" pitchFamily="34" charset="0"/>
              <a:buChar char="•"/>
            </a:pPr>
            <a:r>
              <a:rPr lang="en-US" b="1" dirty="0" smtClean="0"/>
              <a:t>A </a:t>
            </a:r>
            <a:r>
              <a:rPr lang="en-US" b="1" dirty="0"/>
              <a:t>single hidden layer feedforward neural </a:t>
            </a:r>
            <a:r>
              <a:rPr lang="en-US" b="1" dirty="0" smtClean="0"/>
              <a:t>network</a:t>
            </a:r>
          </a:p>
          <a:p>
            <a:endParaRPr lang="fr-FR" b="1" dirty="0" smtClean="0"/>
          </a:p>
          <a:p>
            <a:pPr marL="285750" indent="-285750">
              <a:buFont typeface="Arial" pitchFamily="34" charset="0"/>
              <a:buChar char="•"/>
            </a:pPr>
            <a:r>
              <a:rPr lang="fr-FR" b="1" dirty="0" err="1" smtClean="0"/>
              <a:t>wi</a:t>
            </a:r>
            <a:r>
              <a:rPr lang="fr-FR" b="1" dirty="0" smtClean="0"/>
              <a:t> </a:t>
            </a:r>
            <a:r>
              <a:rPr lang="fr-FR" b="1" dirty="0"/>
              <a:t>and bi : </a:t>
            </a:r>
            <a:r>
              <a:rPr lang="fr-FR" b="1" dirty="0" err="1"/>
              <a:t>Randomly</a:t>
            </a:r>
            <a:r>
              <a:rPr lang="fr-FR" b="1" dirty="0"/>
              <a:t> </a:t>
            </a:r>
            <a:r>
              <a:rPr lang="fr-FR" b="1" dirty="0" err="1"/>
              <a:t>assigned</a:t>
            </a:r>
            <a:endParaRPr lang="fr-FR" b="1" dirty="0"/>
          </a:p>
          <a:p>
            <a:pPr marL="285750" indent="-285750">
              <a:buFont typeface="Arial" pitchFamily="34" charset="0"/>
              <a:buChar char="•"/>
            </a:pPr>
            <a:endParaRPr lang="fr-FR" b="1" dirty="0"/>
          </a:p>
          <a:p>
            <a:pPr marL="285750" indent="-285750">
              <a:buFont typeface="Arial" pitchFamily="34" charset="0"/>
              <a:buChar char="•"/>
            </a:pPr>
            <a:r>
              <a:rPr lang="fr-FR" dirty="0" err="1"/>
              <a:t>Only</a:t>
            </a:r>
            <a:r>
              <a:rPr lang="fr-FR" dirty="0"/>
              <a:t> </a:t>
            </a:r>
            <a:r>
              <a:rPr lang="el-GR" dirty="0"/>
              <a:t>β</a:t>
            </a:r>
            <a:r>
              <a:rPr lang="fr-FR" dirty="0"/>
              <a:t>i : </a:t>
            </a:r>
            <a:r>
              <a:rPr lang="fr-FR" dirty="0" err="1"/>
              <a:t>Learned</a:t>
            </a:r>
            <a:endParaRPr lang="fr-FR" dirty="0"/>
          </a:p>
          <a:p>
            <a:endParaRPr lang="fr-FR" b="1" dirty="0"/>
          </a:p>
        </p:txBody>
      </p:sp>
      <p:sp>
        <p:nvSpPr>
          <p:cNvPr id="44" name="Rectangle 43"/>
          <p:cNvSpPr/>
          <p:nvPr/>
        </p:nvSpPr>
        <p:spPr>
          <a:xfrm>
            <a:off x="2185472" y="1556680"/>
            <a:ext cx="447558" cy="400110"/>
          </a:xfrm>
          <a:prstGeom prst="rect">
            <a:avLst/>
          </a:prstGeom>
        </p:spPr>
        <p:txBody>
          <a:bodyPr wrap="none">
            <a:spAutoFit/>
          </a:bodyPr>
          <a:lstStyle/>
          <a:p>
            <a:r>
              <a:rPr lang="fr-FR" sz="2000" b="1" dirty="0" err="1" smtClean="0"/>
              <a:t>w</a:t>
            </a:r>
            <a:r>
              <a:rPr lang="fr-FR" b="1" dirty="0" err="1" smtClean="0"/>
              <a:t>i</a:t>
            </a:r>
            <a:endParaRPr lang="fr-FR" b="1" dirty="0"/>
          </a:p>
        </p:txBody>
      </p:sp>
      <p:sp>
        <p:nvSpPr>
          <p:cNvPr id="45" name="Rectangle 44"/>
          <p:cNvSpPr/>
          <p:nvPr/>
        </p:nvSpPr>
        <p:spPr>
          <a:xfrm>
            <a:off x="2944550" y="1469566"/>
            <a:ext cx="453970" cy="369332"/>
          </a:xfrm>
          <a:prstGeom prst="rect">
            <a:avLst/>
          </a:prstGeom>
        </p:spPr>
        <p:txBody>
          <a:bodyPr wrap="none">
            <a:spAutoFit/>
          </a:bodyPr>
          <a:lstStyle/>
          <a:p>
            <a:r>
              <a:rPr lang="fr-FR" b="1" dirty="0"/>
              <a:t>b</a:t>
            </a:r>
            <a:r>
              <a:rPr lang="fr-FR" sz="1600" b="1" dirty="0"/>
              <a:t>1</a:t>
            </a:r>
            <a:endParaRPr lang="fr-FR" sz="1600" dirty="0"/>
          </a:p>
        </p:txBody>
      </p:sp>
      <p:sp>
        <p:nvSpPr>
          <p:cNvPr id="46" name="Rectangle 45"/>
          <p:cNvSpPr/>
          <p:nvPr/>
        </p:nvSpPr>
        <p:spPr>
          <a:xfrm>
            <a:off x="2944550" y="2023286"/>
            <a:ext cx="453970" cy="369332"/>
          </a:xfrm>
          <a:prstGeom prst="rect">
            <a:avLst/>
          </a:prstGeom>
        </p:spPr>
        <p:txBody>
          <a:bodyPr wrap="none">
            <a:spAutoFit/>
          </a:bodyPr>
          <a:lstStyle/>
          <a:p>
            <a:r>
              <a:rPr lang="fr-FR" b="1" dirty="0"/>
              <a:t>b</a:t>
            </a:r>
            <a:r>
              <a:rPr lang="fr-FR" sz="1600" b="1" dirty="0"/>
              <a:t>2</a:t>
            </a:r>
            <a:endParaRPr lang="fr-FR" sz="1600" dirty="0"/>
          </a:p>
        </p:txBody>
      </p:sp>
      <p:sp>
        <p:nvSpPr>
          <p:cNvPr id="47" name="Rectangle 46"/>
          <p:cNvSpPr/>
          <p:nvPr/>
        </p:nvSpPr>
        <p:spPr>
          <a:xfrm>
            <a:off x="2944550" y="2643046"/>
            <a:ext cx="453970" cy="369332"/>
          </a:xfrm>
          <a:prstGeom prst="rect">
            <a:avLst/>
          </a:prstGeom>
        </p:spPr>
        <p:txBody>
          <a:bodyPr wrap="none">
            <a:spAutoFit/>
          </a:bodyPr>
          <a:lstStyle/>
          <a:p>
            <a:r>
              <a:rPr lang="fr-FR" b="1" dirty="0"/>
              <a:t>b</a:t>
            </a:r>
            <a:r>
              <a:rPr lang="fr-FR" sz="1600" b="1" dirty="0"/>
              <a:t>3</a:t>
            </a:r>
            <a:endParaRPr lang="fr-FR" sz="1600" dirty="0"/>
          </a:p>
        </p:txBody>
      </p:sp>
      <p:sp>
        <p:nvSpPr>
          <p:cNvPr id="48" name="Rectangle 47"/>
          <p:cNvSpPr/>
          <p:nvPr/>
        </p:nvSpPr>
        <p:spPr>
          <a:xfrm>
            <a:off x="2944550" y="3582846"/>
            <a:ext cx="473206" cy="369332"/>
          </a:xfrm>
          <a:prstGeom prst="rect">
            <a:avLst/>
          </a:prstGeom>
        </p:spPr>
        <p:txBody>
          <a:bodyPr wrap="none">
            <a:spAutoFit/>
          </a:bodyPr>
          <a:lstStyle/>
          <a:p>
            <a:r>
              <a:rPr lang="fr-FR" b="1" dirty="0" err="1" smtClean="0"/>
              <a:t>b</a:t>
            </a:r>
            <a:r>
              <a:rPr lang="fr-FR" sz="1600" dirty="0" err="1" smtClean="0"/>
              <a:t>N</a:t>
            </a:r>
            <a:endParaRPr lang="fr-FR" dirty="0"/>
          </a:p>
        </p:txBody>
      </p:sp>
      <p:sp>
        <p:nvSpPr>
          <p:cNvPr id="49" name="Rectangle 48"/>
          <p:cNvSpPr/>
          <p:nvPr/>
        </p:nvSpPr>
        <p:spPr>
          <a:xfrm>
            <a:off x="798390" y="1891995"/>
            <a:ext cx="466794" cy="369332"/>
          </a:xfrm>
          <a:prstGeom prst="rect">
            <a:avLst/>
          </a:prstGeom>
        </p:spPr>
        <p:txBody>
          <a:bodyPr wrap="none">
            <a:spAutoFit/>
          </a:bodyPr>
          <a:lstStyle/>
          <a:p>
            <a:r>
              <a:rPr lang="fr-FR" b="1" dirty="0"/>
              <a:t>X1</a:t>
            </a:r>
            <a:endParaRPr lang="fr-FR" dirty="0"/>
          </a:p>
        </p:txBody>
      </p:sp>
      <p:sp>
        <p:nvSpPr>
          <p:cNvPr id="50" name="Rectangle 49"/>
          <p:cNvSpPr/>
          <p:nvPr/>
        </p:nvSpPr>
        <p:spPr>
          <a:xfrm>
            <a:off x="798390" y="2407580"/>
            <a:ext cx="466794" cy="369332"/>
          </a:xfrm>
          <a:prstGeom prst="rect">
            <a:avLst/>
          </a:prstGeom>
        </p:spPr>
        <p:txBody>
          <a:bodyPr wrap="none">
            <a:spAutoFit/>
          </a:bodyPr>
          <a:lstStyle/>
          <a:p>
            <a:r>
              <a:rPr lang="fr-FR" b="1" dirty="0"/>
              <a:t>X2</a:t>
            </a:r>
            <a:endParaRPr lang="fr-FR" dirty="0"/>
          </a:p>
        </p:txBody>
      </p:sp>
      <p:sp>
        <p:nvSpPr>
          <p:cNvPr id="51" name="Rectangle 50"/>
          <p:cNvSpPr/>
          <p:nvPr/>
        </p:nvSpPr>
        <p:spPr>
          <a:xfrm>
            <a:off x="817903" y="3199304"/>
            <a:ext cx="479618" cy="369332"/>
          </a:xfrm>
          <a:prstGeom prst="rect">
            <a:avLst/>
          </a:prstGeom>
        </p:spPr>
        <p:txBody>
          <a:bodyPr wrap="none">
            <a:spAutoFit/>
          </a:bodyPr>
          <a:lstStyle/>
          <a:p>
            <a:r>
              <a:rPr lang="fr-FR" b="1" dirty="0" err="1" smtClean="0"/>
              <a:t>Xn</a:t>
            </a:r>
            <a:endParaRPr lang="fr-FR" dirty="0"/>
          </a:p>
        </p:txBody>
      </p:sp>
      <p:sp>
        <p:nvSpPr>
          <p:cNvPr id="52" name="Ellipse 51"/>
          <p:cNvSpPr/>
          <p:nvPr/>
        </p:nvSpPr>
        <p:spPr>
          <a:xfrm flipH="1" flipV="1">
            <a:off x="991657" y="2861438"/>
            <a:ext cx="5461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flipH="1" flipV="1">
            <a:off x="991657" y="2982652"/>
            <a:ext cx="5461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3662680" y="1756606"/>
            <a:ext cx="389850" cy="369332"/>
          </a:xfrm>
          <a:prstGeom prst="rect">
            <a:avLst/>
          </a:prstGeom>
        </p:spPr>
        <p:txBody>
          <a:bodyPr wrap="none">
            <a:spAutoFit/>
          </a:bodyPr>
          <a:lstStyle/>
          <a:p>
            <a:r>
              <a:rPr lang="el-GR" b="1" dirty="0" smtClean="0"/>
              <a:t>β</a:t>
            </a:r>
            <a:r>
              <a:rPr lang="fr-FR" b="1" dirty="0" smtClean="0"/>
              <a:t>i</a:t>
            </a:r>
            <a:endParaRPr lang="fr-FR" b="1" dirty="0"/>
          </a:p>
        </p:txBody>
      </p:sp>
      <p:sp>
        <p:nvSpPr>
          <p:cNvPr id="58" name="Rectangle 57"/>
          <p:cNvSpPr/>
          <p:nvPr/>
        </p:nvSpPr>
        <p:spPr>
          <a:xfrm>
            <a:off x="4779457" y="2136564"/>
            <a:ext cx="492443" cy="369332"/>
          </a:xfrm>
          <a:prstGeom prst="rect">
            <a:avLst/>
          </a:prstGeom>
        </p:spPr>
        <p:txBody>
          <a:bodyPr wrap="none">
            <a:spAutoFit/>
          </a:bodyPr>
          <a:lstStyle/>
          <a:p>
            <a:r>
              <a:rPr lang="fr-FR" b="1" dirty="0" smtClean="0"/>
              <a:t>O</a:t>
            </a:r>
            <a:r>
              <a:rPr lang="fr-FR" sz="1600" b="1" dirty="0" smtClean="0"/>
              <a:t>1</a:t>
            </a:r>
            <a:endParaRPr lang="fr-FR" sz="1600" dirty="0"/>
          </a:p>
        </p:txBody>
      </p:sp>
      <p:sp>
        <p:nvSpPr>
          <p:cNvPr id="59" name="Rectangle 58"/>
          <p:cNvSpPr/>
          <p:nvPr/>
        </p:nvSpPr>
        <p:spPr>
          <a:xfrm>
            <a:off x="923588" y="3979364"/>
            <a:ext cx="1261884" cy="369332"/>
          </a:xfrm>
          <a:prstGeom prst="rect">
            <a:avLst/>
          </a:prstGeom>
        </p:spPr>
        <p:txBody>
          <a:bodyPr wrap="none">
            <a:spAutoFit/>
          </a:bodyPr>
          <a:lstStyle/>
          <a:p>
            <a:r>
              <a:rPr lang="fr-FR" dirty="0"/>
              <a:t>Input layer</a:t>
            </a:r>
          </a:p>
        </p:txBody>
      </p:sp>
      <p:sp>
        <p:nvSpPr>
          <p:cNvPr id="60" name="Rectangle 59"/>
          <p:cNvSpPr/>
          <p:nvPr/>
        </p:nvSpPr>
        <p:spPr>
          <a:xfrm>
            <a:off x="2345175" y="3979364"/>
            <a:ext cx="1479892" cy="369332"/>
          </a:xfrm>
          <a:prstGeom prst="rect">
            <a:avLst/>
          </a:prstGeom>
        </p:spPr>
        <p:txBody>
          <a:bodyPr wrap="none">
            <a:spAutoFit/>
          </a:bodyPr>
          <a:lstStyle/>
          <a:p>
            <a:r>
              <a:rPr lang="fr-FR" dirty="0" err="1"/>
              <a:t>Hidden</a:t>
            </a:r>
            <a:r>
              <a:rPr lang="fr-FR" dirty="0"/>
              <a:t> layer</a:t>
            </a:r>
          </a:p>
        </p:txBody>
      </p:sp>
      <p:sp>
        <p:nvSpPr>
          <p:cNvPr id="61" name="Rectangle 60"/>
          <p:cNvSpPr/>
          <p:nvPr/>
        </p:nvSpPr>
        <p:spPr>
          <a:xfrm>
            <a:off x="3869760" y="3979364"/>
            <a:ext cx="1441420" cy="369332"/>
          </a:xfrm>
          <a:prstGeom prst="rect">
            <a:avLst/>
          </a:prstGeom>
        </p:spPr>
        <p:txBody>
          <a:bodyPr wrap="none">
            <a:spAutoFit/>
          </a:bodyPr>
          <a:lstStyle/>
          <a:p>
            <a:r>
              <a:rPr lang="fr-FR" dirty="0"/>
              <a:t>Output layer</a:t>
            </a:r>
          </a:p>
        </p:txBody>
      </p:sp>
      <p:sp>
        <p:nvSpPr>
          <p:cNvPr id="62" name="TextBox 2">
            <a:extLst>
              <a:ext uri="{FF2B5EF4-FFF2-40B4-BE49-F238E27FC236}">
                <a16:creationId xmlns="" xmlns:a16="http://schemas.microsoft.com/office/drawing/2014/main" id="{FB299356-904D-4E39-B66D-BF56DF47E21F}"/>
              </a:ext>
            </a:extLst>
          </p:cNvPr>
          <p:cNvSpPr txBox="1"/>
          <p:nvPr/>
        </p:nvSpPr>
        <p:spPr>
          <a:xfrm>
            <a:off x="11184825" y="918233"/>
            <a:ext cx="889987" cy="369332"/>
          </a:xfrm>
          <a:prstGeom prst="rect">
            <a:avLst/>
          </a:prstGeom>
          <a:noFill/>
        </p:spPr>
        <p:txBody>
          <a:bodyPr wrap="none" rtlCol="0">
            <a:spAutoFit/>
          </a:bodyPr>
          <a:lstStyle/>
          <a:p>
            <a:r>
              <a:rPr lang="de-DE" dirty="0" smtClean="0"/>
              <a:t>[1] [14]</a:t>
            </a:r>
            <a:endParaRPr lang="en-US" dirty="0"/>
          </a:p>
        </p:txBody>
      </p:sp>
      <p:sp>
        <p:nvSpPr>
          <p:cNvPr id="64" name="Rectangle à coins arrondis 63"/>
          <p:cNvSpPr/>
          <p:nvPr/>
        </p:nvSpPr>
        <p:spPr>
          <a:xfrm>
            <a:off x="3279776" y="5079399"/>
            <a:ext cx="1749607" cy="97933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Fast</a:t>
            </a:r>
            <a:r>
              <a:rPr lang="fr-FR" b="1" dirty="0">
                <a:solidFill>
                  <a:schemeClr val="tx1"/>
                </a:solidFill>
              </a:rPr>
              <a:t> convergence speed</a:t>
            </a:r>
          </a:p>
        </p:txBody>
      </p:sp>
      <p:sp>
        <p:nvSpPr>
          <p:cNvPr id="65" name="Rectangle à coins arrondis 64"/>
          <p:cNvSpPr/>
          <p:nvPr/>
        </p:nvSpPr>
        <p:spPr>
          <a:xfrm>
            <a:off x="5394100" y="5048401"/>
            <a:ext cx="1811153" cy="116273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Promising</a:t>
            </a:r>
            <a:r>
              <a:rPr lang="fr-FR" b="1" dirty="0">
                <a:solidFill>
                  <a:schemeClr val="tx1"/>
                </a:solidFill>
              </a:rPr>
              <a:t> performance</a:t>
            </a:r>
            <a:endParaRPr lang="fr-FR" dirty="0">
              <a:solidFill>
                <a:schemeClr val="tx1"/>
              </a:solidFill>
            </a:endParaRPr>
          </a:p>
        </p:txBody>
      </p:sp>
      <p:sp>
        <p:nvSpPr>
          <p:cNvPr id="66" name="Rectangle à coins arrondis 65"/>
          <p:cNvSpPr/>
          <p:nvPr/>
        </p:nvSpPr>
        <p:spPr>
          <a:xfrm>
            <a:off x="7727168" y="5038147"/>
            <a:ext cx="1673701" cy="12524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Learning </a:t>
            </a:r>
            <a:r>
              <a:rPr lang="fr-FR" b="1" dirty="0" err="1">
                <a:solidFill>
                  <a:schemeClr val="tx1"/>
                </a:solidFill>
              </a:rPr>
              <a:t>without</a:t>
            </a:r>
            <a:r>
              <a:rPr lang="fr-FR" b="1" dirty="0">
                <a:solidFill>
                  <a:schemeClr val="tx1"/>
                </a:solidFill>
              </a:rPr>
              <a:t> </a:t>
            </a:r>
            <a:r>
              <a:rPr lang="fr-FR" b="1" dirty="0" err="1">
                <a:solidFill>
                  <a:schemeClr val="tx1"/>
                </a:solidFill>
              </a:rPr>
              <a:t>iteration</a:t>
            </a:r>
            <a:endParaRPr lang="fr-FR" b="1" dirty="0">
              <a:solidFill>
                <a:schemeClr val="tx1"/>
              </a:solidFill>
            </a:endParaRPr>
          </a:p>
        </p:txBody>
      </p:sp>
      <p:sp>
        <p:nvSpPr>
          <p:cNvPr id="67" name="Rectangle à coins arrondis 66"/>
          <p:cNvSpPr/>
          <p:nvPr/>
        </p:nvSpPr>
        <p:spPr>
          <a:xfrm>
            <a:off x="6338980" y="4001219"/>
            <a:ext cx="2237899" cy="548640"/>
          </a:xfrm>
          <a:prstGeom prst="roundRect">
            <a:avLst/>
          </a:prstGeom>
          <a:solidFill>
            <a:schemeClr val="accent1">
              <a:lumMod val="40000"/>
              <a:lumOff val="60000"/>
            </a:schemeClr>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t>ELM</a:t>
            </a:r>
          </a:p>
        </p:txBody>
      </p:sp>
      <p:sp>
        <p:nvSpPr>
          <p:cNvPr id="68" name="Rectangle à coins arrondis 67"/>
          <p:cNvSpPr/>
          <p:nvPr/>
        </p:nvSpPr>
        <p:spPr>
          <a:xfrm>
            <a:off x="9874645" y="5027895"/>
            <a:ext cx="2237899" cy="137697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b="1" dirty="0">
                <a:solidFill>
                  <a:schemeClr val="tx1"/>
                </a:solidFill>
              </a:rPr>
              <a:t>Applications: </a:t>
            </a:r>
          </a:p>
          <a:p>
            <a:pPr marL="285750" indent="-285750" algn="just">
              <a:buFont typeface="Arial" pitchFamily="34" charset="0"/>
              <a:buChar char="•"/>
            </a:pPr>
            <a:r>
              <a:rPr lang="en-US" b="1" dirty="0">
                <a:solidFill>
                  <a:schemeClr val="tx1"/>
                </a:solidFill>
              </a:rPr>
              <a:t>Classification</a:t>
            </a:r>
            <a:endParaRPr lang="en-US" dirty="0">
              <a:solidFill>
                <a:schemeClr val="tx1"/>
              </a:solidFill>
            </a:endParaRPr>
          </a:p>
          <a:p>
            <a:pPr marL="285750" indent="-285750" algn="just">
              <a:buFont typeface="Arial" pitchFamily="34" charset="0"/>
              <a:buChar char="•"/>
            </a:pPr>
            <a:r>
              <a:rPr lang="en-US" b="1" dirty="0">
                <a:solidFill>
                  <a:schemeClr val="tx1"/>
                </a:solidFill>
              </a:rPr>
              <a:t>Regression</a:t>
            </a:r>
            <a:endParaRPr lang="en-US" dirty="0">
              <a:solidFill>
                <a:schemeClr val="tx1"/>
              </a:solidFill>
            </a:endParaRPr>
          </a:p>
          <a:p>
            <a:pPr marL="285750" indent="-285750" algn="just">
              <a:buFont typeface="Arial" pitchFamily="34" charset="0"/>
              <a:buChar char="•"/>
            </a:pPr>
            <a:r>
              <a:rPr lang="en-US" b="1" dirty="0">
                <a:solidFill>
                  <a:schemeClr val="tx1"/>
                </a:solidFill>
              </a:rPr>
              <a:t>Clustering</a:t>
            </a:r>
          </a:p>
          <a:p>
            <a:pPr marL="285750" indent="-285750" algn="just">
              <a:buFont typeface="Arial" pitchFamily="34" charset="0"/>
              <a:buChar char="•"/>
            </a:pPr>
            <a:r>
              <a:rPr lang="en-US" b="1" dirty="0">
                <a:solidFill>
                  <a:schemeClr val="tx1"/>
                </a:solidFill>
              </a:rPr>
              <a:t>Feature mapping</a:t>
            </a:r>
            <a:endParaRPr lang="fr-FR" b="1" dirty="0">
              <a:solidFill>
                <a:schemeClr val="tx1"/>
              </a:solidFill>
            </a:endParaRPr>
          </a:p>
        </p:txBody>
      </p:sp>
      <p:cxnSp>
        <p:nvCxnSpPr>
          <p:cNvPr id="70" name="Connecteur en angle 69"/>
          <p:cNvCxnSpPr>
            <a:stCxn id="67" idx="2"/>
            <a:endCxn id="65" idx="0"/>
          </p:cNvCxnSpPr>
          <p:nvPr/>
        </p:nvCxnSpPr>
        <p:spPr>
          <a:xfrm rot="5400000">
            <a:off x="6629533" y="4220004"/>
            <a:ext cx="498542" cy="1158253"/>
          </a:xfrm>
          <a:prstGeom prst="bentConnector3">
            <a:avLst>
              <a:gd name="adj1" fmla="val 53057"/>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1" name="Connecteur en angle 70"/>
          <p:cNvCxnSpPr>
            <a:stCxn id="67" idx="2"/>
            <a:endCxn id="64" idx="0"/>
          </p:cNvCxnSpPr>
          <p:nvPr/>
        </p:nvCxnSpPr>
        <p:spPr>
          <a:xfrm rot="5400000">
            <a:off x="5541485" y="3162954"/>
            <a:ext cx="529540" cy="330335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p:nvPr/>
        </p:nvCxnSpPr>
        <p:spPr>
          <a:xfrm rot="16200000" flipH="1">
            <a:off x="7766830" y="4247054"/>
            <a:ext cx="488288" cy="1106089"/>
          </a:xfrm>
          <a:prstGeom prst="bentConnector3">
            <a:avLst>
              <a:gd name="adj1" fmla="val 52497"/>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3" name="Connecteur en angle 72"/>
          <p:cNvCxnSpPr/>
          <p:nvPr/>
        </p:nvCxnSpPr>
        <p:spPr>
          <a:xfrm>
            <a:off x="7465060" y="4813284"/>
            <a:ext cx="3535666" cy="22380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4" name="Ellipse 73"/>
          <p:cNvSpPr/>
          <p:nvPr/>
        </p:nvSpPr>
        <p:spPr>
          <a:xfrm>
            <a:off x="4143430" y="2935660"/>
            <a:ext cx="447040" cy="41656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cxnSp>
        <p:nvCxnSpPr>
          <p:cNvPr id="75" name="Connecteur droit avec flèche 74"/>
          <p:cNvCxnSpPr/>
          <p:nvPr/>
        </p:nvCxnSpPr>
        <p:spPr>
          <a:xfrm>
            <a:off x="4590470" y="3143940"/>
            <a:ext cx="69088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6" name="Rectangle 75"/>
          <p:cNvSpPr/>
          <p:nvPr/>
        </p:nvSpPr>
        <p:spPr>
          <a:xfrm>
            <a:off x="4779457" y="2817282"/>
            <a:ext cx="546945" cy="369332"/>
          </a:xfrm>
          <a:prstGeom prst="rect">
            <a:avLst/>
          </a:prstGeom>
        </p:spPr>
        <p:txBody>
          <a:bodyPr wrap="none">
            <a:spAutoFit/>
          </a:bodyPr>
          <a:lstStyle/>
          <a:p>
            <a:r>
              <a:rPr lang="fr-FR" b="1" dirty="0" smtClean="0"/>
              <a:t>O</a:t>
            </a:r>
            <a:r>
              <a:rPr lang="fr-FR" sz="1600" b="1" dirty="0" smtClean="0"/>
              <a:t>m</a:t>
            </a:r>
            <a:endParaRPr lang="fr-FR" sz="1600" dirty="0"/>
          </a:p>
        </p:txBody>
      </p:sp>
      <p:cxnSp>
        <p:nvCxnSpPr>
          <p:cNvPr id="77" name="Connecteur droit avec flèche 76"/>
          <p:cNvCxnSpPr>
            <a:stCxn id="48" idx="3"/>
            <a:endCxn id="74" idx="2"/>
          </p:cNvCxnSpPr>
          <p:nvPr/>
        </p:nvCxnSpPr>
        <p:spPr>
          <a:xfrm flipV="1">
            <a:off x="3417756" y="3143940"/>
            <a:ext cx="725674" cy="6235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0" name="Connecteur droit avec flèche 79"/>
          <p:cNvCxnSpPr>
            <a:stCxn id="10" idx="6"/>
            <a:endCxn id="74" idx="2"/>
          </p:cNvCxnSpPr>
          <p:nvPr/>
        </p:nvCxnSpPr>
        <p:spPr>
          <a:xfrm>
            <a:off x="3381430" y="2827712"/>
            <a:ext cx="762000" cy="31622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3" name="Connecteur droit avec flèche 82"/>
          <p:cNvCxnSpPr>
            <a:stCxn id="46" idx="3"/>
            <a:endCxn id="74" idx="2"/>
          </p:cNvCxnSpPr>
          <p:nvPr/>
        </p:nvCxnSpPr>
        <p:spPr>
          <a:xfrm>
            <a:off x="3398520" y="2207952"/>
            <a:ext cx="744910" cy="9359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6" name="Connecteur droit avec flèche 85"/>
          <p:cNvCxnSpPr>
            <a:stCxn id="8" idx="6"/>
            <a:endCxn id="74" idx="2"/>
          </p:cNvCxnSpPr>
          <p:nvPr/>
        </p:nvCxnSpPr>
        <p:spPr>
          <a:xfrm>
            <a:off x="3391590" y="1654232"/>
            <a:ext cx="751840" cy="14897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0" name="Ellipse 89"/>
          <p:cNvSpPr/>
          <p:nvPr/>
        </p:nvSpPr>
        <p:spPr>
          <a:xfrm flipV="1">
            <a:off x="4373301" y="274008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Ellipse 90"/>
          <p:cNvSpPr/>
          <p:nvPr/>
        </p:nvSpPr>
        <p:spPr>
          <a:xfrm flipV="1">
            <a:off x="4373300" y="286962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p:cNvSpPr/>
          <p:nvPr/>
        </p:nvSpPr>
        <p:spPr>
          <a:xfrm>
            <a:off x="3163914" y="3523848"/>
            <a:ext cx="184731" cy="400110"/>
          </a:xfrm>
          <a:prstGeom prst="rect">
            <a:avLst/>
          </a:prstGeom>
        </p:spPr>
        <p:txBody>
          <a:bodyPr wrap="none">
            <a:spAutoFit/>
          </a:bodyPr>
          <a:lstStyle/>
          <a:p>
            <a:r>
              <a:rPr lang="fr-FR" sz="2000" dirty="0"/>
              <a:t>̂</a:t>
            </a:r>
          </a:p>
        </p:txBody>
      </p:sp>
      <p:pic>
        <p:nvPicPr>
          <p:cNvPr id="78" name="Picture 4" descr="ENETCOM - Notes et délibé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2648270" y="-70164"/>
            <a:ext cx="6598281" cy="820417"/>
          </a:xfrm>
          <a:prstGeom prst="rect">
            <a:avLst/>
          </a:prstGeom>
        </p:spPr>
        <p:txBody>
          <a:bodyPr wrap="none">
            <a:spAutoFit/>
          </a:bodyPr>
          <a:lstStyle/>
          <a:p>
            <a:pPr algn="ctr">
              <a:lnSpc>
                <a:spcPct val="200000"/>
              </a:lnSpc>
            </a:pPr>
            <a:r>
              <a:rPr lang="fr-FR" sz="2800" b="1" dirty="0">
                <a:solidFill>
                  <a:schemeClr val="bg1"/>
                </a:solidFill>
              </a:rPr>
              <a:t>Hand </a:t>
            </a:r>
            <a:r>
              <a:rPr lang="fr-FR" sz="2800" b="1" dirty="0" err="1">
                <a:solidFill>
                  <a:schemeClr val="bg1"/>
                </a:solidFill>
              </a:rPr>
              <a:t>gesture</a:t>
            </a:r>
            <a:r>
              <a:rPr lang="fr-FR" sz="2800" b="1" dirty="0">
                <a:solidFill>
                  <a:schemeClr val="bg1"/>
                </a:solidFill>
              </a:rPr>
              <a:t> </a:t>
            </a:r>
            <a:r>
              <a:rPr lang="fr-FR" sz="2800" b="1" dirty="0" smtClean="0">
                <a:solidFill>
                  <a:schemeClr val="bg1"/>
                </a:solidFill>
              </a:rPr>
              <a:t>classification </a:t>
            </a:r>
            <a:r>
              <a:rPr lang="fr-FR" sz="2800" b="1" dirty="0" err="1" smtClean="0">
                <a:solidFill>
                  <a:schemeClr val="bg1"/>
                </a:solidFill>
              </a:rPr>
              <a:t>algorithm</a:t>
            </a:r>
            <a:endParaRPr lang="fr-FR" sz="2800" b="1" dirty="0">
              <a:solidFill>
                <a:schemeClr val="bg1"/>
              </a:solidFill>
            </a:endParaRPr>
          </a:p>
        </p:txBody>
      </p:sp>
      <p:sp>
        <p:nvSpPr>
          <p:cNvPr id="89" name="Rectangle 88"/>
          <p:cNvSpPr/>
          <p:nvPr/>
        </p:nvSpPr>
        <p:spPr>
          <a:xfrm>
            <a:off x="220435" y="918925"/>
            <a:ext cx="3903633" cy="369332"/>
          </a:xfrm>
          <a:prstGeom prst="rect">
            <a:avLst/>
          </a:prstGeom>
        </p:spPr>
        <p:txBody>
          <a:bodyPr wrap="none">
            <a:spAutoFit/>
          </a:bodyPr>
          <a:lstStyle/>
          <a:p>
            <a:r>
              <a:rPr lang="en-US" b="1" dirty="0" smtClean="0"/>
              <a:t>Extreme Learning Machine (</a:t>
            </a:r>
            <a:r>
              <a:rPr lang="fr-FR" b="1" dirty="0" smtClean="0"/>
              <a:t>ELM):</a:t>
            </a:r>
            <a:endParaRPr lang="fr-FR" dirty="0"/>
          </a:p>
        </p:txBody>
      </p:sp>
    </p:spTree>
    <p:extLst>
      <p:ext uri="{BB962C8B-B14F-4D97-AF65-F5344CB8AC3E}">
        <p14:creationId xmlns:p14="http://schemas.microsoft.com/office/powerpoint/2010/main" val="161248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randombar(horizontal)">
                                      <p:cBhvr>
                                        <p:cTn id="12" dur="500"/>
                                        <p:tgtEl>
                                          <p:spTgt spid="67"/>
                                        </p:tgtEl>
                                      </p:cBhvr>
                                    </p:animEffect>
                                  </p:childTnLst>
                                </p:cTn>
                              </p:par>
                              <p:par>
                                <p:cTn id="13" presetID="14" presetClass="entr" presetSubtype="1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randombar(horizontal)">
                                      <p:cBhvr>
                                        <p:cTn id="15" dur="500"/>
                                        <p:tgtEl>
                                          <p:spTgt spid="7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randombar(horizontal)">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randombar(horizontal)">
                                      <p:cBhvr>
                                        <p:cTn id="23" dur="500"/>
                                        <p:tgtEl>
                                          <p:spTgt spid="65"/>
                                        </p:tgtEl>
                                      </p:cBhvr>
                                    </p:animEffect>
                                  </p:childTnLst>
                                </p:cTn>
                              </p:par>
                              <p:par>
                                <p:cTn id="24" presetID="14" presetClass="entr" presetSubtype="1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randombar(horizontal)">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randombar(horizontal)">
                                      <p:cBhvr>
                                        <p:cTn id="31" dur="500"/>
                                        <p:tgtEl>
                                          <p:spTgt spid="66"/>
                                        </p:tgtEl>
                                      </p:cBhvr>
                                    </p:animEffect>
                                  </p:childTnLst>
                                </p:cTn>
                              </p:par>
                              <p:par>
                                <p:cTn id="32" presetID="14" presetClass="entr" presetSubtype="10"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randombar(horizontal)">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randombar(horizontal)">
                                      <p:cBhvr>
                                        <p:cTn id="39" dur="500"/>
                                        <p:tgtEl>
                                          <p:spTgt spid="68"/>
                                        </p:tgtEl>
                                      </p:cBhvr>
                                    </p:animEffect>
                                  </p:childTnLst>
                                </p:cTn>
                              </p:par>
                              <p:par>
                                <p:cTn id="40" presetID="14" presetClass="entr" presetSubtype="1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randombar(horizontal)">
                                      <p:cBhvr>
                                        <p:cTn id="4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4" grpId="0" animBg="1"/>
      <p:bldP spid="65" grpId="0" animBg="1"/>
      <p:bldP spid="66" grpId="0" animBg="1"/>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06794" y="1210688"/>
            <a:ext cx="5208087" cy="507831"/>
          </a:xfrm>
          <a:prstGeom prst="rect">
            <a:avLst/>
          </a:prstGeom>
        </p:spPr>
        <p:txBody>
          <a:bodyPr wrap="square">
            <a:spAutoFit/>
          </a:bodyPr>
          <a:lstStyle/>
          <a:p>
            <a:pPr marL="285750" indent="-285750">
              <a:lnSpc>
                <a:spcPct val="150000"/>
              </a:lnSpc>
              <a:buFont typeface="Arial" pitchFamily="34" charset="0"/>
              <a:buChar char="•"/>
            </a:pPr>
            <a:r>
              <a:rPr lang="fr-FR" dirty="0" err="1" smtClean="0"/>
              <a:t>Removing</a:t>
            </a:r>
            <a:r>
              <a:rPr lang="fr-FR" dirty="0" smtClean="0"/>
              <a:t> </a:t>
            </a:r>
            <a:r>
              <a:rPr lang="fr-FR" b="1" dirty="0" err="1"/>
              <a:t>weights</a:t>
            </a:r>
            <a:r>
              <a:rPr lang="fr-FR" dirty="0"/>
              <a:t>.</a:t>
            </a:r>
          </a:p>
        </p:txBody>
      </p:sp>
      <p:sp>
        <p:nvSpPr>
          <p:cNvPr id="8" name="Ellipse 7"/>
          <p:cNvSpPr/>
          <p:nvPr/>
        </p:nvSpPr>
        <p:spPr>
          <a:xfrm>
            <a:off x="279772" y="171763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279771" y="221727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272052" y="275356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272051" y="325320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1381296" y="206487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1381295" y="256451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rot="5400000">
            <a:off x="1381297" y="304004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rot="5400000">
            <a:off x="1381296" y="353968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258552" y="3803007"/>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2376718" y="239089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2376718" y="290336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2376717" y="340300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p:cNvCxnSpPr/>
          <p:nvPr/>
        </p:nvCxnSpPr>
        <p:spPr>
          <a:xfrm>
            <a:off x="627013" y="1891255"/>
            <a:ext cx="754283" cy="34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627012" y="2390895"/>
            <a:ext cx="754283" cy="34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605793" y="2927188"/>
            <a:ext cx="775505" cy="286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627015" y="3439370"/>
            <a:ext cx="754282" cy="273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605793" y="3713304"/>
            <a:ext cx="775504" cy="263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V="1">
            <a:off x="605791" y="3213664"/>
            <a:ext cx="775507" cy="220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619293" y="2738135"/>
            <a:ext cx="762002" cy="173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627015" y="2238495"/>
            <a:ext cx="754281" cy="152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605793" y="3213664"/>
            <a:ext cx="775505" cy="76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605793" y="2738135"/>
            <a:ext cx="775502" cy="1238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V="1">
            <a:off x="605793" y="2238495"/>
            <a:ext cx="775503" cy="1738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619292" y="2238495"/>
            <a:ext cx="762004" cy="1188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605794" y="2238495"/>
            <a:ext cx="775502" cy="68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627015" y="2911757"/>
            <a:ext cx="927902" cy="975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27015" y="2390896"/>
            <a:ext cx="754282" cy="1322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647064" y="1891256"/>
            <a:ext cx="734231" cy="84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627013" y="1891255"/>
            <a:ext cx="754285" cy="1322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1718479" y="2246211"/>
            <a:ext cx="658239" cy="318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1728537" y="2238495"/>
            <a:ext cx="648181" cy="838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1728537" y="2238495"/>
            <a:ext cx="648180" cy="1338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1728536" y="2564515"/>
            <a:ext cx="648182" cy="173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1728536" y="2738135"/>
            <a:ext cx="648182" cy="33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flipH="1" flipV="1">
            <a:off x="1728538" y="3213664"/>
            <a:ext cx="648179" cy="36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V="1">
            <a:off x="1728537" y="3576622"/>
            <a:ext cx="648180" cy="136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V="1">
            <a:off x="1706902" y="3076982"/>
            <a:ext cx="669816" cy="136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1728537" y="3069124"/>
            <a:ext cx="690625" cy="644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V="1">
            <a:off x="1728538" y="2564515"/>
            <a:ext cx="648180" cy="64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V="1">
            <a:off x="1718479" y="2441747"/>
            <a:ext cx="709091" cy="1260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flipH="1" flipV="1">
            <a:off x="1728536" y="2738135"/>
            <a:ext cx="648181" cy="838487"/>
          </a:xfrm>
          <a:prstGeom prst="line">
            <a:avLst/>
          </a:prstGeom>
        </p:spPr>
        <p:style>
          <a:lnRef idx="1">
            <a:schemeClr val="accent1"/>
          </a:lnRef>
          <a:fillRef idx="0">
            <a:schemeClr val="accent1"/>
          </a:fillRef>
          <a:effectRef idx="0">
            <a:schemeClr val="accent1"/>
          </a:effectRef>
          <a:fontRef idx="minor">
            <a:schemeClr val="tx1"/>
          </a:fontRef>
        </p:style>
      </p:cxnSp>
      <p:sp>
        <p:nvSpPr>
          <p:cNvPr id="50" name="Ellipse 49"/>
          <p:cNvSpPr/>
          <p:nvPr/>
        </p:nvSpPr>
        <p:spPr>
          <a:xfrm>
            <a:off x="3495612" y="1717636"/>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3495611" y="2217276"/>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solidFill>
                <a:srgbClr val="FDF4F1"/>
              </a:solidFill>
            </a:endParaRPr>
          </a:p>
        </p:txBody>
      </p:sp>
      <p:sp>
        <p:nvSpPr>
          <p:cNvPr id="52" name="Ellipse 51"/>
          <p:cNvSpPr/>
          <p:nvPr/>
        </p:nvSpPr>
        <p:spPr>
          <a:xfrm>
            <a:off x="3487892" y="2753569"/>
            <a:ext cx="347241" cy="347240"/>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3" name="Ellipse 52"/>
          <p:cNvSpPr/>
          <p:nvPr/>
        </p:nvSpPr>
        <p:spPr>
          <a:xfrm>
            <a:off x="3487891" y="3253209"/>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4597136" y="2064876"/>
            <a:ext cx="347241" cy="347240"/>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5" name="Ellipse 54"/>
          <p:cNvSpPr/>
          <p:nvPr/>
        </p:nvSpPr>
        <p:spPr>
          <a:xfrm>
            <a:off x="4597135" y="2564516"/>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rot="5400000">
            <a:off x="4597137" y="3040044"/>
            <a:ext cx="347241" cy="347240"/>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7" name="Ellipse 56"/>
          <p:cNvSpPr/>
          <p:nvPr/>
        </p:nvSpPr>
        <p:spPr>
          <a:xfrm rot="5400000">
            <a:off x="4597136" y="3539684"/>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474392" y="380300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5592558" y="2390896"/>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5592558" y="290336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5592557" y="340300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Connecteur droit 64"/>
          <p:cNvCxnSpPr/>
          <p:nvPr/>
        </p:nvCxnSpPr>
        <p:spPr>
          <a:xfrm>
            <a:off x="3842855" y="3439371"/>
            <a:ext cx="754282" cy="273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V="1">
            <a:off x="3821633" y="3713305"/>
            <a:ext cx="775504" cy="263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3821633" y="2738136"/>
            <a:ext cx="775502" cy="1238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3862904" y="1891257"/>
            <a:ext cx="734231" cy="84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flipV="1">
            <a:off x="4944376" y="2564516"/>
            <a:ext cx="648182" cy="173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4944376" y="2738136"/>
            <a:ext cx="648182" cy="33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flipV="1">
            <a:off x="4944377" y="3576623"/>
            <a:ext cx="648180" cy="136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flipV="1">
            <a:off x="4944377" y="3069125"/>
            <a:ext cx="690625" cy="644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4934319" y="2441748"/>
            <a:ext cx="709091" cy="1260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flipV="1">
            <a:off x="4944376" y="2738136"/>
            <a:ext cx="648181" cy="838487"/>
          </a:xfrm>
          <a:prstGeom prst="line">
            <a:avLst/>
          </a:prstGeom>
        </p:spPr>
        <p:style>
          <a:lnRef idx="1">
            <a:schemeClr val="accent1"/>
          </a:lnRef>
          <a:fillRef idx="0">
            <a:schemeClr val="accent1"/>
          </a:fillRef>
          <a:effectRef idx="0">
            <a:schemeClr val="accent1"/>
          </a:effectRef>
          <a:fontRef idx="minor">
            <a:schemeClr val="tx1"/>
          </a:fontRef>
        </p:style>
      </p:cxnSp>
      <p:sp>
        <p:nvSpPr>
          <p:cNvPr id="91" name="Flèche droite 90"/>
          <p:cNvSpPr/>
          <p:nvPr/>
        </p:nvSpPr>
        <p:spPr>
          <a:xfrm>
            <a:off x="2814415" y="2889089"/>
            <a:ext cx="585627" cy="25623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2" name="Rectangle 91"/>
          <p:cNvSpPr/>
          <p:nvPr/>
        </p:nvSpPr>
        <p:spPr>
          <a:xfrm>
            <a:off x="861903" y="4018515"/>
            <a:ext cx="915635" cy="369332"/>
          </a:xfrm>
          <a:prstGeom prst="rect">
            <a:avLst/>
          </a:prstGeom>
        </p:spPr>
        <p:txBody>
          <a:bodyPr wrap="none">
            <a:spAutoFit/>
          </a:bodyPr>
          <a:lstStyle/>
          <a:p>
            <a:r>
              <a:rPr lang="fr-FR" b="1" dirty="0" err="1"/>
              <a:t>Before</a:t>
            </a:r>
            <a:endParaRPr lang="fr-FR" dirty="0"/>
          </a:p>
        </p:txBody>
      </p:sp>
      <p:sp>
        <p:nvSpPr>
          <p:cNvPr id="93" name="Rectangle 92"/>
          <p:cNvSpPr/>
          <p:nvPr/>
        </p:nvSpPr>
        <p:spPr>
          <a:xfrm>
            <a:off x="4365504" y="4018515"/>
            <a:ext cx="723275" cy="369332"/>
          </a:xfrm>
          <a:prstGeom prst="rect">
            <a:avLst/>
          </a:prstGeom>
        </p:spPr>
        <p:txBody>
          <a:bodyPr wrap="none">
            <a:spAutoFit/>
          </a:bodyPr>
          <a:lstStyle/>
          <a:p>
            <a:r>
              <a:rPr lang="fr-FR" b="1" dirty="0" err="1"/>
              <a:t>After</a:t>
            </a:r>
            <a:endParaRPr lang="fr-FR" dirty="0"/>
          </a:p>
        </p:txBody>
      </p:sp>
      <p:pic>
        <p:nvPicPr>
          <p:cNvPr id="94" name="Picture 2" descr="Objective - Free marketin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719" y="5000197"/>
            <a:ext cx="476903" cy="476903"/>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886340" y="4936203"/>
            <a:ext cx="3209951" cy="923330"/>
          </a:xfrm>
          <a:prstGeom prst="rect">
            <a:avLst/>
          </a:prstGeom>
        </p:spPr>
        <p:txBody>
          <a:bodyPr wrap="square">
            <a:spAutoFit/>
          </a:bodyPr>
          <a:lstStyle/>
          <a:p>
            <a:r>
              <a:rPr lang="en-US" b="1" dirty="0"/>
              <a:t>Objective</a:t>
            </a:r>
            <a:r>
              <a:rPr lang="en-US" dirty="0"/>
              <a:t>:</a:t>
            </a:r>
          </a:p>
          <a:p>
            <a:r>
              <a:rPr lang="en-US" dirty="0"/>
              <a:t>Fast response.</a:t>
            </a:r>
          </a:p>
          <a:p>
            <a:r>
              <a:rPr lang="en-US" dirty="0"/>
              <a:t>Robust prediction accuracy.</a:t>
            </a:r>
          </a:p>
        </p:txBody>
      </p:sp>
      <p:sp>
        <p:nvSpPr>
          <p:cNvPr id="96" name="Rectangle à coins arrondis 95"/>
          <p:cNvSpPr/>
          <p:nvPr/>
        </p:nvSpPr>
        <p:spPr>
          <a:xfrm>
            <a:off x="6981269" y="5211424"/>
            <a:ext cx="1724574" cy="571500"/>
          </a:xfrm>
          <a:prstGeom prst="round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96"/>
          <p:cNvSpPr/>
          <p:nvPr/>
        </p:nvSpPr>
        <p:spPr>
          <a:xfrm>
            <a:off x="8733453" y="5790083"/>
            <a:ext cx="2212000" cy="369332"/>
          </a:xfrm>
          <a:prstGeom prst="rect">
            <a:avLst/>
          </a:prstGeom>
        </p:spPr>
        <p:txBody>
          <a:bodyPr wrap="square">
            <a:spAutoFit/>
          </a:bodyPr>
          <a:lstStyle/>
          <a:p>
            <a:r>
              <a:rPr lang="fr-FR" dirty="0" err="1"/>
              <a:t>Prevent</a:t>
            </a:r>
            <a:r>
              <a:rPr lang="fr-FR" dirty="0"/>
              <a:t> </a:t>
            </a:r>
            <a:r>
              <a:rPr lang="fr-FR" dirty="0" err="1"/>
              <a:t>overfitting</a:t>
            </a:r>
            <a:endParaRPr lang="fr-FR" dirty="0"/>
          </a:p>
        </p:txBody>
      </p:sp>
      <p:sp>
        <p:nvSpPr>
          <p:cNvPr id="98" name="Rectangle 97"/>
          <p:cNvSpPr/>
          <p:nvPr/>
        </p:nvSpPr>
        <p:spPr>
          <a:xfrm>
            <a:off x="7147626" y="5312508"/>
            <a:ext cx="1713936" cy="369332"/>
          </a:xfrm>
          <a:prstGeom prst="rect">
            <a:avLst/>
          </a:prstGeom>
        </p:spPr>
        <p:txBody>
          <a:bodyPr wrap="square">
            <a:spAutoFit/>
          </a:bodyPr>
          <a:lstStyle/>
          <a:p>
            <a:r>
              <a:rPr lang="fr-FR" b="1" dirty="0" err="1"/>
              <a:t>Advantages</a:t>
            </a:r>
            <a:endParaRPr lang="fr-FR" b="1" dirty="0"/>
          </a:p>
        </p:txBody>
      </p:sp>
      <p:sp>
        <p:nvSpPr>
          <p:cNvPr id="99" name="Ellipse 98"/>
          <p:cNvSpPr/>
          <p:nvPr/>
        </p:nvSpPr>
        <p:spPr>
          <a:xfrm>
            <a:off x="3495612" y="2217277"/>
            <a:ext cx="347243" cy="3655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101"/>
          <p:cNvSpPr/>
          <p:nvPr/>
        </p:nvSpPr>
        <p:spPr>
          <a:xfrm>
            <a:off x="5201527" y="6004192"/>
            <a:ext cx="3339376" cy="369332"/>
          </a:xfrm>
          <a:prstGeom prst="rect">
            <a:avLst/>
          </a:prstGeom>
        </p:spPr>
        <p:txBody>
          <a:bodyPr wrap="none">
            <a:spAutoFit/>
          </a:bodyPr>
          <a:lstStyle/>
          <a:p>
            <a:r>
              <a:rPr lang="fr-FR" dirty="0" err="1"/>
              <a:t>Improvement</a:t>
            </a:r>
            <a:r>
              <a:rPr lang="fr-FR" dirty="0"/>
              <a:t> of </a:t>
            </a:r>
            <a:r>
              <a:rPr lang="fr-FR" dirty="0" err="1"/>
              <a:t>Generalization</a:t>
            </a:r>
            <a:endParaRPr lang="fr-FR" dirty="0"/>
          </a:p>
        </p:txBody>
      </p:sp>
      <p:sp>
        <p:nvSpPr>
          <p:cNvPr id="103" name="Rectangle 102"/>
          <p:cNvSpPr/>
          <p:nvPr/>
        </p:nvSpPr>
        <p:spPr>
          <a:xfrm>
            <a:off x="9115386" y="5216602"/>
            <a:ext cx="2655535" cy="369332"/>
          </a:xfrm>
          <a:prstGeom prst="rect">
            <a:avLst/>
          </a:prstGeom>
        </p:spPr>
        <p:txBody>
          <a:bodyPr wrap="none">
            <a:spAutoFit/>
          </a:bodyPr>
          <a:lstStyle/>
          <a:p>
            <a:r>
              <a:rPr lang="fr-FR" dirty="0" err="1"/>
              <a:t>Efficiency</a:t>
            </a:r>
            <a:r>
              <a:rPr lang="fr-FR" dirty="0"/>
              <a:t> </a:t>
            </a:r>
            <a:r>
              <a:rPr lang="fr-FR" dirty="0" err="1"/>
              <a:t>Enhancement</a:t>
            </a:r>
            <a:endParaRPr lang="fr-FR" dirty="0"/>
          </a:p>
        </p:txBody>
      </p:sp>
      <p:sp>
        <p:nvSpPr>
          <p:cNvPr id="104" name="Rectangle 103"/>
          <p:cNvSpPr/>
          <p:nvPr/>
        </p:nvSpPr>
        <p:spPr>
          <a:xfrm>
            <a:off x="4703385" y="5346797"/>
            <a:ext cx="1736373" cy="369332"/>
          </a:xfrm>
          <a:prstGeom prst="rect">
            <a:avLst/>
          </a:prstGeom>
        </p:spPr>
        <p:txBody>
          <a:bodyPr wrap="none">
            <a:spAutoFit/>
          </a:bodyPr>
          <a:lstStyle/>
          <a:p>
            <a:r>
              <a:rPr lang="en-US" dirty="0"/>
              <a:t>Size Reduction</a:t>
            </a:r>
          </a:p>
        </p:txBody>
      </p:sp>
      <p:sp>
        <p:nvSpPr>
          <p:cNvPr id="106" name="Rectangle à coins arrondis 105"/>
          <p:cNvSpPr/>
          <p:nvPr/>
        </p:nvSpPr>
        <p:spPr>
          <a:xfrm>
            <a:off x="5196593" y="5927545"/>
            <a:ext cx="3261800" cy="52262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à coins arrondis 106"/>
          <p:cNvSpPr/>
          <p:nvPr/>
        </p:nvSpPr>
        <p:spPr>
          <a:xfrm>
            <a:off x="9115389" y="5178279"/>
            <a:ext cx="2966121" cy="44597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Rectangle à coins arrondis 107"/>
          <p:cNvSpPr/>
          <p:nvPr/>
        </p:nvSpPr>
        <p:spPr>
          <a:xfrm>
            <a:off x="4703385" y="5293627"/>
            <a:ext cx="2070688" cy="47567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Rectangle à coins arrondis 108"/>
          <p:cNvSpPr/>
          <p:nvPr/>
        </p:nvSpPr>
        <p:spPr>
          <a:xfrm>
            <a:off x="8733449" y="5769300"/>
            <a:ext cx="2964624" cy="44597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4" name="Connecteur droit 113"/>
          <p:cNvCxnSpPr>
            <a:stCxn id="53" idx="6"/>
            <a:endCxn id="55" idx="2"/>
          </p:cNvCxnSpPr>
          <p:nvPr/>
        </p:nvCxnSpPr>
        <p:spPr>
          <a:xfrm flipV="1">
            <a:off x="3835132" y="2738136"/>
            <a:ext cx="762003" cy="68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Connecteur droit 114"/>
          <p:cNvCxnSpPr>
            <a:stCxn id="50" idx="6"/>
            <a:endCxn id="57" idx="4"/>
          </p:cNvCxnSpPr>
          <p:nvPr/>
        </p:nvCxnSpPr>
        <p:spPr>
          <a:xfrm>
            <a:off x="3842853" y="1891256"/>
            <a:ext cx="754284" cy="182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a:off x="633867" y="1880647"/>
            <a:ext cx="754284" cy="182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flipV="1">
            <a:off x="602681" y="2763214"/>
            <a:ext cx="762003" cy="688693"/>
          </a:xfrm>
          <a:prstGeom prst="line">
            <a:avLst/>
          </a:prstGeom>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268798" y="1233548"/>
            <a:ext cx="4961615" cy="507831"/>
          </a:xfrm>
          <a:prstGeom prst="rect">
            <a:avLst/>
          </a:prstGeom>
        </p:spPr>
        <p:txBody>
          <a:bodyPr wrap="none">
            <a:spAutoFit/>
          </a:bodyPr>
          <a:lstStyle/>
          <a:p>
            <a:pPr marL="285750" indent="-285750">
              <a:lnSpc>
                <a:spcPct val="150000"/>
              </a:lnSpc>
              <a:buFont typeface="Arial" pitchFamily="34" charset="0"/>
              <a:buChar char="•"/>
            </a:pPr>
            <a:r>
              <a:rPr lang="en-US" dirty="0"/>
              <a:t>Removing irrelevant or less relevant </a:t>
            </a:r>
            <a:r>
              <a:rPr lang="en-US" b="1" dirty="0"/>
              <a:t>nodes</a:t>
            </a:r>
            <a:r>
              <a:rPr lang="en-US" dirty="0"/>
              <a:t>.</a:t>
            </a:r>
          </a:p>
        </p:txBody>
      </p:sp>
      <p:sp>
        <p:nvSpPr>
          <p:cNvPr id="119" name="Ellipse 118"/>
          <p:cNvSpPr/>
          <p:nvPr/>
        </p:nvSpPr>
        <p:spPr>
          <a:xfrm>
            <a:off x="6351163" y="171763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6351162" y="221727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6343443" y="275356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p:cNvSpPr/>
          <p:nvPr/>
        </p:nvSpPr>
        <p:spPr>
          <a:xfrm>
            <a:off x="6343442" y="325320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7452687" y="206487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p:cNvSpPr/>
          <p:nvPr/>
        </p:nvSpPr>
        <p:spPr>
          <a:xfrm>
            <a:off x="7452686" y="256451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p:cNvSpPr/>
          <p:nvPr/>
        </p:nvSpPr>
        <p:spPr>
          <a:xfrm rot="5400000">
            <a:off x="7452688" y="304004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p:cNvSpPr/>
          <p:nvPr/>
        </p:nvSpPr>
        <p:spPr>
          <a:xfrm rot="5400000">
            <a:off x="7452687" y="353968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6329943" y="3803007"/>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p:cNvSpPr/>
          <p:nvPr/>
        </p:nvSpPr>
        <p:spPr>
          <a:xfrm>
            <a:off x="8448109" y="239089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8448109" y="290336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8448108" y="340300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1" name="Connecteur droit 130"/>
          <p:cNvCxnSpPr/>
          <p:nvPr/>
        </p:nvCxnSpPr>
        <p:spPr>
          <a:xfrm>
            <a:off x="6698404" y="1891255"/>
            <a:ext cx="754283" cy="34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a:off x="6698403" y="2390895"/>
            <a:ext cx="754283" cy="34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Connecteur droit 132"/>
          <p:cNvCxnSpPr/>
          <p:nvPr/>
        </p:nvCxnSpPr>
        <p:spPr>
          <a:xfrm>
            <a:off x="6677184" y="2927188"/>
            <a:ext cx="775505" cy="286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Connecteur droit 133"/>
          <p:cNvCxnSpPr/>
          <p:nvPr/>
        </p:nvCxnSpPr>
        <p:spPr>
          <a:xfrm>
            <a:off x="6698406" y="3439370"/>
            <a:ext cx="754282" cy="273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Connecteur droit 134"/>
          <p:cNvCxnSpPr/>
          <p:nvPr/>
        </p:nvCxnSpPr>
        <p:spPr>
          <a:xfrm flipV="1">
            <a:off x="6677184" y="3713304"/>
            <a:ext cx="775504" cy="263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p:nvCxnSpPr>
        <p:spPr>
          <a:xfrm flipV="1">
            <a:off x="6677182" y="3213664"/>
            <a:ext cx="775507" cy="220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flipV="1">
            <a:off x="6690684" y="2738135"/>
            <a:ext cx="762002" cy="173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Connecteur droit 137"/>
          <p:cNvCxnSpPr/>
          <p:nvPr/>
        </p:nvCxnSpPr>
        <p:spPr>
          <a:xfrm flipV="1">
            <a:off x="6698406" y="2238495"/>
            <a:ext cx="754281" cy="152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Connecteur droit 138"/>
          <p:cNvCxnSpPr/>
          <p:nvPr/>
        </p:nvCxnSpPr>
        <p:spPr>
          <a:xfrm flipV="1">
            <a:off x="6677184" y="3213664"/>
            <a:ext cx="775505" cy="762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Connecteur droit 139"/>
          <p:cNvCxnSpPr/>
          <p:nvPr/>
        </p:nvCxnSpPr>
        <p:spPr>
          <a:xfrm flipV="1">
            <a:off x="6677184" y="2738135"/>
            <a:ext cx="775502" cy="1238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Connecteur droit 140"/>
          <p:cNvCxnSpPr/>
          <p:nvPr/>
        </p:nvCxnSpPr>
        <p:spPr>
          <a:xfrm flipV="1">
            <a:off x="6677184" y="2238495"/>
            <a:ext cx="775503" cy="1738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Connecteur droit 141"/>
          <p:cNvCxnSpPr/>
          <p:nvPr/>
        </p:nvCxnSpPr>
        <p:spPr>
          <a:xfrm flipV="1">
            <a:off x="6690683" y="2238495"/>
            <a:ext cx="762004" cy="1188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Connecteur droit 142"/>
          <p:cNvCxnSpPr/>
          <p:nvPr/>
        </p:nvCxnSpPr>
        <p:spPr>
          <a:xfrm flipV="1">
            <a:off x="6677185" y="2238495"/>
            <a:ext cx="775502" cy="68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a:off x="6698406" y="2911757"/>
            <a:ext cx="927902" cy="975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Connecteur droit 144"/>
          <p:cNvCxnSpPr/>
          <p:nvPr/>
        </p:nvCxnSpPr>
        <p:spPr>
          <a:xfrm>
            <a:off x="6698406" y="2390896"/>
            <a:ext cx="754282" cy="1322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Connecteur droit 145"/>
          <p:cNvCxnSpPr/>
          <p:nvPr/>
        </p:nvCxnSpPr>
        <p:spPr>
          <a:xfrm>
            <a:off x="6718455" y="1891256"/>
            <a:ext cx="734231" cy="84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Connecteur droit 146"/>
          <p:cNvCxnSpPr/>
          <p:nvPr/>
        </p:nvCxnSpPr>
        <p:spPr>
          <a:xfrm>
            <a:off x="6698404" y="1891255"/>
            <a:ext cx="754285" cy="1322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Connecteur droit 147"/>
          <p:cNvCxnSpPr/>
          <p:nvPr/>
        </p:nvCxnSpPr>
        <p:spPr>
          <a:xfrm>
            <a:off x="7789870" y="2246211"/>
            <a:ext cx="658239" cy="318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Connecteur droit 148"/>
          <p:cNvCxnSpPr/>
          <p:nvPr/>
        </p:nvCxnSpPr>
        <p:spPr>
          <a:xfrm>
            <a:off x="7799928" y="2238495"/>
            <a:ext cx="648181" cy="838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799928" y="2238495"/>
            <a:ext cx="648180" cy="1338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Connecteur droit 150"/>
          <p:cNvCxnSpPr/>
          <p:nvPr/>
        </p:nvCxnSpPr>
        <p:spPr>
          <a:xfrm flipV="1">
            <a:off x="7799927" y="2564515"/>
            <a:ext cx="648182" cy="173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Connecteur droit 151"/>
          <p:cNvCxnSpPr/>
          <p:nvPr/>
        </p:nvCxnSpPr>
        <p:spPr>
          <a:xfrm>
            <a:off x="7799927" y="2738135"/>
            <a:ext cx="648182" cy="33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Connecteur droit 152"/>
          <p:cNvCxnSpPr/>
          <p:nvPr/>
        </p:nvCxnSpPr>
        <p:spPr>
          <a:xfrm flipH="1" flipV="1">
            <a:off x="7799929" y="3213664"/>
            <a:ext cx="648179" cy="36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Connecteur droit 153"/>
          <p:cNvCxnSpPr/>
          <p:nvPr/>
        </p:nvCxnSpPr>
        <p:spPr>
          <a:xfrm flipV="1">
            <a:off x="7799928" y="3576622"/>
            <a:ext cx="648180" cy="136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Connecteur droit 154"/>
          <p:cNvCxnSpPr/>
          <p:nvPr/>
        </p:nvCxnSpPr>
        <p:spPr>
          <a:xfrm flipV="1">
            <a:off x="7778293" y="3076982"/>
            <a:ext cx="669816" cy="136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flipV="1">
            <a:off x="7799928" y="3069124"/>
            <a:ext cx="690625" cy="644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Connecteur droit 156"/>
          <p:cNvCxnSpPr/>
          <p:nvPr/>
        </p:nvCxnSpPr>
        <p:spPr>
          <a:xfrm flipV="1">
            <a:off x="7799929" y="2564515"/>
            <a:ext cx="648180" cy="64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Connecteur droit 157"/>
          <p:cNvCxnSpPr/>
          <p:nvPr/>
        </p:nvCxnSpPr>
        <p:spPr>
          <a:xfrm flipV="1">
            <a:off x="7789870" y="2441747"/>
            <a:ext cx="709091" cy="1260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Connecteur droit 158"/>
          <p:cNvCxnSpPr/>
          <p:nvPr/>
        </p:nvCxnSpPr>
        <p:spPr>
          <a:xfrm flipH="1" flipV="1">
            <a:off x="7799927" y="2738135"/>
            <a:ext cx="648181" cy="838487"/>
          </a:xfrm>
          <a:prstGeom prst="line">
            <a:avLst/>
          </a:prstGeom>
        </p:spPr>
        <p:style>
          <a:lnRef idx="1">
            <a:schemeClr val="accent1"/>
          </a:lnRef>
          <a:fillRef idx="0">
            <a:schemeClr val="accent1"/>
          </a:fillRef>
          <a:effectRef idx="0">
            <a:schemeClr val="accent1"/>
          </a:effectRef>
          <a:fontRef idx="minor">
            <a:schemeClr val="tx1"/>
          </a:fontRef>
        </p:style>
      </p:cxnSp>
      <p:sp>
        <p:nvSpPr>
          <p:cNvPr id="160" name="Flèche droite 159"/>
          <p:cNvSpPr/>
          <p:nvPr/>
        </p:nvSpPr>
        <p:spPr>
          <a:xfrm>
            <a:off x="8885806" y="2889089"/>
            <a:ext cx="585627" cy="25623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61" name="Rectangle 160"/>
          <p:cNvSpPr/>
          <p:nvPr/>
        </p:nvSpPr>
        <p:spPr>
          <a:xfrm>
            <a:off x="6933294" y="4018515"/>
            <a:ext cx="915635" cy="369332"/>
          </a:xfrm>
          <a:prstGeom prst="rect">
            <a:avLst/>
          </a:prstGeom>
        </p:spPr>
        <p:txBody>
          <a:bodyPr wrap="none">
            <a:spAutoFit/>
          </a:bodyPr>
          <a:lstStyle/>
          <a:p>
            <a:r>
              <a:rPr lang="fr-FR" b="1" dirty="0" err="1"/>
              <a:t>Before</a:t>
            </a:r>
            <a:endParaRPr lang="fr-FR" dirty="0"/>
          </a:p>
        </p:txBody>
      </p:sp>
      <p:cxnSp>
        <p:nvCxnSpPr>
          <p:cNvPr id="162" name="Connecteur droit 161"/>
          <p:cNvCxnSpPr/>
          <p:nvPr/>
        </p:nvCxnSpPr>
        <p:spPr>
          <a:xfrm>
            <a:off x="6705258" y="1880647"/>
            <a:ext cx="754284" cy="182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Connecteur droit 162"/>
          <p:cNvCxnSpPr/>
          <p:nvPr/>
        </p:nvCxnSpPr>
        <p:spPr>
          <a:xfrm flipV="1">
            <a:off x="6674072" y="2763214"/>
            <a:ext cx="762003" cy="68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a:off x="6143624" y="1718519"/>
            <a:ext cx="0" cy="2693201"/>
          </a:xfrm>
          <a:prstGeom prst="line">
            <a:avLst/>
          </a:prstGeom>
          <a:ln w="28575">
            <a:solidFill>
              <a:srgbClr val="9D0736"/>
            </a:solidFill>
            <a:prstDash val="dash"/>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6170421" y="4686898"/>
            <a:ext cx="2685351" cy="369332"/>
          </a:xfrm>
          <a:prstGeom prst="rect">
            <a:avLst/>
          </a:prstGeom>
        </p:spPr>
        <p:txBody>
          <a:bodyPr wrap="none">
            <a:spAutoFit/>
          </a:bodyPr>
          <a:lstStyle/>
          <a:p>
            <a:r>
              <a:rPr lang="fr-FR" dirty="0" err="1"/>
              <a:t>Reduction</a:t>
            </a:r>
            <a:r>
              <a:rPr lang="fr-FR" dirty="0"/>
              <a:t> of </a:t>
            </a:r>
            <a:r>
              <a:rPr lang="fr-FR" dirty="0" err="1"/>
              <a:t>Complexity</a:t>
            </a:r>
            <a:endParaRPr lang="fr-FR" dirty="0"/>
          </a:p>
        </p:txBody>
      </p:sp>
      <p:sp>
        <p:nvSpPr>
          <p:cNvPr id="168" name="Rectangle à coins arrondis 167"/>
          <p:cNvSpPr/>
          <p:nvPr/>
        </p:nvSpPr>
        <p:spPr>
          <a:xfrm>
            <a:off x="6170420" y="4648574"/>
            <a:ext cx="3256868" cy="44597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angle 169">
            <a:extLst>
              <a:ext uri="{FF2B5EF4-FFF2-40B4-BE49-F238E27FC236}">
                <a16:creationId xmlns:a16="http://schemas.microsoft.com/office/drawing/2014/main" xmlns="" id="{3508F824-A77A-44F6-A0CD-8E3C2B71DFBE}"/>
              </a:ext>
            </a:extLst>
          </p:cNvPr>
          <p:cNvSpPr/>
          <p:nvPr/>
        </p:nvSpPr>
        <p:spPr>
          <a:xfrm>
            <a:off x="177499" y="4768694"/>
            <a:ext cx="3747003" cy="1164145"/>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Ellipse 170"/>
          <p:cNvSpPr/>
          <p:nvPr/>
        </p:nvSpPr>
        <p:spPr>
          <a:xfrm>
            <a:off x="9589663" y="173287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2" name="Ellipse 171"/>
          <p:cNvSpPr/>
          <p:nvPr/>
        </p:nvSpPr>
        <p:spPr>
          <a:xfrm>
            <a:off x="9589662" y="223251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Ellipse 172"/>
          <p:cNvSpPr/>
          <p:nvPr/>
        </p:nvSpPr>
        <p:spPr>
          <a:xfrm>
            <a:off x="9581943" y="276880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4" name="Ellipse 173"/>
          <p:cNvSpPr/>
          <p:nvPr/>
        </p:nvSpPr>
        <p:spPr>
          <a:xfrm>
            <a:off x="9581942" y="3268448"/>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Ellipse 174"/>
          <p:cNvSpPr/>
          <p:nvPr/>
        </p:nvSpPr>
        <p:spPr>
          <a:xfrm>
            <a:off x="10691187" y="208011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Ellipse 175"/>
          <p:cNvSpPr/>
          <p:nvPr/>
        </p:nvSpPr>
        <p:spPr>
          <a:xfrm>
            <a:off x="10691186" y="257975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7" name="Ellipse 176"/>
          <p:cNvSpPr/>
          <p:nvPr/>
        </p:nvSpPr>
        <p:spPr>
          <a:xfrm rot="5400000">
            <a:off x="10691188" y="305528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8" name="Ellipse 177"/>
          <p:cNvSpPr/>
          <p:nvPr/>
        </p:nvSpPr>
        <p:spPr>
          <a:xfrm rot="5400000">
            <a:off x="10691187" y="3554923"/>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Ellipse 178"/>
          <p:cNvSpPr/>
          <p:nvPr/>
        </p:nvSpPr>
        <p:spPr>
          <a:xfrm>
            <a:off x="9568443" y="3818247"/>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0" name="Ellipse 179"/>
          <p:cNvSpPr/>
          <p:nvPr/>
        </p:nvSpPr>
        <p:spPr>
          <a:xfrm>
            <a:off x="11686609" y="2406135"/>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1" name="Ellipse 180"/>
          <p:cNvSpPr/>
          <p:nvPr/>
        </p:nvSpPr>
        <p:spPr>
          <a:xfrm>
            <a:off x="11686609" y="291860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Ellipse 181"/>
          <p:cNvSpPr/>
          <p:nvPr/>
        </p:nvSpPr>
        <p:spPr>
          <a:xfrm>
            <a:off x="11686608" y="3418242"/>
            <a:ext cx="347241" cy="34724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4" name="Connecteur droit 183"/>
          <p:cNvCxnSpPr/>
          <p:nvPr/>
        </p:nvCxnSpPr>
        <p:spPr>
          <a:xfrm>
            <a:off x="9936903" y="2406135"/>
            <a:ext cx="754283" cy="347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Connecteur droit 185"/>
          <p:cNvCxnSpPr/>
          <p:nvPr/>
        </p:nvCxnSpPr>
        <p:spPr>
          <a:xfrm>
            <a:off x="9936906" y="3454610"/>
            <a:ext cx="754282" cy="273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Connecteur droit 186"/>
          <p:cNvCxnSpPr/>
          <p:nvPr/>
        </p:nvCxnSpPr>
        <p:spPr>
          <a:xfrm flipV="1">
            <a:off x="9915684" y="3728544"/>
            <a:ext cx="775504" cy="263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Connecteur droit 187"/>
          <p:cNvCxnSpPr/>
          <p:nvPr/>
        </p:nvCxnSpPr>
        <p:spPr>
          <a:xfrm flipV="1">
            <a:off x="9915682" y="3228904"/>
            <a:ext cx="775507" cy="220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Connecteur droit 188"/>
          <p:cNvCxnSpPr/>
          <p:nvPr/>
        </p:nvCxnSpPr>
        <p:spPr>
          <a:xfrm flipV="1">
            <a:off x="9929184" y="2753375"/>
            <a:ext cx="762002" cy="173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Connecteur droit 189"/>
          <p:cNvCxnSpPr/>
          <p:nvPr/>
        </p:nvCxnSpPr>
        <p:spPr>
          <a:xfrm flipV="1">
            <a:off x="9936906" y="2253735"/>
            <a:ext cx="754281" cy="152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Connecteur droit 191"/>
          <p:cNvCxnSpPr/>
          <p:nvPr/>
        </p:nvCxnSpPr>
        <p:spPr>
          <a:xfrm flipV="1">
            <a:off x="9915684" y="2753375"/>
            <a:ext cx="775502" cy="1238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Connecteur droit 194"/>
          <p:cNvCxnSpPr/>
          <p:nvPr/>
        </p:nvCxnSpPr>
        <p:spPr>
          <a:xfrm flipV="1">
            <a:off x="9915685" y="2253735"/>
            <a:ext cx="775502" cy="688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Connecteur droit 195"/>
          <p:cNvCxnSpPr/>
          <p:nvPr/>
        </p:nvCxnSpPr>
        <p:spPr>
          <a:xfrm>
            <a:off x="9936906" y="2926997"/>
            <a:ext cx="927902" cy="975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Connecteur droit 197"/>
          <p:cNvCxnSpPr/>
          <p:nvPr/>
        </p:nvCxnSpPr>
        <p:spPr>
          <a:xfrm>
            <a:off x="9956955" y="1906496"/>
            <a:ext cx="734231" cy="84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Connecteur droit 198"/>
          <p:cNvCxnSpPr/>
          <p:nvPr/>
        </p:nvCxnSpPr>
        <p:spPr>
          <a:xfrm>
            <a:off x="9936904" y="1906495"/>
            <a:ext cx="754285" cy="1322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Connecteur droit 199"/>
          <p:cNvCxnSpPr/>
          <p:nvPr/>
        </p:nvCxnSpPr>
        <p:spPr>
          <a:xfrm>
            <a:off x="11028370" y="2261451"/>
            <a:ext cx="658239" cy="318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Connecteur droit 200"/>
          <p:cNvCxnSpPr/>
          <p:nvPr/>
        </p:nvCxnSpPr>
        <p:spPr>
          <a:xfrm>
            <a:off x="11038428" y="2253735"/>
            <a:ext cx="648181" cy="838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Connecteur droit 203"/>
          <p:cNvCxnSpPr/>
          <p:nvPr/>
        </p:nvCxnSpPr>
        <p:spPr>
          <a:xfrm>
            <a:off x="11038427" y="2753375"/>
            <a:ext cx="648182" cy="33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Connecteur droit 204"/>
          <p:cNvCxnSpPr/>
          <p:nvPr/>
        </p:nvCxnSpPr>
        <p:spPr>
          <a:xfrm flipH="1" flipV="1">
            <a:off x="11038429" y="3228904"/>
            <a:ext cx="648179" cy="36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Connecteur droit 205"/>
          <p:cNvCxnSpPr/>
          <p:nvPr/>
        </p:nvCxnSpPr>
        <p:spPr>
          <a:xfrm flipV="1">
            <a:off x="11038428" y="3591862"/>
            <a:ext cx="648180" cy="136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Connecteur droit 207"/>
          <p:cNvCxnSpPr/>
          <p:nvPr/>
        </p:nvCxnSpPr>
        <p:spPr>
          <a:xfrm flipV="1">
            <a:off x="11038428" y="3084364"/>
            <a:ext cx="690625" cy="644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Connecteur droit 208"/>
          <p:cNvCxnSpPr/>
          <p:nvPr/>
        </p:nvCxnSpPr>
        <p:spPr>
          <a:xfrm flipV="1">
            <a:off x="11038429" y="2579755"/>
            <a:ext cx="648180" cy="649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Connecteur droit 209"/>
          <p:cNvCxnSpPr/>
          <p:nvPr/>
        </p:nvCxnSpPr>
        <p:spPr>
          <a:xfrm flipV="1">
            <a:off x="11028370" y="2456987"/>
            <a:ext cx="709091" cy="1260948"/>
          </a:xfrm>
          <a:prstGeom prst="line">
            <a:avLst/>
          </a:prstGeom>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10171794" y="4033755"/>
            <a:ext cx="723275" cy="369332"/>
          </a:xfrm>
          <a:prstGeom prst="rect">
            <a:avLst/>
          </a:prstGeom>
        </p:spPr>
        <p:txBody>
          <a:bodyPr wrap="none">
            <a:spAutoFit/>
          </a:bodyPr>
          <a:lstStyle/>
          <a:p>
            <a:r>
              <a:rPr lang="fr-FR" b="1" dirty="0" err="1"/>
              <a:t>After</a:t>
            </a:r>
            <a:endParaRPr lang="fr-FR" dirty="0"/>
          </a:p>
        </p:txBody>
      </p:sp>
      <p:pic>
        <p:nvPicPr>
          <p:cNvPr id="169"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1738" y="904994"/>
            <a:ext cx="1056700" cy="369332"/>
          </a:xfrm>
          <a:prstGeom prst="rect">
            <a:avLst/>
          </a:prstGeom>
        </p:spPr>
        <p:txBody>
          <a:bodyPr wrap="none">
            <a:spAutoFit/>
          </a:bodyPr>
          <a:lstStyle/>
          <a:p>
            <a:r>
              <a:rPr lang="en-US" b="1" dirty="0" smtClean="0"/>
              <a:t>Pruning</a:t>
            </a:r>
            <a:endParaRPr lang="fr-FR" b="1" dirty="0"/>
          </a:p>
        </p:txBody>
      </p:sp>
      <p:sp>
        <p:nvSpPr>
          <p:cNvPr id="183" name="Rectangle 182"/>
          <p:cNvSpPr/>
          <p:nvPr/>
        </p:nvSpPr>
        <p:spPr>
          <a:xfrm>
            <a:off x="2648270" y="-70164"/>
            <a:ext cx="6598281" cy="820417"/>
          </a:xfrm>
          <a:prstGeom prst="rect">
            <a:avLst/>
          </a:prstGeom>
        </p:spPr>
        <p:txBody>
          <a:bodyPr wrap="none">
            <a:spAutoFit/>
          </a:bodyPr>
          <a:lstStyle/>
          <a:p>
            <a:pPr algn="ctr">
              <a:lnSpc>
                <a:spcPct val="200000"/>
              </a:lnSpc>
            </a:pPr>
            <a:r>
              <a:rPr lang="fr-FR" sz="2800" b="1" dirty="0">
                <a:solidFill>
                  <a:schemeClr val="bg1"/>
                </a:solidFill>
              </a:rPr>
              <a:t>Hand </a:t>
            </a:r>
            <a:r>
              <a:rPr lang="fr-FR" sz="2800" b="1" dirty="0" err="1">
                <a:solidFill>
                  <a:schemeClr val="bg1"/>
                </a:solidFill>
              </a:rPr>
              <a:t>gesture</a:t>
            </a:r>
            <a:r>
              <a:rPr lang="fr-FR" sz="2800" b="1" dirty="0">
                <a:solidFill>
                  <a:schemeClr val="bg1"/>
                </a:solidFill>
              </a:rPr>
              <a:t> </a:t>
            </a:r>
            <a:r>
              <a:rPr lang="fr-FR" sz="2800" b="1" dirty="0" smtClean="0">
                <a:solidFill>
                  <a:schemeClr val="bg1"/>
                </a:solidFill>
              </a:rPr>
              <a:t>classification </a:t>
            </a:r>
            <a:r>
              <a:rPr lang="fr-FR" sz="2800" b="1" dirty="0" err="1" smtClean="0">
                <a:solidFill>
                  <a:schemeClr val="bg1"/>
                </a:solidFill>
              </a:rPr>
              <a:t>algorithm</a:t>
            </a:r>
            <a:endParaRPr lang="fr-FR" sz="2800" b="1" dirty="0">
              <a:solidFill>
                <a:schemeClr val="bg1"/>
              </a:solidFill>
            </a:endParaRPr>
          </a:p>
        </p:txBody>
      </p:sp>
      <p:sp>
        <p:nvSpPr>
          <p:cNvPr id="4" name="Rectangle 3"/>
          <p:cNvSpPr/>
          <p:nvPr/>
        </p:nvSpPr>
        <p:spPr>
          <a:xfrm>
            <a:off x="11502829" y="905888"/>
            <a:ext cx="633507" cy="369332"/>
          </a:xfrm>
          <a:prstGeom prst="rect">
            <a:avLst/>
          </a:prstGeom>
        </p:spPr>
        <p:txBody>
          <a:bodyPr wrap="none">
            <a:spAutoFit/>
          </a:bodyPr>
          <a:lstStyle/>
          <a:p>
            <a:r>
              <a:rPr lang="en-US" dirty="0"/>
              <a:t>[17] </a:t>
            </a:r>
            <a:endParaRPr lang="fr-FR" dirty="0"/>
          </a:p>
        </p:txBody>
      </p:sp>
    </p:spTree>
    <p:extLst>
      <p:ext uri="{BB962C8B-B14F-4D97-AF65-F5344CB8AC3E}">
        <p14:creationId xmlns:p14="http://schemas.microsoft.com/office/powerpoint/2010/main" val="380089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5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500"/>
                                        <p:tgtEl>
                                          <p:spTgt spid="1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nodeType="withEffect">
                                  <p:stCondLst>
                                    <p:cond delay="0"/>
                                  </p:stCondLst>
                                  <p:childTnLst>
                                    <p:set>
                                      <p:cBhvr>
                                        <p:cTn id="45" dur="1" fill="hold">
                                          <p:stCondLst>
                                            <p:cond delay="0"/>
                                          </p:stCondLst>
                                        </p:cTn>
                                        <p:tgtEl>
                                          <p:spTgt spid="131"/>
                                        </p:tgtEl>
                                        <p:attrNameLst>
                                          <p:attrName>style.visibility</p:attrName>
                                        </p:attrNameLst>
                                      </p:cBhvr>
                                      <p:to>
                                        <p:strVal val="visible"/>
                                      </p:to>
                                    </p:set>
                                    <p:animEffect transition="in" filter="fade">
                                      <p:cBhvr>
                                        <p:cTn id="46" dur="500"/>
                                        <p:tgtEl>
                                          <p:spTgt spid="131"/>
                                        </p:tgtEl>
                                      </p:cBhvr>
                                    </p:animEffect>
                                  </p:childTnLst>
                                </p:cTn>
                              </p:par>
                              <p:par>
                                <p:cTn id="47" presetID="10" presetClass="entr" presetSubtype="0" fill="hold" nodeType="with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fade">
                                      <p:cBhvr>
                                        <p:cTn id="49" dur="500"/>
                                        <p:tgtEl>
                                          <p:spTgt spid="132"/>
                                        </p:tgtEl>
                                      </p:cBhvr>
                                    </p:animEffect>
                                  </p:childTnLst>
                                </p:cTn>
                              </p:par>
                              <p:par>
                                <p:cTn id="50" presetID="10" presetClass="entr" presetSubtype="0" fill="hold" nodeType="with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par>
                                <p:cTn id="53" presetID="10" presetClass="entr" presetSubtype="0" fill="hold" nodeType="withEffect">
                                  <p:stCondLst>
                                    <p:cond delay="0"/>
                                  </p:stCondLst>
                                  <p:childTnLst>
                                    <p:set>
                                      <p:cBhvr>
                                        <p:cTn id="54" dur="1" fill="hold">
                                          <p:stCondLst>
                                            <p:cond delay="0"/>
                                          </p:stCondLst>
                                        </p:cTn>
                                        <p:tgtEl>
                                          <p:spTgt spid="134"/>
                                        </p:tgtEl>
                                        <p:attrNameLst>
                                          <p:attrName>style.visibility</p:attrName>
                                        </p:attrNameLst>
                                      </p:cBhvr>
                                      <p:to>
                                        <p:strVal val="visible"/>
                                      </p:to>
                                    </p:set>
                                    <p:animEffect transition="in" filter="fade">
                                      <p:cBhvr>
                                        <p:cTn id="55" dur="500"/>
                                        <p:tgtEl>
                                          <p:spTgt spid="134"/>
                                        </p:tgtEl>
                                      </p:cBhvr>
                                    </p:animEffect>
                                  </p:childTnLst>
                                </p:cTn>
                              </p:par>
                              <p:par>
                                <p:cTn id="56" presetID="10" presetClass="entr" presetSubtype="0" fill="hold" nodeType="withEffect">
                                  <p:stCondLst>
                                    <p:cond delay="0"/>
                                  </p:stCondLst>
                                  <p:childTnLst>
                                    <p:set>
                                      <p:cBhvr>
                                        <p:cTn id="57" dur="1" fill="hold">
                                          <p:stCondLst>
                                            <p:cond delay="0"/>
                                          </p:stCondLst>
                                        </p:cTn>
                                        <p:tgtEl>
                                          <p:spTgt spid="135"/>
                                        </p:tgtEl>
                                        <p:attrNameLst>
                                          <p:attrName>style.visibility</p:attrName>
                                        </p:attrNameLst>
                                      </p:cBhvr>
                                      <p:to>
                                        <p:strVal val="visible"/>
                                      </p:to>
                                    </p:set>
                                    <p:animEffect transition="in" filter="fade">
                                      <p:cBhvr>
                                        <p:cTn id="58" dur="500"/>
                                        <p:tgtEl>
                                          <p:spTgt spid="135"/>
                                        </p:tgtEl>
                                      </p:cBhvr>
                                    </p:animEffect>
                                  </p:childTnLst>
                                </p:cTn>
                              </p:par>
                              <p:par>
                                <p:cTn id="59" presetID="10"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500"/>
                                        <p:tgtEl>
                                          <p:spTgt spid="136"/>
                                        </p:tgtEl>
                                      </p:cBhvr>
                                    </p:animEffect>
                                  </p:childTnLst>
                                </p:cTn>
                              </p:par>
                              <p:par>
                                <p:cTn id="62" presetID="10"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par>
                                <p:cTn id="65" presetID="10" presetClass="entr" presetSubtype="0" fill="hold" nodeType="with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par>
                                <p:cTn id="68" presetID="10" presetClass="entr" presetSubtype="0" fill="hold" nodeType="withEffect">
                                  <p:stCondLst>
                                    <p:cond delay="0"/>
                                  </p:stCondLst>
                                  <p:childTnLst>
                                    <p:set>
                                      <p:cBhvr>
                                        <p:cTn id="69" dur="1" fill="hold">
                                          <p:stCondLst>
                                            <p:cond delay="0"/>
                                          </p:stCondLst>
                                        </p:cTn>
                                        <p:tgtEl>
                                          <p:spTgt spid="139"/>
                                        </p:tgtEl>
                                        <p:attrNameLst>
                                          <p:attrName>style.visibility</p:attrName>
                                        </p:attrNameLst>
                                      </p:cBhvr>
                                      <p:to>
                                        <p:strVal val="visible"/>
                                      </p:to>
                                    </p:set>
                                    <p:animEffect transition="in" filter="fade">
                                      <p:cBhvr>
                                        <p:cTn id="70" dur="500"/>
                                        <p:tgtEl>
                                          <p:spTgt spid="139"/>
                                        </p:tgtEl>
                                      </p:cBhvr>
                                    </p:animEffect>
                                  </p:childTnLst>
                                </p:cTn>
                              </p:par>
                              <p:par>
                                <p:cTn id="71" presetID="10"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fade">
                                      <p:cBhvr>
                                        <p:cTn id="73" dur="500"/>
                                        <p:tgtEl>
                                          <p:spTgt spid="140"/>
                                        </p:tgtEl>
                                      </p:cBhvr>
                                    </p:animEffect>
                                  </p:childTnLst>
                                </p:cTn>
                              </p:par>
                              <p:par>
                                <p:cTn id="74" presetID="10" presetClass="entr" presetSubtype="0" fill="hold" nodeType="withEffect">
                                  <p:stCondLst>
                                    <p:cond delay="0"/>
                                  </p:stCondLst>
                                  <p:childTnLst>
                                    <p:set>
                                      <p:cBhvr>
                                        <p:cTn id="75" dur="1" fill="hold">
                                          <p:stCondLst>
                                            <p:cond delay="0"/>
                                          </p:stCondLst>
                                        </p:cTn>
                                        <p:tgtEl>
                                          <p:spTgt spid="141"/>
                                        </p:tgtEl>
                                        <p:attrNameLst>
                                          <p:attrName>style.visibility</p:attrName>
                                        </p:attrNameLst>
                                      </p:cBhvr>
                                      <p:to>
                                        <p:strVal val="visible"/>
                                      </p:to>
                                    </p:set>
                                    <p:animEffect transition="in" filter="fade">
                                      <p:cBhvr>
                                        <p:cTn id="76" dur="500"/>
                                        <p:tgtEl>
                                          <p:spTgt spid="141"/>
                                        </p:tgtEl>
                                      </p:cBhvr>
                                    </p:animEffect>
                                  </p:childTnLst>
                                </p:cTn>
                              </p:par>
                              <p:par>
                                <p:cTn id="77" presetID="10" presetClass="entr" presetSubtype="0" fill="hold" nodeType="withEffect">
                                  <p:stCondLst>
                                    <p:cond delay="0"/>
                                  </p:stCondLst>
                                  <p:childTnLst>
                                    <p:set>
                                      <p:cBhvr>
                                        <p:cTn id="78" dur="1" fill="hold">
                                          <p:stCondLst>
                                            <p:cond delay="0"/>
                                          </p:stCondLst>
                                        </p:cTn>
                                        <p:tgtEl>
                                          <p:spTgt spid="142"/>
                                        </p:tgtEl>
                                        <p:attrNameLst>
                                          <p:attrName>style.visibility</p:attrName>
                                        </p:attrNameLst>
                                      </p:cBhvr>
                                      <p:to>
                                        <p:strVal val="visible"/>
                                      </p:to>
                                    </p:set>
                                    <p:animEffect transition="in" filter="fade">
                                      <p:cBhvr>
                                        <p:cTn id="79" dur="500"/>
                                        <p:tgtEl>
                                          <p:spTgt spid="142"/>
                                        </p:tgtEl>
                                      </p:cBhvr>
                                    </p:animEffect>
                                  </p:childTnLst>
                                </p:cTn>
                              </p:par>
                              <p:par>
                                <p:cTn id="80" presetID="10" presetClass="entr" presetSubtype="0" fill="hold"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500"/>
                                        <p:tgtEl>
                                          <p:spTgt spid="143"/>
                                        </p:tgtEl>
                                      </p:cBhvr>
                                    </p:animEffect>
                                  </p:childTnLst>
                                </p:cTn>
                              </p:par>
                              <p:par>
                                <p:cTn id="83" presetID="10"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animEffect transition="in" filter="fade">
                                      <p:cBhvr>
                                        <p:cTn id="85" dur="500"/>
                                        <p:tgtEl>
                                          <p:spTgt spid="144"/>
                                        </p:tgtEl>
                                      </p:cBhvr>
                                    </p:animEffect>
                                  </p:childTnLst>
                                </p:cTn>
                              </p:par>
                              <p:par>
                                <p:cTn id="86" presetID="10" presetClass="entr" presetSubtype="0" fill="hold" nodeType="withEffect">
                                  <p:stCondLst>
                                    <p:cond delay="0"/>
                                  </p:stCondLst>
                                  <p:childTnLst>
                                    <p:set>
                                      <p:cBhvr>
                                        <p:cTn id="87" dur="1" fill="hold">
                                          <p:stCondLst>
                                            <p:cond delay="0"/>
                                          </p:stCondLst>
                                        </p:cTn>
                                        <p:tgtEl>
                                          <p:spTgt spid="145"/>
                                        </p:tgtEl>
                                        <p:attrNameLst>
                                          <p:attrName>style.visibility</p:attrName>
                                        </p:attrNameLst>
                                      </p:cBhvr>
                                      <p:to>
                                        <p:strVal val="visible"/>
                                      </p:to>
                                    </p:set>
                                    <p:animEffect transition="in" filter="fade">
                                      <p:cBhvr>
                                        <p:cTn id="88" dur="500"/>
                                        <p:tgtEl>
                                          <p:spTgt spid="145"/>
                                        </p:tgtEl>
                                      </p:cBhvr>
                                    </p:animEffect>
                                  </p:childTnLst>
                                </p:cTn>
                              </p:par>
                              <p:par>
                                <p:cTn id="89" presetID="10" presetClass="entr" presetSubtype="0" fill="hold" nodeType="withEffect">
                                  <p:stCondLst>
                                    <p:cond delay="0"/>
                                  </p:stCondLst>
                                  <p:childTnLst>
                                    <p:set>
                                      <p:cBhvr>
                                        <p:cTn id="90" dur="1" fill="hold">
                                          <p:stCondLst>
                                            <p:cond delay="0"/>
                                          </p:stCondLst>
                                        </p:cTn>
                                        <p:tgtEl>
                                          <p:spTgt spid="146"/>
                                        </p:tgtEl>
                                        <p:attrNameLst>
                                          <p:attrName>style.visibility</p:attrName>
                                        </p:attrNameLst>
                                      </p:cBhvr>
                                      <p:to>
                                        <p:strVal val="visible"/>
                                      </p:to>
                                    </p:set>
                                    <p:animEffect transition="in" filter="fade">
                                      <p:cBhvr>
                                        <p:cTn id="91" dur="500"/>
                                        <p:tgtEl>
                                          <p:spTgt spid="146"/>
                                        </p:tgtEl>
                                      </p:cBhvr>
                                    </p:animEffect>
                                  </p:childTnLst>
                                </p:cTn>
                              </p:par>
                              <p:par>
                                <p:cTn id="92" presetID="10" presetClass="entr" presetSubtype="0" fill="hold" nodeType="withEffect">
                                  <p:stCondLst>
                                    <p:cond delay="0"/>
                                  </p:stCondLst>
                                  <p:childTnLst>
                                    <p:set>
                                      <p:cBhvr>
                                        <p:cTn id="93" dur="1" fill="hold">
                                          <p:stCondLst>
                                            <p:cond delay="0"/>
                                          </p:stCondLst>
                                        </p:cTn>
                                        <p:tgtEl>
                                          <p:spTgt spid="147"/>
                                        </p:tgtEl>
                                        <p:attrNameLst>
                                          <p:attrName>style.visibility</p:attrName>
                                        </p:attrNameLst>
                                      </p:cBhvr>
                                      <p:to>
                                        <p:strVal val="visible"/>
                                      </p:to>
                                    </p:set>
                                    <p:animEffect transition="in" filter="fade">
                                      <p:cBhvr>
                                        <p:cTn id="94" dur="500"/>
                                        <p:tgtEl>
                                          <p:spTgt spid="147"/>
                                        </p:tgtEl>
                                      </p:cBhvr>
                                    </p:animEffect>
                                  </p:childTnLst>
                                </p:cTn>
                              </p:par>
                              <p:par>
                                <p:cTn id="95" presetID="10" presetClass="entr" presetSubtype="0" fill="hold" nodeType="withEffect">
                                  <p:stCondLst>
                                    <p:cond delay="0"/>
                                  </p:stCondLst>
                                  <p:childTnLst>
                                    <p:set>
                                      <p:cBhvr>
                                        <p:cTn id="96" dur="1" fill="hold">
                                          <p:stCondLst>
                                            <p:cond delay="0"/>
                                          </p:stCondLst>
                                        </p:cTn>
                                        <p:tgtEl>
                                          <p:spTgt spid="148"/>
                                        </p:tgtEl>
                                        <p:attrNameLst>
                                          <p:attrName>style.visibility</p:attrName>
                                        </p:attrNameLst>
                                      </p:cBhvr>
                                      <p:to>
                                        <p:strVal val="visible"/>
                                      </p:to>
                                    </p:set>
                                    <p:animEffect transition="in" filter="fade">
                                      <p:cBhvr>
                                        <p:cTn id="97" dur="500"/>
                                        <p:tgtEl>
                                          <p:spTgt spid="148"/>
                                        </p:tgtEl>
                                      </p:cBhvr>
                                    </p:animEffect>
                                  </p:childTnLst>
                                </p:cTn>
                              </p:par>
                              <p:par>
                                <p:cTn id="98" presetID="10" presetClass="entr" presetSubtype="0" fill="hold" nodeType="withEffect">
                                  <p:stCondLst>
                                    <p:cond delay="0"/>
                                  </p:stCondLst>
                                  <p:childTnLst>
                                    <p:set>
                                      <p:cBhvr>
                                        <p:cTn id="99" dur="1" fill="hold">
                                          <p:stCondLst>
                                            <p:cond delay="0"/>
                                          </p:stCondLst>
                                        </p:cTn>
                                        <p:tgtEl>
                                          <p:spTgt spid="149"/>
                                        </p:tgtEl>
                                        <p:attrNameLst>
                                          <p:attrName>style.visibility</p:attrName>
                                        </p:attrNameLst>
                                      </p:cBhvr>
                                      <p:to>
                                        <p:strVal val="visible"/>
                                      </p:to>
                                    </p:set>
                                    <p:animEffect transition="in" filter="fade">
                                      <p:cBhvr>
                                        <p:cTn id="100" dur="500"/>
                                        <p:tgtEl>
                                          <p:spTgt spid="149"/>
                                        </p:tgtEl>
                                      </p:cBhvr>
                                    </p:animEffect>
                                  </p:childTnLst>
                                </p:cTn>
                              </p:par>
                              <p:par>
                                <p:cTn id="101" presetID="10" presetClass="entr" presetSubtype="0" fill="hold" nodeType="withEffect">
                                  <p:stCondLst>
                                    <p:cond delay="0"/>
                                  </p:stCondLst>
                                  <p:childTnLst>
                                    <p:set>
                                      <p:cBhvr>
                                        <p:cTn id="102" dur="1" fill="hold">
                                          <p:stCondLst>
                                            <p:cond delay="0"/>
                                          </p:stCondLst>
                                        </p:cTn>
                                        <p:tgtEl>
                                          <p:spTgt spid="150"/>
                                        </p:tgtEl>
                                        <p:attrNameLst>
                                          <p:attrName>style.visibility</p:attrName>
                                        </p:attrNameLst>
                                      </p:cBhvr>
                                      <p:to>
                                        <p:strVal val="visible"/>
                                      </p:to>
                                    </p:set>
                                    <p:animEffect transition="in" filter="fade">
                                      <p:cBhvr>
                                        <p:cTn id="103" dur="500"/>
                                        <p:tgtEl>
                                          <p:spTgt spid="150"/>
                                        </p:tgtEl>
                                      </p:cBhvr>
                                    </p:animEffect>
                                  </p:childTnLst>
                                </p:cTn>
                              </p:par>
                              <p:par>
                                <p:cTn id="104" presetID="10" presetClass="entr" presetSubtype="0" fill="hold" nodeType="withEffect">
                                  <p:stCondLst>
                                    <p:cond delay="0"/>
                                  </p:stCondLst>
                                  <p:childTnLst>
                                    <p:set>
                                      <p:cBhvr>
                                        <p:cTn id="105" dur="1" fill="hold">
                                          <p:stCondLst>
                                            <p:cond delay="0"/>
                                          </p:stCondLst>
                                        </p:cTn>
                                        <p:tgtEl>
                                          <p:spTgt spid="151"/>
                                        </p:tgtEl>
                                        <p:attrNameLst>
                                          <p:attrName>style.visibility</p:attrName>
                                        </p:attrNameLst>
                                      </p:cBhvr>
                                      <p:to>
                                        <p:strVal val="visible"/>
                                      </p:to>
                                    </p:set>
                                    <p:animEffect transition="in" filter="fade">
                                      <p:cBhvr>
                                        <p:cTn id="106" dur="500"/>
                                        <p:tgtEl>
                                          <p:spTgt spid="151"/>
                                        </p:tgtEl>
                                      </p:cBhvr>
                                    </p:animEffect>
                                  </p:childTnLst>
                                </p:cTn>
                              </p:par>
                              <p:par>
                                <p:cTn id="107" presetID="10" presetClass="entr" presetSubtype="0" fill="hold" nodeType="withEffect">
                                  <p:stCondLst>
                                    <p:cond delay="0"/>
                                  </p:stCondLst>
                                  <p:childTnLst>
                                    <p:set>
                                      <p:cBhvr>
                                        <p:cTn id="108" dur="1" fill="hold">
                                          <p:stCondLst>
                                            <p:cond delay="0"/>
                                          </p:stCondLst>
                                        </p:cTn>
                                        <p:tgtEl>
                                          <p:spTgt spid="152"/>
                                        </p:tgtEl>
                                        <p:attrNameLst>
                                          <p:attrName>style.visibility</p:attrName>
                                        </p:attrNameLst>
                                      </p:cBhvr>
                                      <p:to>
                                        <p:strVal val="visible"/>
                                      </p:to>
                                    </p:set>
                                    <p:animEffect transition="in" filter="fade">
                                      <p:cBhvr>
                                        <p:cTn id="109" dur="500"/>
                                        <p:tgtEl>
                                          <p:spTgt spid="152"/>
                                        </p:tgtEl>
                                      </p:cBhvr>
                                    </p:animEffect>
                                  </p:childTnLst>
                                </p:cTn>
                              </p:par>
                              <p:par>
                                <p:cTn id="110" presetID="10" presetClass="entr" presetSubtype="0" fill="hold" nodeType="withEffect">
                                  <p:stCondLst>
                                    <p:cond delay="0"/>
                                  </p:stCondLst>
                                  <p:childTnLst>
                                    <p:set>
                                      <p:cBhvr>
                                        <p:cTn id="111" dur="1" fill="hold">
                                          <p:stCondLst>
                                            <p:cond delay="0"/>
                                          </p:stCondLst>
                                        </p:cTn>
                                        <p:tgtEl>
                                          <p:spTgt spid="153"/>
                                        </p:tgtEl>
                                        <p:attrNameLst>
                                          <p:attrName>style.visibility</p:attrName>
                                        </p:attrNameLst>
                                      </p:cBhvr>
                                      <p:to>
                                        <p:strVal val="visible"/>
                                      </p:to>
                                    </p:set>
                                    <p:animEffect transition="in" filter="fade">
                                      <p:cBhvr>
                                        <p:cTn id="112" dur="500"/>
                                        <p:tgtEl>
                                          <p:spTgt spid="153"/>
                                        </p:tgtEl>
                                      </p:cBhvr>
                                    </p:animEffect>
                                  </p:childTnLst>
                                </p:cTn>
                              </p:par>
                              <p:par>
                                <p:cTn id="113" presetID="10" presetClass="entr" presetSubtype="0" fill="hold" nodeType="with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par>
                                <p:cTn id="116" presetID="10" presetClass="entr" presetSubtype="0" fill="hold" nodeType="withEffect">
                                  <p:stCondLst>
                                    <p:cond delay="0"/>
                                  </p:stCondLst>
                                  <p:childTnLst>
                                    <p:set>
                                      <p:cBhvr>
                                        <p:cTn id="117" dur="1" fill="hold">
                                          <p:stCondLst>
                                            <p:cond delay="0"/>
                                          </p:stCondLst>
                                        </p:cTn>
                                        <p:tgtEl>
                                          <p:spTgt spid="155"/>
                                        </p:tgtEl>
                                        <p:attrNameLst>
                                          <p:attrName>style.visibility</p:attrName>
                                        </p:attrNameLst>
                                      </p:cBhvr>
                                      <p:to>
                                        <p:strVal val="visible"/>
                                      </p:to>
                                    </p:set>
                                    <p:animEffect transition="in" filter="fade">
                                      <p:cBhvr>
                                        <p:cTn id="118" dur="500"/>
                                        <p:tgtEl>
                                          <p:spTgt spid="155"/>
                                        </p:tgtEl>
                                      </p:cBhvr>
                                    </p:animEffect>
                                  </p:childTnLst>
                                </p:cTn>
                              </p:par>
                              <p:par>
                                <p:cTn id="119" presetID="10" presetClass="entr" presetSubtype="0" fill="hold" nodeType="withEffect">
                                  <p:stCondLst>
                                    <p:cond delay="0"/>
                                  </p:stCondLst>
                                  <p:childTnLst>
                                    <p:set>
                                      <p:cBhvr>
                                        <p:cTn id="120" dur="1" fill="hold">
                                          <p:stCondLst>
                                            <p:cond delay="0"/>
                                          </p:stCondLst>
                                        </p:cTn>
                                        <p:tgtEl>
                                          <p:spTgt spid="156"/>
                                        </p:tgtEl>
                                        <p:attrNameLst>
                                          <p:attrName>style.visibility</p:attrName>
                                        </p:attrNameLst>
                                      </p:cBhvr>
                                      <p:to>
                                        <p:strVal val="visible"/>
                                      </p:to>
                                    </p:set>
                                    <p:animEffect transition="in" filter="fade">
                                      <p:cBhvr>
                                        <p:cTn id="121" dur="500"/>
                                        <p:tgtEl>
                                          <p:spTgt spid="156"/>
                                        </p:tgtEl>
                                      </p:cBhvr>
                                    </p:animEffect>
                                  </p:childTnLst>
                                </p:cTn>
                              </p:par>
                              <p:par>
                                <p:cTn id="122" presetID="10" presetClass="entr" presetSubtype="0" fill="hold" nodeType="withEffect">
                                  <p:stCondLst>
                                    <p:cond delay="0"/>
                                  </p:stCondLst>
                                  <p:childTnLst>
                                    <p:set>
                                      <p:cBhvr>
                                        <p:cTn id="123" dur="1" fill="hold">
                                          <p:stCondLst>
                                            <p:cond delay="0"/>
                                          </p:stCondLst>
                                        </p:cTn>
                                        <p:tgtEl>
                                          <p:spTgt spid="157"/>
                                        </p:tgtEl>
                                        <p:attrNameLst>
                                          <p:attrName>style.visibility</p:attrName>
                                        </p:attrNameLst>
                                      </p:cBhvr>
                                      <p:to>
                                        <p:strVal val="visible"/>
                                      </p:to>
                                    </p:set>
                                    <p:animEffect transition="in" filter="fade">
                                      <p:cBhvr>
                                        <p:cTn id="124" dur="500"/>
                                        <p:tgtEl>
                                          <p:spTgt spid="157"/>
                                        </p:tgtEl>
                                      </p:cBhvr>
                                    </p:animEffect>
                                  </p:childTnLst>
                                </p:cTn>
                              </p:par>
                              <p:par>
                                <p:cTn id="125" presetID="10" presetClass="entr" presetSubtype="0" fill="hold" nodeType="with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par>
                                <p:cTn id="128" presetID="10" presetClass="entr" presetSubtype="0" fill="hold" nodeType="withEffect">
                                  <p:stCondLst>
                                    <p:cond delay="0"/>
                                  </p:stCondLst>
                                  <p:childTnLst>
                                    <p:set>
                                      <p:cBhvr>
                                        <p:cTn id="129" dur="1" fill="hold">
                                          <p:stCondLst>
                                            <p:cond delay="0"/>
                                          </p:stCondLst>
                                        </p:cTn>
                                        <p:tgtEl>
                                          <p:spTgt spid="159"/>
                                        </p:tgtEl>
                                        <p:attrNameLst>
                                          <p:attrName>style.visibility</p:attrName>
                                        </p:attrNameLst>
                                      </p:cBhvr>
                                      <p:to>
                                        <p:strVal val="visible"/>
                                      </p:to>
                                    </p:set>
                                    <p:animEffect transition="in" filter="fade">
                                      <p:cBhvr>
                                        <p:cTn id="130" dur="500"/>
                                        <p:tgtEl>
                                          <p:spTgt spid="15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fade">
                                      <p:cBhvr>
                                        <p:cTn id="133" dur="500"/>
                                        <p:tgtEl>
                                          <p:spTgt spid="16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61"/>
                                        </p:tgtEl>
                                        <p:attrNameLst>
                                          <p:attrName>style.visibility</p:attrName>
                                        </p:attrNameLst>
                                      </p:cBhvr>
                                      <p:to>
                                        <p:strVal val="visible"/>
                                      </p:to>
                                    </p:set>
                                    <p:animEffect transition="in" filter="fade">
                                      <p:cBhvr>
                                        <p:cTn id="136" dur="500"/>
                                        <p:tgtEl>
                                          <p:spTgt spid="161"/>
                                        </p:tgtEl>
                                      </p:cBhvr>
                                    </p:animEffect>
                                  </p:childTnLst>
                                </p:cTn>
                              </p:par>
                              <p:par>
                                <p:cTn id="137" presetID="10" presetClass="entr" presetSubtype="0" fill="hold" nodeType="withEffect">
                                  <p:stCondLst>
                                    <p:cond delay="0"/>
                                  </p:stCondLst>
                                  <p:childTnLst>
                                    <p:set>
                                      <p:cBhvr>
                                        <p:cTn id="138" dur="1" fill="hold">
                                          <p:stCondLst>
                                            <p:cond delay="0"/>
                                          </p:stCondLst>
                                        </p:cTn>
                                        <p:tgtEl>
                                          <p:spTgt spid="162"/>
                                        </p:tgtEl>
                                        <p:attrNameLst>
                                          <p:attrName>style.visibility</p:attrName>
                                        </p:attrNameLst>
                                      </p:cBhvr>
                                      <p:to>
                                        <p:strVal val="visible"/>
                                      </p:to>
                                    </p:set>
                                    <p:animEffect transition="in" filter="fade">
                                      <p:cBhvr>
                                        <p:cTn id="139" dur="500"/>
                                        <p:tgtEl>
                                          <p:spTgt spid="162"/>
                                        </p:tgtEl>
                                      </p:cBhvr>
                                    </p:animEffect>
                                  </p:childTnLst>
                                </p:cTn>
                              </p:par>
                              <p:par>
                                <p:cTn id="140" presetID="10" presetClass="entr" presetSubtype="0" fill="hold" nodeType="withEffect">
                                  <p:stCondLst>
                                    <p:cond delay="0"/>
                                  </p:stCondLst>
                                  <p:childTnLst>
                                    <p:set>
                                      <p:cBhvr>
                                        <p:cTn id="141" dur="1" fill="hold">
                                          <p:stCondLst>
                                            <p:cond delay="0"/>
                                          </p:stCondLst>
                                        </p:cTn>
                                        <p:tgtEl>
                                          <p:spTgt spid="163"/>
                                        </p:tgtEl>
                                        <p:attrNameLst>
                                          <p:attrName>style.visibility</p:attrName>
                                        </p:attrNameLst>
                                      </p:cBhvr>
                                      <p:to>
                                        <p:strVal val="visible"/>
                                      </p:to>
                                    </p:set>
                                    <p:animEffect transition="in" filter="fade">
                                      <p:cBhvr>
                                        <p:cTn id="142" dur="500"/>
                                        <p:tgtEl>
                                          <p:spTgt spid="163"/>
                                        </p:tgtEl>
                                      </p:cBhvr>
                                    </p:animEffect>
                                  </p:childTnLst>
                                </p:cTn>
                              </p:par>
                              <p:par>
                                <p:cTn id="143" presetID="10" presetClass="entr" presetSubtype="0" fill="hold" nodeType="withEffect">
                                  <p:stCondLst>
                                    <p:cond delay="0"/>
                                  </p:stCondLst>
                                  <p:childTnLst>
                                    <p:set>
                                      <p:cBhvr>
                                        <p:cTn id="144" dur="1" fill="hold">
                                          <p:stCondLst>
                                            <p:cond delay="0"/>
                                          </p:stCondLst>
                                        </p:cTn>
                                        <p:tgtEl>
                                          <p:spTgt spid="165"/>
                                        </p:tgtEl>
                                        <p:attrNameLst>
                                          <p:attrName>style.visibility</p:attrName>
                                        </p:attrNameLst>
                                      </p:cBhvr>
                                      <p:to>
                                        <p:strVal val="visible"/>
                                      </p:to>
                                    </p:set>
                                    <p:animEffect transition="in" filter="fade">
                                      <p:cBhvr>
                                        <p:cTn id="145" dur="500"/>
                                        <p:tgtEl>
                                          <p:spTgt spid="16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71"/>
                                        </p:tgtEl>
                                        <p:attrNameLst>
                                          <p:attrName>style.visibility</p:attrName>
                                        </p:attrNameLst>
                                      </p:cBhvr>
                                      <p:to>
                                        <p:strVal val="visible"/>
                                      </p:to>
                                    </p:set>
                                    <p:animEffect transition="in" filter="fade">
                                      <p:cBhvr>
                                        <p:cTn id="148" dur="500"/>
                                        <p:tgtEl>
                                          <p:spTgt spid="17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72"/>
                                        </p:tgtEl>
                                        <p:attrNameLst>
                                          <p:attrName>style.visibility</p:attrName>
                                        </p:attrNameLst>
                                      </p:cBhvr>
                                      <p:to>
                                        <p:strVal val="visible"/>
                                      </p:to>
                                    </p:set>
                                    <p:animEffect transition="in" filter="fade">
                                      <p:cBhvr>
                                        <p:cTn id="151" dur="500"/>
                                        <p:tgtEl>
                                          <p:spTgt spid="17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73"/>
                                        </p:tgtEl>
                                        <p:attrNameLst>
                                          <p:attrName>style.visibility</p:attrName>
                                        </p:attrNameLst>
                                      </p:cBhvr>
                                      <p:to>
                                        <p:strVal val="visible"/>
                                      </p:to>
                                    </p:set>
                                    <p:animEffect transition="in" filter="fade">
                                      <p:cBhvr>
                                        <p:cTn id="154" dur="500"/>
                                        <p:tgtEl>
                                          <p:spTgt spid="17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74"/>
                                        </p:tgtEl>
                                        <p:attrNameLst>
                                          <p:attrName>style.visibility</p:attrName>
                                        </p:attrNameLst>
                                      </p:cBhvr>
                                      <p:to>
                                        <p:strVal val="visible"/>
                                      </p:to>
                                    </p:set>
                                    <p:animEffect transition="in" filter="fade">
                                      <p:cBhvr>
                                        <p:cTn id="157" dur="500"/>
                                        <p:tgtEl>
                                          <p:spTgt spid="17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75"/>
                                        </p:tgtEl>
                                        <p:attrNameLst>
                                          <p:attrName>style.visibility</p:attrName>
                                        </p:attrNameLst>
                                      </p:cBhvr>
                                      <p:to>
                                        <p:strVal val="visible"/>
                                      </p:to>
                                    </p:set>
                                    <p:animEffect transition="in" filter="fade">
                                      <p:cBhvr>
                                        <p:cTn id="160" dur="500"/>
                                        <p:tgtEl>
                                          <p:spTgt spid="17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76"/>
                                        </p:tgtEl>
                                        <p:attrNameLst>
                                          <p:attrName>style.visibility</p:attrName>
                                        </p:attrNameLst>
                                      </p:cBhvr>
                                      <p:to>
                                        <p:strVal val="visible"/>
                                      </p:to>
                                    </p:set>
                                    <p:animEffect transition="in" filter="fade">
                                      <p:cBhvr>
                                        <p:cTn id="163" dur="500"/>
                                        <p:tgtEl>
                                          <p:spTgt spid="17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77"/>
                                        </p:tgtEl>
                                        <p:attrNameLst>
                                          <p:attrName>style.visibility</p:attrName>
                                        </p:attrNameLst>
                                      </p:cBhvr>
                                      <p:to>
                                        <p:strVal val="visible"/>
                                      </p:to>
                                    </p:set>
                                    <p:animEffect transition="in" filter="fade">
                                      <p:cBhvr>
                                        <p:cTn id="166" dur="500"/>
                                        <p:tgtEl>
                                          <p:spTgt spid="17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fade">
                                      <p:cBhvr>
                                        <p:cTn id="169" dur="500"/>
                                        <p:tgtEl>
                                          <p:spTgt spid="17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0"/>
                                        </p:tgtEl>
                                        <p:attrNameLst>
                                          <p:attrName>style.visibility</p:attrName>
                                        </p:attrNameLst>
                                      </p:cBhvr>
                                      <p:to>
                                        <p:strVal val="visible"/>
                                      </p:to>
                                    </p:set>
                                    <p:animEffect transition="in" filter="fade">
                                      <p:cBhvr>
                                        <p:cTn id="175" dur="500"/>
                                        <p:tgtEl>
                                          <p:spTgt spid="18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1"/>
                                        </p:tgtEl>
                                        <p:attrNameLst>
                                          <p:attrName>style.visibility</p:attrName>
                                        </p:attrNameLst>
                                      </p:cBhvr>
                                      <p:to>
                                        <p:strVal val="visible"/>
                                      </p:to>
                                    </p:set>
                                    <p:animEffect transition="in" filter="fade">
                                      <p:cBhvr>
                                        <p:cTn id="178" dur="500"/>
                                        <p:tgtEl>
                                          <p:spTgt spid="18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82"/>
                                        </p:tgtEl>
                                        <p:attrNameLst>
                                          <p:attrName>style.visibility</p:attrName>
                                        </p:attrNameLst>
                                      </p:cBhvr>
                                      <p:to>
                                        <p:strVal val="visible"/>
                                      </p:to>
                                    </p:set>
                                    <p:animEffect transition="in" filter="fade">
                                      <p:cBhvr>
                                        <p:cTn id="181" dur="500"/>
                                        <p:tgtEl>
                                          <p:spTgt spid="182"/>
                                        </p:tgtEl>
                                      </p:cBhvr>
                                    </p:animEffect>
                                  </p:childTnLst>
                                </p:cTn>
                              </p:par>
                              <p:par>
                                <p:cTn id="182" presetID="10" presetClass="entr" presetSubtype="0" fill="hold" nodeType="withEffect">
                                  <p:stCondLst>
                                    <p:cond delay="0"/>
                                  </p:stCondLst>
                                  <p:childTnLst>
                                    <p:set>
                                      <p:cBhvr>
                                        <p:cTn id="183" dur="1" fill="hold">
                                          <p:stCondLst>
                                            <p:cond delay="0"/>
                                          </p:stCondLst>
                                        </p:cTn>
                                        <p:tgtEl>
                                          <p:spTgt spid="184"/>
                                        </p:tgtEl>
                                        <p:attrNameLst>
                                          <p:attrName>style.visibility</p:attrName>
                                        </p:attrNameLst>
                                      </p:cBhvr>
                                      <p:to>
                                        <p:strVal val="visible"/>
                                      </p:to>
                                    </p:set>
                                    <p:animEffect transition="in" filter="fade">
                                      <p:cBhvr>
                                        <p:cTn id="184" dur="500"/>
                                        <p:tgtEl>
                                          <p:spTgt spid="184"/>
                                        </p:tgtEl>
                                      </p:cBhvr>
                                    </p:animEffect>
                                  </p:childTnLst>
                                </p:cTn>
                              </p:par>
                              <p:par>
                                <p:cTn id="185" presetID="10" presetClass="entr" presetSubtype="0" fill="hold" nodeType="withEffect">
                                  <p:stCondLst>
                                    <p:cond delay="0"/>
                                  </p:stCondLst>
                                  <p:childTnLst>
                                    <p:set>
                                      <p:cBhvr>
                                        <p:cTn id="186" dur="1" fill="hold">
                                          <p:stCondLst>
                                            <p:cond delay="0"/>
                                          </p:stCondLst>
                                        </p:cTn>
                                        <p:tgtEl>
                                          <p:spTgt spid="186"/>
                                        </p:tgtEl>
                                        <p:attrNameLst>
                                          <p:attrName>style.visibility</p:attrName>
                                        </p:attrNameLst>
                                      </p:cBhvr>
                                      <p:to>
                                        <p:strVal val="visible"/>
                                      </p:to>
                                    </p:set>
                                    <p:animEffect transition="in" filter="fade">
                                      <p:cBhvr>
                                        <p:cTn id="187" dur="500"/>
                                        <p:tgtEl>
                                          <p:spTgt spid="186"/>
                                        </p:tgtEl>
                                      </p:cBhvr>
                                    </p:animEffect>
                                  </p:childTnLst>
                                </p:cTn>
                              </p:par>
                              <p:par>
                                <p:cTn id="188" presetID="10" presetClass="entr" presetSubtype="0" fill="hold" nodeType="withEffect">
                                  <p:stCondLst>
                                    <p:cond delay="0"/>
                                  </p:stCondLst>
                                  <p:childTnLst>
                                    <p:set>
                                      <p:cBhvr>
                                        <p:cTn id="189" dur="1" fill="hold">
                                          <p:stCondLst>
                                            <p:cond delay="0"/>
                                          </p:stCondLst>
                                        </p:cTn>
                                        <p:tgtEl>
                                          <p:spTgt spid="187"/>
                                        </p:tgtEl>
                                        <p:attrNameLst>
                                          <p:attrName>style.visibility</p:attrName>
                                        </p:attrNameLst>
                                      </p:cBhvr>
                                      <p:to>
                                        <p:strVal val="visible"/>
                                      </p:to>
                                    </p:set>
                                    <p:animEffect transition="in" filter="fade">
                                      <p:cBhvr>
                                        <p:cTn id="190" dur="500"/>
                                        <p:tgtEl>
                                          <p:spTgt spid="187"/>
                                        </p:tgtEl>
                                      </p:cBhvr>
                                    </p:animEffect>
                                  </p:childTnLst>
                                </p:cTn>
                              </p:par>
                              <p:par>
                                <p:cTn id="191" presetID="10" presetClass="entr" presetSubtype="0" fill="hold" nodeType="withEffect">
                                  <p:stCondLst>
                                    <p:cond delay="0"/>
                                  </p:stCondLst>
                                  <p:childTnLst>
                                    <p:set>
                                      <p:cBhvr>
                                        <p:cTn id="192" dur="1" fill="hold">
                                          <p:stCondLst>
                                            <p:cond delay="0"/>
                                          </p:stCondLst>
                                        </p:cTn>
                                        <p:tgtEl>
                                          <p:spTgt spid="188"/>
                                        </p:tgtEl>
                                        <p:attrNameLst>
                                          <p:attrName>style.visibility</p:attrName>
                                        </p:attrNameLst>
                                      </p:cBhvr>
                                      <p:to>
                                        <p:strVal val="visible"/>
                                      </p:to>
                                    </p:set>
                                    <p:animEffect transition="in" filter="fade">
                                      <p:cBhvr>
                                        <p:cTn id="193" dur="500"/>
                                        <p:tgtEl>
                                          <p:spTgt spid="188"/>
                                        </p:tgtEl>
                                      </p:cBhvr>
                                    </p:animEffect>
                                  </p:childTnLst>
                                </p:cTn>
                              </p:par>
                              <p:par>
                                <p:cTn id="194" presetID="10" presetClass="entr" presetSubtype="0" fill="hold" nodeType="withEffect">
                                  <p:stCondLst>
                                    <p:cond delay="0"/>
                                  </p:stCondLst>
                                  <p:childTnLst>
                                    <p:set>
                                      <p:cBhvr>
                                        <p:cTn id="195" dur="1" fill="hold">
                                          <p:stCondLst>
                                            <p:cond delay="0"/>
                                          </p:stCondLst>
                                        </p:cTn>
                                        <p:tgtEl>
                                          <p:spTgt spid="189"/>
                                        </p:tgtEl>
                                        <p:attrNameLst>
                                          <p:attrName>style.visibility</p:attrName>
                                        </p:attrNameLst>
                                      </p:cBhvr>
                                      <p:to>
                                        <p:strVal val="visible"/>
                                      </p:to>
                                    </p:set>
                                    <p:animEffect transition="in" filter="fade">
                                      <p:cBhvr>
                                        <p:cTn id="196" dur="500"/>
                                        <p:tgtEl>
                                          <p:spTgt spid="189"/>
                                        </p:tgtEl>
                                      </p:cBhvr>
                                    </p:animEffect>
                                  </p:childTnLst>
                                </p:cTn>
                              </p:par>
                              <p:par>
                                <p:cTn id="197" presetID="10" presetClass="entr" presetSubtype="0" fill="hold" nodeType="withEffect">
                                  <p:stCondLst>
                                    <p:cond delay="0"/>
                                  </p:stCondLst>
                                  <p:childTnLst>
                                    <p:set>
                                      <p:cBhvr>
                                        <p:cTn id="198" dur="1" fill="hold">
                                          <p:stCondLst>
                                            <p:cond delay="0"/>
                                          </p:stCondLst>
                                        </p:cTn>
                                        <p:tgtEl>
                                          <p:spTgt spid="190"/>
                                        </p:tgtEl>
                                        <p:attrNameLst>
                                          <p:attrName>style.visibility</p:attrName>
                                        </p:attrNameLst>
                                      </p:cBhvr>
                                      <p:to>
                                        <p:strVal val="visible"/>
                                      </p:to>
                                    </p:set>
                                    <p:animEffect transition="in" filter="fade">
                                      <p:cBhvr>
                                        <p:cTn id="199" dur="500"/>
                                        <p:tgtEl>
                                          <p:spTgt spid="190"/>
                                        </p:tgtEl>
                                      </p:cBhvr>
                                    </p:animEffect>
                                  </p:childTnLst>
                                </p:cTn>
                              </p:par>
                              <p:par>
                                <p:cTn id="200" presetID="10" presetClass="entr" presetSubtype="0" fill="hold" nodeType="withEffect">
                                  <p:stCondLst>
                                    <p:cond delay="0"/>
                                  </p:stCondLst>
                                  <p:childTnLst>
                                    <p:set>
                                      <p:cBhvr>
                                        <p:cTn id="201" dur="1" fill="hold">
                                          <p:stCondLst>
                                            <p:cond delay="0"/>
                                          </p:stCondLst>
                                        </p:cTn>
                                        <p:tgtEl>
                                          <p:spTgt spid="192"/>
                                        </p:tgtEl>
                                        <p:attrNameLst>
                                          <p:attrName>style.visibility</p:attrName>
                                        </p:attrNameLst>
                                      </p:cBhvr>
                                      <p:to>
                                        <p:strVal val="visible"/>
                                      </p:to>
                                    </p:set>
                                    <p:animEffect transition="in" filter="fade">
                                      <p:cBhvr>
                                        <p:cTn id="202" dur="500"/>
                                        <p:tgtEl>
                                          <p:spTgt spid="192"/>
                                        </p:tgtEl>
                                      </p:cBhvr>
                                    </p:animEffect>
                                  </p:childTnLst>
                                </p:cTn>
                              </p:par>
                              <p:par>
                                <p:cTn id="203" presetID="10" presetClass="entr" presetSubtype="0" fill="hold" nodeType="withEffect">
                                  <p:stCondLst>
                                    <p:cond delay="0"/>
                                  </p:stCondLst>
                                  <p:childTnLst>
                                    <p:set>
                                      <p:cBhvr>
                                        <p:cTn id="204" dur="1" fill="hold">
                                          <p:stCondLst>
                                            <p:cond delay="0"/>
                                          </p:stCondLst>
                                        </p:cTn>
                                        <p:tgtEl>
                                          <p:spTgt spid="195"/>
                                        </p:tgtEl>
                                        <p:attrNameLst>
                                          <p:attrName>style.visibility</p:attrName>
                                        </p:attrNameLst>
                                      </p:cBhvr>
                                      <p:to>
                                        <p:strVal val="visible"/>
                                      </p:to>
                                    </p:set>
                                    <p:animEffect transition="in" filter="fade">
                                      <p:cBhvr>
                                        <p:cTn id="205" dur="500"/>
                                        <p:tgtEl>
                                          <p:spTgt spid="195"/>
                                        </p:tgtEl>
                                      </p:cBhvr>
                                    </p:animEffect>
                                  </p:childTnLst>
                                </p:cTn>
                              </p:par>
                              <p:par>
                                <p:cTn id="206" presetID="10" presetClass="entr" presetSubtype="0" fill="hold" nodeType="withEffect">
                                  <p:stCondLst>
                                    <p:cond delay="0"/>
                                  </p:stCondLst>
                                  <p:childTnLst>
                                    <p:set>
                                      <p:cBhvr>
                                        <p:cTn id="207" dur="1" fill="hold">
                                          <p:stCondLst>
                                            <p:cond delay="0"/>
                                          </p:stCondLst>
                                        </p:cTn>
                                        <p:tgtEl>
                                          <p:spTgt spid="196"/>
                                        </p:tgtEl>
                                        <p:attrNameLst>
                                          <p:attrName>style.visibility</p:attrName>
                                        </p:attrNameLst>
                                      </p:cBhvr>
                                      <p:to>
                                        <p:strVal val="visible"/>
                                      </p:to>
                                    </p:set>
                                    <p:animEffect transition="in" filter="fade">
                                      <p:cBhvr>
                                        <p:cTn id="208" dur="500"/>
                                        <p:tgtEl>
                                          <p:spTgt spid="196"/>
                                        </p:tgtEl>
                                      </p:cBhvr>
                                    </p:animEffect>
                                  </p:childTnLst>
                                </p:cTn>
                              </p:par>
                              <p:par>
                                <p:cTn id="209" presetID="10" presetClass="entr" presetSubtype="0" fill="hold" nodeType="withEffect">
                                  <p:stCondLst>
                                    <p:cond delay="0"/>
                                  </p:stCondLst>
                                  <p:childTnLst>
                                    <p:set>
                                      <p:cBhvr>
                                        <p:cTn id="210" dur="1" fill="hold">
                                          <p:stCondLst>
                                            <p:cond delay="0"/>
                                          </p:stCondLst>
                                        </p:cTn>
                                        <p:tgtEl>
                                          <p:spTgt spid="198"/>
                                        </p:tgtEl>
                                        <p:attrNameLst>
                                          <p:attrName>style.visibility</p:attrName>
                                        </p:attrNameLst>
                                      </p:cBhvr>
                                      <p:to>
                                        <p:strVal val="visible"/>
                                      </p:to>
                                    </p:set>
                                    <p:animEffect transition="in" filter="fade">
                                      <p:cBhvr>
                                        <p:cTn id="211" dur="500"/>
                                        <p:tgtEl>
                                          <p:spTgt spid="198"/>
                                        </p:tgtEl>
                                      </p:cBhvr>
                                    </p:animEffect>
                                  </p:childTnLst>
                                </p:cTn>
                              </p:par>
                              <p:par>
                                <p:cTn id="212" presetID="10" presetClass="entr" presetSubtype="0" fill="hold" nodeType="withEffect">
                                  <p:stCondLst>
                                    <p:cond delay="0"/>
                                  </p:stCondLst>
                                  <p:childTnLst>
                                    <p:set>
                                      <p:cBhvr>
                                        <p:cTn id="213" dur="1" fill="hold">
                                          <p:stCondLst>
                                            <p:cond delay="0"/>
                                          </p:stCondLst>
                                        </p:cTn>
                                        <p:tgtEl>
                                          <p:spTgt spid="199"/>
                                        </p:tgtEl>
                                        <p:attrNameLst>
                                          <p:attrName>style.visibility</p:attrName>
                                        </p:attrNameLst>
                                      </p:cBhvr>
                                      <p:to>
                                        <p:strVal val="visible"/>
                                      </p:to>
                                    </p:set>
                                    <p:animEffect transition="in" filter="fade">
                                      <p:cBhvr>
                                        <p:cTn id="214" dur="500"/>
                                        <p:tgtEl>
                                          <p:spTgt spid="199"/>
                                        </p:tgtEl>
                                      </p:cBhvr>
                                    </p:animEffect>
                                  </p:childTnLst>
                                </p:cTn>
                              </p:par>
                              <p:par>
                                <p:cTn id="215" presetID="10" presetClass="entr" presetSubtype="0" fill="hold" nodeType="withEffect">
                                  <p:stCondLst>
                                    <p:cond delay="0"/>
                                  </p:stCondLst>
                                  <p:childTnLst>
                                    <p:set>
                                      <p:cBhvr>
                                        <p:cTn id="216" dur="1" fill="hold">
                                          <p:stCondLst>
                                            <p:cond delay="0"/>
                                          </p:stCondLst>
                                        </p:cTn>
                                        <p:tgtEl>
                                          <p:spTgt spid="200"/>
                                        </p:tgtEl>
                                        <p:attrNameLst>
                                          <p:attrName>style.visibility</p:attrName>
                                        </p:attrNameLst>
                                      </p:cBhvr>
                                      <p:to>
                                        <p:strVal val="visible"/>
                                      </p:to>
                                    </p:set>
                                    <p:animEffect transition="in" filter="fade">
                                      <p:cBhvr>
                                        <p:cTn id="217" dur="500"/>
                                        <p:tgtEl>
                                          <p:spTgt spid="200"/>
                                        </p:tgtEl>
                                      </p:cBhvr>
                                    </p:animEffect>
                                  </p:childTnLst>
                                </p:cTn>
                              </p:par>
                              <p:par>
                                <p:cTn id="218" presetID="10" presetClass="entr" presetSubtype="0" fill="hold" nodeType="withEffect">
                                  <p:stCondLst>
                                    <p:cond delay="0"/>
                                  </p:stCondLst>
                                  <p:childTnLst>
                                    <p:set>
                                      <p:cBhvr>
                                        <p:cTn id="219" dur="1" fill="hold">
                                          <p:stCondLst>
                                            <p:cond delay="0"/>
                                          </p:stCondLst>
                                        </p:cTn>
                                        <p:tgtEl>
                                          <p:spTgt spid="201"/>
                                        </p:tgtEl>
                                        <p:attrNameLst>
                                          <p:attrName>style.visibility</p:attrName>
                                        </p:attrNameLst>
                                      </p:cBhvr>
                                      <p:to>
                                        <p:strVal val="visible"/>
                                      </p:to>
                                    </p:set>
                                    <p:animEffect transition="in" filter="fade">
                                      <p:cBhvr>
                                        <p:cTn id="220" dur="500"/>
                                        <p:tgtEl>
                                          <p:spTgt spid="201"/>
                                        </p:tgtEl>
                                      </p:cBhvr>
                                    </p:animEffect>
                                  </p:childTnLst>
                                </p:cTn>
                              </p:par>
                              <p:par>
                                <p:cTn id="221" presetID="10" presetClass="entr" presetSubtype="0" fill="hold" nodeType="withEffect">
                                  <p:stCondLst>
                                    <p:cond delay="0"/>
                                  </p:stCondLst>
                                  <p:childTnLst>
                                    <p:set>
                                      <p:cBhvr>
                                        <p:cTn id="222" dur="1" fill="hold">
                                          <p:stCondLst>
                                            <p:cond delay="0"/>
                                          </p:stCondLst>
                                        </p:cTn>
                                        <p:tgtEl>
                                          <p:spTgt spid="204"/>
                                        </p:tgtEl>
                                        <p:attrNameLst>
                                          <p:attrName>style.visibility</p:attrName>
                                        </p:attrNameLst>
                                      </p:cBhvr>
                                      <p:to>
                                        <p:strVal val="visible"/>
                                      </p:to>
                                    </p:set>
                                    <p:animEffect transition="in" filter="fade">
                                      <p:cBhvr>
                                        <p:cTn id="223" dur="500"/>
                                        <p:tgtEl>
                                          <p:spTgt spid="204"/>
                                        </p:tgtEl>
                                      </p:cBhvr>
                                    </p:animEffect>
                                  </p:childTnLst>
                                </p:cTn>
                              </p:par>
                              <p:par>
                                <p:cTn id="224" presetID="10" presetClass="entr" presetSubtype="0" fill="hold" nodeType="withEffect">
                                  <p:stCondLst>
                                    <p:cond delay="0"/>
                                  </p:stCondLst>
                                  <p:childTnLst>
                                    <p:set>
                                      <p:cBhvr>
                                        <p:cTn id="225" dur="1" fill="hold">
                                          <p:stCondLst>
                                            <p:cond delay="0"/>
                                          </p:stCondLst>
                                        </p:cTn>
                                        <p:tgtEl>
                                          <p:spTgt spid="205"/>
                                        </p:tgtEl>
                                        <p:attrNameLst>
                                          <p:attrName>style.visibility</p:attrName>
                                        </p:attrNameLst>
                                      </p:cBhvr>
                                      <p:to>
                                        <p:strVal val="visible"/>
                                      </p:to>
                                    </p:set>
                                    <p:animEffect transition="in" filter="fade">
                                      <p:cBhvr>
                                        <p:cTn id="226" dur="500"/>
                                        <p:tgtEl>
                                          <p:spTgt spid="205"/>
                                        </p:tgtEl>
                                      </p:cBhvr>
                                    </p:animEffect>
                                  </p:childTnLst>
                                </p:cTn>
                              </p:par>
                              <p:par>
                                <p:cTn id="227" presetID="10" presetClass="entr" presetSubtype="0" fill="hold" nodeType="withEffect">
                                  <p:stCondLst>
                                    <p:cond delay="0"/>
                                  </p:stCondLst>
                                  <p:childTnLst>
                                    <p:set>
                                      <p:cBhvr>
                                        <p:cTn id="228" dur="1" fill="hold">
                                          <p:stCondLst>
                                            <p:cond delay="0"/>
                                          </p:stCondLst>
                                        </p:cTn>
                                        <p:tgtEl>
                                          <p:spTgt spid="206"/>
                                        </p:tgtEl>
                                        <p:attrNameLst>
                                          <p:attrName>style.visibility</p:attrName>
                                        </p:attrNameLst>
                                      </p:cBhvr>
                                      <p:to>
                                        <p:strVal val="visible"/>
                                      </p:to>
                                    </p:set>
                                    <p:animEffect transition="in" filter="fade">
                                      <p:cBhvr>
                                        <p:cTn id="229" dur="500"/>
                                        <p:tgtEl>
                                          <p:spTgt spid="206"/>
                                        </p:tgtEl>
                                      </p:cBhvr>
                                    </p:animEffect>
                                  </p:childTnLst>
                                </p:cTn>
                              </p:par>
                              <p:par>
                                <p:cTn id="230" presetID="10" presetClass="entr" presetSubtype="0" fill="hold" nodeType="withEffect">
                                  <p:stCondLst>
                                    <p:cond delay="0"/>
                                  </p:stCondLst>
                                  <p:childTnLst>
                                    <p:set>
                                      <p:cBhvr>
                                        <p:cTn id="231" dur="1" fill="hold">
                                          <p:stCondLst>
                                            <p:cond delay="0"/>
                                          </p:stCondLst>
                                        </p:cTn>
                                        <p:tgtEl>
                                          <p:spTgt spid="208"/>
                                        </p:tgtEl>
                                        <p:attrNameLst>
                                          <p:attrName>style.visibility</p:attrName>
                                        </p:attrNameLst>
                                      </p:cBhvr>
                                      <p:to>
                                        <p:strVal val="visible"/>
                                      </p:to>
                                    </p:set>
                                    <p:animEffect transition="in" filter="fade">
                                      <p:cBhvr>
                                        <p:cTn id="232" dur="500"/>
                                        <p:tgtEl>
                                          <p:spTgt spid="208"/>
                                        </p:tgtEl>
                                      </p:cBhvr>
                                    </p:animEffect>
                                  </p:childTnLst>
                                </p:cTn>
                              </p:par>
                              <p:par>
                                <p:cTn id="233" presetID="10" presetClass="entr" presetSubtype="0" fill="hold" nodeType="withEffect">
                                  <p:stCondLst>
                                    <p:cond delay="0"/>
                                  </p:stCondLst>
                                  <p:childTnLst>
                                    <p:set>
                                      <p:cBhvr>
                                        <p:cTn id="234" dur="1" fill="hold">
                                          <p:stCondLst>
                                            <p:cond delay="0"/>
                                          </p:stCondLst>
                                        </p:cTn>
                                        <p:tgtEl>
                                          <p:spTgt spid="209"/>
                                        </p:tgtEl>
                                        <p:attrNameLst>
                                          <p:attrName>style.visibility</p:attrName>
                                        </p:attrNameLst>
                                      </p:cBhvr>
                                      <p:to>
                                        <p:strVal val="visible"/>
                                      </p:to>
                                    </p:set>
                                    <p:animEffect transition="in" filter="fade">
                                      <p:cBhvr>
                                        <p:cTn id="235" dur="500"/>
                                        <p:tgtEl>
                                          <p:spTgt spid="209"/>
                                        </p:tgtEl>
                                      </p:cBhvr>
                                    </p:animEffect>
                                  </p:childTnLst>
                                </p:cTn>
                              </p:par>
                              <p:par>
                                <p:cTn id="236" presetID="10" presetClass="entr" presetSubtype="0" fill="hold" nodeType="withEffect">
                                  <p:stCondLst>
                                    <p:cond delay="0"/>
                                  </p:stCondLst>
                                  <p:childTnLst>
                                    <p:set>
                                      <p:cBhvr>
                                        <p:cTn id="237" dur="1" fill="hold">
                                          <p:stCondLst>
                                            <p:cond delay="0"/>
                                          </p:stCondLst>
                                        </p:cTn>
                                        <p:tgtEl>
                                          <p:spTgt spid="210"/>
                                        </p:tgtEl>
                                        <p:attrNameLst>
                                          <p:attrName>style.visibility</p:attrName>
                                        </p:attrNameLst>
                                      </p:cBhvr>
                                      <p:to>
                                        <p:strVal val="visible"/>
                                      </p:to>
                                    </p:set>
                                    <p:animEffect transition="in" filter="fade">
                                      <p:cBhvr>
                                        <p:cTn id="238" dur="500"/>
                                        <p:tgtEl>
                                          <p:spTgt spid="210"/>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212"/>
                                        </p:tgtEl>
                                        <p:attrNameLst>
                                          <p:attrName>style.visibility</p:attrName>
                                        </p:attrNameLst>
                                      </p:cBhvr>
                                      <p:to>
                                        <p:strVal val="visible"/>
                                      </p:to>
                                    </p:set>
                                    <p:animEffect transition="in" filter="fade">
                                      <p:cBhvr>
                                        <p:cTn id="241" dur="500"/>
                                        <p:tgtEl>
                                          <p:spTgt spid="212"/>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96"/>
                                        </p:tgtEl>
                                        <p:attrNameLst>
                                          <p:attrName>style.visibility</p:attrName>
                                        </p:attrNameLst>
                                      </p:cBhvr>
                                      <p:to>
                                        <p:strVal val="visible"/>
                                      </p:to>
                                    </p:set>
                                    <p:animEffect transition="in" filter="fade">
                                      <p:cBhvr>
                                        <p:cTn id="246" dur="500"/>
                                        <p:tgtEl>
                                          <p:spTgt spid="96"/>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97"/>
                                        </p:tgtEl>
                                        <p:attrNameLst>
                                          <p:attrName>style.visibility</p:attrName>
                                        </p:attrNameLst>
                                      </p:cBhvr>
                                      <p:to>
                                        <p:strVal val="visible"/>
                                      </p:to>
                                    </p:set>
                                    <p:animEffect transition="in" filter="fade">
                                      <p:cBhvr>
                                        <p:cTn id="249" dur="500"/>
                                        <p:tgtEl>
                                          <p:spTgt spid="97"/>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98"/>
                                        </p:tgtEl>
                                        <p:attrNameLst>
                                          <p:attrName>style.visibility</p:attrName>
                                        </p:attrNameLst>
                                      </p:cBhvr>
                                      <p:to>
                                        <p:strVal val="visible"/>
                                      </p:to>
                                    </p:set>
                                    <p:animEffect transition="in" filter="fade">
                                      <p:cBhvr>
                                        <p:cTn id="252" dur="500"/>
                                        <p:tgtEl>
                                          <p:spTgt spid="98"/>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02"/>
                                        </p:tgtEl>
                                        <p:attrNameLst>
                                          <p:attrName>style.visibility</p:attrName>
                                        </p:attrNameLst>
                                      </p:cBhvr>
                                      <p:to>
                                        <p:strVal val="visible"/>
                                      </p:to>
                                    </p:set>
                                    <p:animEffect transition="in" filter="fade">
                                      <p:cBhvr>
                                        <p:cTn id="255" dur="500"/>
                                        <p:tgtEl>
                                          <p:spTgt spid="102"/>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103"/>
                                        </p:tgtEl>
                                        <p:attrNameLst>
                                          <p:attrName>style.visibility</p:attrName>
                                        </p:attrNameLst>
                                      </p:cBhvr>
                                      <p:to>
                                        <p:strVal val="visible"/>
                                      </p:to>
                                    </p:set>
                                    <p:animEffect transition="in" filter="fade">
                                      <p:cBhvr>
                                        <p:cTn id="258" dur="500"/>
                                        <p:tgtEl>
                                          <p:spTgt spid="103"/>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04"/>
                                        </p:tgtEl>
                                        <p:attrNameLst>
                                          <p:attrName>style.visibility</p:attrName>
                                        </p:attrNameLst>
                                      </p:cBhvr>
                                      <p:to>
                                        <p:strVal val="visible"/>
                                      </p:to>
                                    </p:set>
                                    <p:animEffect transition="in" filter="fade">
                                      <p:cBhvr>
                                        <p:cTn id="261" dur="500"/>
                                        <p:tgtEl>
                                          <p:spTgt spid="104"/>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06"/>
                                        </p:tgtEl>
                                        <p:attrNameLst>
                                          <p:attrName>style.visibility</p:attrName>
                                        </p:attrNameLst>
                                      </p:cBhvr>
                                      <p:to>
                                        <p:strVal val="visible"/>
                                      </p:to>
                                    </p:set>
                                    <p:animEffect transition="in" filter="fade">
                                      <p:cBhvr>
                                        <p:cTn id="264" dur="500"/>
                                        <p:tgtEl>
                                          <p:spTgt spid="106"/>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07"/>
                                        </p:tgtEl>
                                        <p:attrNameLst>
                                          <p:attrName>style.visibility</p:attrName>
                                        </p:attrNameLst>
                                      </p:cBhvr>
                                      <p:to>
                                        <p:strVal val="visible"/>
                                      </p:to>
                                    </p:set>
                                    <p:animEffect transition="in" filter="fade">
                                      <p:cBhvr>
                                        <p:cTn id="267" dur="500"/>
                                        <p:tgtEl>
                                          <p:spTgt spid="107"/>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08"/>
                                        </p:tgtEl>
                                        <p:attrNameLst>
                                          <p:attrName>style.visibility</p:attrName>
                                        </p:attrNameLst>
                                      </p:cBhvr>
                                      <p:to>
                                        <p:strVal val="visible"/>
                                      </p:to>
                                    </p:set>
                                    <p:animEffect transition="in" filter="fade">
                                      <p:cBhvr>
                                        <p:cTn id="270" dur="500"/>
                                        <p:tgtEl>
                                          <p:spTgt spid="108"/>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09"/>
                                        </p:tgtEl>
                                        <p:attrNameLst>
                                          <p:attrName>style.visibility</p:attrName>
                                        </p:attrNameLst>
                                      </p:cBhvr>
                                      <p:to>
                                        <p:strVal val="visible"/>
                                      </p:to>
                                    </p:set>
                                    <p:animEffect transition="in" filter="fade">
                                      <p:cBhvr>
                                        <p:cTn id="273" dur="500"/>
                                        <p:tgtEl>
                                          <p:spTgt spid="109"/>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67"/>
                                        </p:tgtEl>
                                        <p:attrNameLst>
                                          <p:attrName>style.visibility</p:attrName>
                                        </p:attrNameLst>
                                      </p:cBhvr>
                                      <p:to>
                                        <p:strVal val="visible"/>
                                      </p:to>
                                    </p:set>
                                    <p:animEffect transition="in" filter="fade">
                                      <p:cBhvr>
                                        <p:cTn id="276" dur="500"/>
                                        <p:tgtEl>
                                          <p:spTgt spid="167"/>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68"/>
                                        </p:tgtEl>
                                        <p:attrNameLst>
                                          <p:attrName>style.visibility</p:attrName>
                                        </p:attrNameLst>
                                      </p:cBhvr>
                                      <p:to>
                                        <p:strVal val="visible"/>
                                      </p:to>
                                    </p:set>
                                    <p:animEffect transition="in" filter="fade">
                                      <p:cBhvr>
                                        <p:cTn id="279" dur="500"/>
                                        <p:tgtEl>
                                          <p:spTgt spid="168"/>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nodeType="clickEffect">
                                  <p:stCondLst>
                                    <p:cond delay="0"/>
                                  </p:stCondLst>
                                  <p:childTnLst>
                                    <p:set>
                                      <p:cBhvr>
                                        <p:cTn id="283" dur="1" fill="hold">
                                          <p:stCondLst>
                                            <p:cond delay="0"/>
                                          </p:stCondLst>
                                        </p:cTn>
                                        <p:tgtEl>
                                          <p:spTgt spid="94"/>
                                        </p:tgtEl>
                                        <p:attrNameLst>
                                          <p:attrName>style.visibility</p:attrName>
                                        </p:attrNameLst>
                                      </p:cBhvr>
                                      <p:to>
                                        <p:strVal val="visible"/>
                                      </p:to>
                                    </p:set>
                                    <p:animEffect transition="in" filter="fade">
                                      <p:cBhvr>
                                        <p:cTn id="284" dur="500"/>
                                        <p:tgtEl>
                                          <p:spTgt spid="94"/>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95"/>
                                        </p:tgtEl>
                                        <p:attrNameLst>
                                          <p:attrName>style.visibility</p:attrName>
                                        </p:attrNameLst>
                                      </p:cBhvr>
                                      <p:to>
                                        <p:strVal val="visible"/>
                                      </p:to>
                                    </p:set>
                                    <p:animEffect transition="in" filter="fade">
                                      <p:cBhvr>
                                        <p:cTn id="287" dur="500"/>
                                        <p:tgtEl>
                                          <p:spTgt spid="95"/>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170"/>
                                        </p:tgtEl>
                                        <p:attrNameLst>
                                          <p:attrName>style.visibility</p:attrName>
                                        </p:attrNameLst>
                                      </p:cBhvr>
                                      <p:to>
                                        <p:strVal val="visible"/>
                                      </p:to>
                                    </p:set>
                                    <p:animEffect transition="in" filter="fade">
                                      <p:cBhvr>
                                        <p:cTn id="29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5" grpId="0"/>
      <p:bldP spid="96" grpId="0" animBg="1"/>
      <p:bldP spid="97" grpId="0"/>
      <p:bldP spid="98" grpId="0"/>
      <p:bldP spid="102" grpId="0"/>
      <p:bldP spid="103" grpId="0"/>
      <p:bldP spid="104" grpId="0"/>
      <p:bldP spid="106" grpId="0" animBg="1"/>
      <p:bldP spid="107" grpId="0" animBg="1"/>
      <p:bldP spid="108" grpId="0" animBg="1"/>
      <p:bldP spid="109"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60" grpId="0" animBg="1"/>
      <p:bldP spid="161" grpId="0"/>
      <p:bldP spid="167" grpId="0"/>
      <p:bldP spid="168"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2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 xmlns:a16="http://schemas.microsoft.com/office/drawing/2014/main" id="{9E8DAC11-0B53-4410-9BE8-2C0BF688E55D}"/>
              </a:ext>
            </a:extLst>
          </p:cNvPr>
          <p:cNvSpPr txBox="1"/>
          <p:nvPr/>
        </p:nvSpPr>
        <p:spPr>
          <a:xfrm>
            <a:off x="170106" y="979741"/>
            <a:ext cx="7795325" cy="369332"/>
          </a:xfrm>
          <a:prstGeom prst="rect">
            <a:avLst/>
          </a:prstGeom>
          <a:noFill/>
        </p:spPr>
        <p:txBody>
          <a:bodyPr wrap="square">
            <a:spAutoFit/>
          </a:bodyPr>
          <a:lstStyle/>
          <a:p>
            <a:r>
              <a:rPr lang="fr-FR" sz="1800" b="1" i="0" kern="1200" dirty="0" smtClean="0">
                <a:solidFill>
                  <a:schemeClr val="dk1"/>
                </a:solidFill>
                <a:effectLst/>
                <a:latin typeface="Arial" pitchFamily="34" charset="0"/>
                <a:ea typeface="+mn-ea"/>
                <a:cs typeface="Arial" pitchFamily="34" charset="0"/>
              </a:rPr>
              <a:t>GAP-ELM (</a:t>
            </a:r>
            <a:r>
              <a:rPr lang="en-US" dirty="0"/>
              <a:t>Genetic Algorithm Pruned Extreme Learning </a:t>
            </a:r>
            <a:r>
              <a:rPr lang="en-US" dirty="0" smtClean="0"/>
              <a:t>Machine</a:t>
            </a:r>
            <a:r>
              <a:rPr lang="fr-FR" sz="1800" dirty="0" smtClean="0">
                <a:latin typeface="Arial" pitchFamily="34" charset="0"/>
                <a:cs typeface="Arial" pitchFamily="34" charset="0"/>
              </a:rPr>
              <a:t>):</a:t>
            </a:r>
            <a:endParaRPr lang="fr-FR" sz="1800" dirty="0">
              <a:latin typeface="Arial" pitchFamily="34" charset="0"/>
              <a:cs typeface="Arial" pitchFamily="34" charset="0"/>
            </a:endParaRPr>
          </a:p>
        </p:txBody>
      </p:sp>
      <p:sp>
        <p:nvSpPr>
          <p:cNvPr id="5" name="Rectangle 4"/>
          <p:cNvSpPr/>
          <p:nvPr/>
        </p:nvSpPr>
        <p:spPr>
          <a:xfrm>
            <a:off x="11380459" y="969797"/>
            <a:ext cx="595035" cy="369332"/>
          </a:xfrm>
          <a:prstGeom prst="rect">
            <a:avLst/>
          </a:prstGeom>
        </p:spPr>
        <p:txBody>
          <a:bodyPr wrap="none">
            <a:spAutoFit/>
          </a:bodyPr>
          <a:lstStyle/>
          <a:p>
            <a:r>
              <a:rPr lang="fr-FR" b="1" dirty="0" smtClean="0">
                <a:solidFill>
                  <a:schemeClr val="dk1"/>
                </a:solidFill>
              </a:rPr>
              <a:t>[24]</a:t>
            </a:r>
            <a:endParaRPr lang="fr-FR" dirty="0"/>
          </a:p>
        </p:txBody>
      </p:sp>
      <p:sp>
        <p:nvSpPr>
          <p:cNvPr id="6" name="Rectangle 5"/>
          <p:cNvSpPr/>
          <p:nvPr/>
        </p:nvSpPr>
        <p:spPr>
          <a:xfrm>
            <a:off x="881144" y="1735090"/>
            <a:ext cx="3644687" cy="10947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069045" y="1780130"/>
            <a:ext cx="2069632" cy="923330"/>
          </a:xfrm>
          <a:prstGeom prst="rect">
            <a:avLst/>
          </a:prstGeom>
        </p:spPr>
        <p:txBody>
          <a:bodyPr wrap="square">
            <a:spAutoFit/>
          </a:bodyPr>
          <a:lstStyle/>
          <a:p>
            <a:pPr algn="ctr">
              <a:lnSpc>
                <a:spcPct val="150000"/>
              </a:lnSpc>
            </a:pPr>
            <a:r>
              <a:rPr lang="en-US" dirty="0" smtClean="0"/>
              <a:t>ELM architecture design</a:t>
            </a:r>
            <a:endParaRPr lang="fr-FR" dirty="0"/>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732" y="1783385"/>
            <a:ext cx="769786" cy="99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02923" y="3318850"/>
            <a:ext cx="5870038" cy="20480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02923" y="3242868"/>
            <a:ext cx="2251821" cy="369332"/>
          </a:xfrm>
          <a:prstGeom prst="rect">
            <a:avLst/>
          </a:prstGeom>
        </p:spPr>
        <p:txBody>
          <a:bodyPr wrap="square">
            <a:spAutoFit/>
          </a:bodyPr>
          <a:lstStyle/>
          <a:p>
            <a:r>
              <a:rPr lang="fr-FR" b="1" dirty="0" err="1"/>
              <a:t>Genetic</a:t>
            </a:r>
            <a:r>
              <a:rPr lang="fr-FR" b="1" dirty="0"/>
              <a:t> </a:t>
            </a:r>
            <a:r>
              <a:rPr lang="fr-FR" b="1" dirty="0" err="1"/>
              <a:t>Algorithm</a:t>
            </a:r>
            <a:endParaRPr lang="fr-FR" dirty="0"/>
          </a:p>
        </p:txBody>
      </p:sp>
      <p:pic>
        <p:nvPicPr>
          <p:cNvPr id="1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137" y="1967538"/>
            <a:ext cx="5628767" cy="52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7" y="3575238"/>
            <a:ext cx="5658161" cy="1753233"/>
          </a:xfrm>
          <a:prstGeom prst="rect">
            <a:avLst/>
          </a:prstGeom>
        </p:spPr>
      </p:pic>
      <p:sp>
        <p:nvSpPr>
          <p:cNvPr id="15" name="Rectangle 14"/>
          <p:cNvSpPr/>
          <p:nvPr/>
        </p:nvSpPr>
        <p:spPr>
          <a:xfrm>
            <a:off x="6400137" y="1942371"/>
            <a:ext cx="5628767" cy="5796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7125337" y="3607135"/>
            <a:ext cx="3018775" cy="369332"/>
          </a:xfrm>
          <a:prstGeom prst="rect">
            <a:avLst/>
          </a:prstGeom>
        </p:spPr>
        <p:txBody>
          <a:bodyPr wrap="none">
            <a:spAutoFit/>
          </a:bodyPr>
          <a:lstStyle/>
          <a:p>
            <a:r>
              <a:rPr lang="en-US" b="1" dirty="0" smtClean="0"/>
              <a:t>Goal :       </a:t>
            </a:r>
            <a:r>
              <a:rPr lang="en-US" dirty="0" smtClean="0"/>
              <a:t>Maximizing both:</a:t>
            </a:r>
            <a:endParaRPr lang="fr-FR" dirty="0"/>
          </a:p>
        </p:txBody>
      </p:sp>
      <p:cxnSp>
        <p:nvCxnSpPr>
          <p:cNvPr id="19" name="Connecteur droit avec flèche 18"/>
          <p:cNvCxnSpPr/>
          <p:nvPr/>
        </p:nvCxnSpPr>
        <p:spPr>
          <a:xfrm flipH="1">
            <a:off x="8178352" y="4085458"/>
            <a:ext cx="700240" cy="5492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9453080" y="4127403"/>
            <a:ext cx="639201" cy="5072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Ellipse 27"/>
          <p:cNvSpPr/>
          <p:nvPr/>
        </p:nvSpPr>
        <p:spPr>
          <a:xfrm>
            <a:off x="7381397" y="4626299"/>
            <a:ext cx="1593908" cy="6040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7579469" y="4676633"/>
            <a:ext cx="1197764" cy="369332"/>
          </a:xfrm>
          <a:prstGeom prst="rect">
            <a:avLst/>
          </a:prstGeom>
        </p:spPr>
        <p:txBody>
          <a:bodyPr wrap="none">
            <a:spAutoFit/>
          </a:bodyPr>
          <a:lstStyle/>
          <a:p>
            <a:r>
              <a:rPr lang="en-US" dirty="0" smtClean="0"/>
              <a:t>Accuracy </a:t>
            </a:r>
            <a:endParaRPr lang="fr-FR" dirty="0"/>
          </a:p>
        </p:txBody>
      </p:sp>
      <p:sp>
        <p:nvSpPr>
          <p:cNvPr id="30" name="Ellipse 29"/>
          <p:cNvSpPr/>
          <p:nvPr/>
        </p:nvSpPr>
        <p:spPr>
          <a:xfrm>
            <a:off x="9295327" y="4626299"/>
            <a:ext cx="1593908" cy="6040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9371571" y="4676633"/>
            <a:ext cx="1441420" cy="369332"/>
          </a:xfrm>
          <a:prstGeom prst="rect">
            <a:avLst/>
          </a:prstGeom>
        </p:spPr>
        <p:txBody>
          <a:bodyPr wrap="none">
            <a:spAutoFit/>
          </a:bodyPr>
          <a:lstStyle/>
          <a:p>
            <a:r>
              <a:rPr lang="en-US" dirty="0" smtClean="0"/>
              <a:t>Pruning </a:t>
            </a:r>
            <a:r>
              <a:rPr lang="en-US" dirty="0"/>
              <a:t>rate</a:t>
            </a:r>
            <a:endParaRPr lang="fr-FR" dirty="0"/>
          </a:p>
        </p:txBody>
      </p:sp>
      <p:sp>
        <p:nvSpPr>
          <p:cNvPr id="32" name="Rectangle 31"/>
          <p:cNvSpPr/>
          <p:nvPr/>
        </p:nvSpPr>
        <p:spPr>
          <a:xfrm>
            <a:off x="6640539" y="2663353"/>
            <a:ext cx="1101584" cy="369332"/>
          </a:xfrm>
          <a:prstGeom prst="rect">
            <a:avLst/>
          </a:prstGeom>
        </p:spPr>
        <p:txBody>
          <a:bodyPr wrap="none">
            <a:spAutoFit/>
          </a:bodyPr>
          <a:lstStyle/>
          <a:p>
            <a:r>
              <a:rPr lang="el-GR" i="1" dirty="0"/>
              <a:t>α</a:t>
            </a:r>
            <a:r>
              <a:rPr lang="el-GR" dirty="0"/>
              <a:t> ∈ [0, 1]</a:t>
            </a:r>
            <a:endParaRPr lang="fr-FR" dirty="0"/>
          </a:p>
        </p:txBody>
      </p:sp>
      <p:sp>
        <p:nvSpPr>
          <p:cNvPr id="33" name="Flèche vers le bas 32"/>
          <p:cNvSpPr/>
          <p:nvPr/>
        </p:nvSpPr>
        <p:spPr>
          <a:xfrm>
            <a:off x="2525086" y="2848019"/>
            <a:ext cx="419450" cy="470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Goal - Free seo and web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165" y="3581922"/>
            <a:ext cx="435076" cy="435076"/>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400136" y="3318850"/>
            <a:ext cx="5628767" cy="204802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4" descr="ENETCOM - Notes et délibérati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xmlns="" id="{CF716869-7B1A-470B-817E-16EA7050E8CB}"/>
              </a:ext>
            </a:extLst>
          </p:cNvPr>
          <p:cNvSpPr/>
          <p:nvPr/>
        </p:nvSpPr>
        <p:spPr>
          <a:xfrm>
            <a:off x="2665073" y="-95623"/>
            <a:ext cx="6598281" cy="820417"/>
          </a:xfrm>
          <a:prstGeom prst="rect">
            <a:avLst/>
          </a:prstGeom>
        </p:spPr>
        <p:txBody>
          <a:bodyPr wrap="none">
            <a:spAutoFit/>
          </a:bodyPr>
          <a:lstStyle/>
          <a:p>
            <a:pPr>
              <a:lnSpc>
                <a:spcPct val="200000"/>
              </a:lnSpc>
            </a:pPr>
            <a:r>
              <a:rPr lang="fr-FR" sz="2800" b="1" dirty="0">
                <a:solidFill>
                  <a:schemeClr val="bg1"/>
                </a:solidFill>
              </a:rPr>
              <a:t>Hand </a:t>
            </a:r>
            <a:r>
              <a:rPr lang="fr-FR" sz="2800" b="1" dirty="0" err="1">
                <a:solidFill>
                  <a:schemeClr val="bg1"/>
                </a:solidFill>
              </a:rPr>
              <a:t>gesture</a:t>
            </a:r>
            <a:r>
              <a:rPr lang="fr-FR" sz="2800" b="1" dirty="0">
                <a:solidFill>
                  <a:schemeClr val="bg1"/>
                </a:solidFill>
              </a:rPr>
              <a:t> classification </a:t>
            </a:r>
            <a:r>
              <a:rPr lang="fr-FR" sz="2800" b="1" dirty="0" err="1">
                <a:solidFill>
                  <a:schemeClr val="bg1"/>
                </a:solidFill>
              </a:rPr>
              <a:t>algorithm</a:t>
            </a:r>
            <a:endParaRPr lang="fr-FR" sz="2800" b="1" dirty="0">
              <a:solidFill>
                <a:schemeClr val="bg1"/>
              </a:solidFill>
            </a:endParaRPr>
          </a:p>
        </p:txBody>
      </p:sp>
    </p:spTree>
    <p:extLst>
      <p:ext uri="{BB962C8B-B14F-4D97-AF65-F5344CB8AC3E}">
        <p14:creationId xmlns:p14="http://schemas.microsoft.com/office/powerpoint/2010/main" val="248670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050"/>
                                        </p:tgtEl>
                                        <p:attrNameLst>
                                          <p:attrName>style.visibility</p:attrName>
                                        </p:attrNameLst>
                                      </p:cBhvr>
                                      <p:to>
                                        <p:strVal val="visible"/>
                                      </p:to>
                                    </p:set>
                                    <p:animEffect transition="in" filter="fade">
                                      <p:cBhvr>
                                        <p:cTn id="61" dur="500"/>
                                        <p:tgtEl>
                                          <p:spTgt spid="20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5" grpId="0" animBg="1"/>
      <p:bldP spid="2" grpId="0"/>
      <p:bldP spid="28" grpId="0" animBg="1"/>
      <p:bldP spid="29" grpId="0"/>
      <p:bldP spid="30" grpId="0" animBg="1"/>
      <p:bldP spid="31" grpId="0"/>
      <p:bldP spid="32" grpId="0"/>
      <p:bldP spid="33"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0669" y="935108"/>
            <a:ext cx="10296361" cy="369332"/>
          </a:xfrm>
          <a:prstGeom prst="rect">
            <a:avLst/>
          </a:prstGeom>
        </p:spPr>
        <p:txBody>
          <a:bodyPr wrap="square">
            <a:spAutoFit/>
          </a:bodyPr>
          <a:lstStyle/>
          <a:p>
            <a:r>
              <a:rPr lang="fr-FR" b="1" dirty="0" smtClean="0"/>
              <a:t>Investigation of  GAP-ELM performance </a:t>
            </a:r>
            <a:r>
              <a:rPr lang="fr-FR" b="1" dirty="0" err="1" smtClean="0"/>
              <a:t>based</a:t>
            </a:r>
            <a:r>
              <a:rPr lang="fr-FR" b="1" dirty="0" smtClean="0"/>
              <a:t> on N° </a:t>
            </a:r>
            <a:r>
              <a:rPr lang="fr-FR" b="1" dirty="0"/>
              <a:t>of HN </a:t>
            </a:r>
            <a:r>
              <a:rPr lang="fr-FR" b="1" dirty="0" err="1" smtClean="0"/>
              <a:t>before</a:t>
            </a:r>
            <a:r>
              <a:rPr lang="fr-FR" b="1" dirty="0" smtClean="0"/>
              <a:t> and </a:t>
            </a:r>
            <a:r>
              <a:rPr lang="fr-FR" b="1" dirty="0" err="1" smtClean="0"/>
              <a:t>after</a:t>
            </a:r>
            <a:r>
              <a:rPr lang="fr-FR" b="1" dirty="0" smtClean="0"/>
              <a:t> </a:t>
            </a:r>
            <a:r>
              <a:rPr lang="fr-FR" b="1" dirty="0" err="1" smtClean="0"/>
              <a:t>pruning</a:t>
            </a:r>
            <a:r>
              <a:rPr lang="fr-FR" b="1" dirty="0" smtClean="0"/>
              <a:t>:</a:t>
            </a:r>
            <a:endParaRPr lang="fr-FR" b="1" dirty="0"/>
          </a:p>
        </p:txBody>
      </p:sp>
      <p:graphicFrame>
        <p:nvGraphicFramePr>
          <p:cNvPr id="4" name="Tableau 3"/>
          <p:cNvGraphicFramePr>
            <a:graphicFrameLocks noGrp="1"/>
          </p:cNvGraphicFramePr>
          <p:nvPr>
            <p:extLst>
              <p:ext uri="{D42A27DB-BD31-4B8C-83A1-F6EECF244321}">
                <p14:modId xmlns:p14="http://schemas.microsoft.com/office/powerpoint/2010/main" val="2331178868"/>
              </p:ext>
            </p:extLst>
          </p:nvPr>
        </p:nvGraphicFramePr>
        <p:xfrm>
          <a:off x="179869" y="1509149"/>
          <a:ext cx="11837600" cy="2834640"/>
        </p:xfrm>
        <a:graphic>
          <a:graphicData uri="http://schemas.openxmlformats.org/drawingml/2006/table">
            <a:tbl>
              <a:tblPr firstRow="1" bandRow="1">
                <a:tableStyleId>{5C22544A-7EE6-4342-B048-85BDC9FD1C3A}</a:tableStyleId>
              </a:tblPr>
              <a:tblGrid>
                <a:gridCol w="1254099">
                  <a:extLst>
                    <a:ext uri="{9D8B030D-6E8A-4147-A177-3AD203B41FA5}">
                      <a16:colId xmlns:a16="http://schemas.microsoft.com/office/drawing/2014/main" xmlns="" val="20000"/>
                    </a:ext>
                  </a:extLst>
                </a:gridCol>
                <a:gridCol w="1656043"/>
                <a:gridCol w="1551448"/>
                <a:gridCol w="1500311">
                  <a:extLst>
                    <a:ext uri="{9D8B030D-6E8A-4147-A177-3AD203B41FA5}">
                      <a16:colId xmlns:a16="http://schemas.microsoft.com/office/drawing/2014/main" xmlns="" val="20008"/>
                    </a:ext>
                  </a:extLst>
                </a:gridCol>
                <a:gridCol w="1584357"/>
                <a:gridCol w="1982709"/>
                <a:gridCol w="2308633"/>
              </a:tblGrid>
              <a:tr h="892968">
                <a:tc>
                  <a:txBody>
                    <a:bodyPr/>
                    <a:lstStyle/>
                    <a:p>
                      <a:pPr algn="ctr"/>
                      <a:r>
                        <a:rPr lang="fr-FR" dirty="0" err="1" smtClean="0"/>
                        <a:t>Algorithm</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N° of HN</a:t>
                      </a:r>
                      <a:r>
                        <a:rPr lang="fr-FR" baseline="0" dirty="0" smtClean="0"/>
                        <a:t> </a:t>
                      </a:r>
                      <a:r>
                        <a:rPr lang="fr-FR" baseline="0" dirty="0" err="1" smtClean="0"/>
                        <a:t>before</a:t>
                      </a:r>
                      <a:r>
                        <a:rPr lang="fr-FR" baseline="0" dirty="0" smtClean="0"/>
                        <a:t> </a:t>
                      </a:r>
                      <a:r>
                        <a:rPr lang="fr-FR" baseline="0" dirty="0" err="1" smtClean="0"/>
                        <a:t>pruning</a:t>
                      </a:r>
                      <a:endParaRPr lang="fr-FR" dirty="0" smtClean="0"/>
                    </a:p>
                    <a:p>
                      <a:pPr algn="ctr"/>
                      <a:endParaRPr lang="fr-FR" dirty="0"/>
                    </a:p>
                  </a:txBody>
                  <a:tcPr/>
                </a:tc>
                <a:tc>
                  <a:txBody>
                    <a:bodyPr/>
                    <a:lstStyle/>
                    <a:p>
                      <a:pPr algn="ctr"/>
                      <a:r>
                        <a:rPr lang="fr-FR" dirty="0" smtClean="0"/>
                        <a:t>N° of HN</a:t>
                      </a:r>
                      <a:r>
                        <a:rPr lang="fr-FR" baseline="0" dirty="0"/>
                        <a:t> </a:t>
                      </a:r>
                      <a:r>
                        <a:rPr lang="fr-FR" baseline="0" dirty="0" err="1" smtClean="0"/>
                        <a:t>after</a:t>
                      </a:r>
                      <a:r>
                        <a:rPr lang="fr-FR" baseline="0" dirty="0" smtClean="0"/>
                        <a:t> </a:t>
                      </a:r>
                      <a:r>
                        <a:rPr lang="fr-FR" baseline="0" dirty="0" err="1" smtClean="0"/>
                        <a:t>pruning</a:t>
                      </a:r>
                      <a:endParaRPr lang="fr-FR" dirty="0" smtClean="0"/>
                    </a:p>
                  </a:txBody>
                  <a:tcPr/>
                </a:tc>
                <a:tc>
                  <a:txBody>
                    <a:bodyPr/>
                    <a:lstStyle/>
                    <a:p>
                      <a:pPr algn="ctr"/>
                      <a:r>
                        <a:rPr lang="fr-FR" dirty="0" smtClean="0"/>
                        <a:t>Training </a:t>
                      </a:r>
                      <a:r>
                        <a:rPr lang="fr-FR" dirty="0" err="1" smtClean="0"/>
                        <a:t>Accuracy</a:t>
                      </a:r>
                      <a:endParaRPr lang="fr-FR" dirty="0"/>
                    </a:p>
                  </a:txBody>
                  <a:tcPr/>
                </a:tc>
                <a:tc>
                  <a:txBody>
                    <a:bodyPr/>
                    <a:lstStyle/>
                    <a:p>
                      <a:pPr algn="ctr"/>
                      <a:r>
                        <a:rPr lang="fr-FR" dirty="0" err="1" smtClean="0"/>
                        <a:t>Testing</a:t>
                      </a:r>
                      <a:r>
                        <a:rPr lang="fr-FR" dirty="0" smtClean="0"/>
                        <a:t> </a:t>
                      </a:r>
                      <a:r>
                        <a:rPr lang="fr-FR" dirty="0" err="1" smtClean="0"/>
                        <a:t>Accuracy</a:t>
                      </a:r>
                      <a:endParaRPr lang="fr-FR" dirty="0"/>
                    </a:p>
                  </a:txBody>
                  <a:tcPr/>
                </a:tc>
                <a:tc>
                  <a:txBody>
                    <a:bodyPr/>
                    <a:lstStyle/>
                    <a:p>
                      <a:pPr algn="ctr"/>
                      <a:r>
                        <a:rPr lang="fr-FR" dirty="0" smtClean="0"/>
                        <a:t>Training Time</a:t>
                      </a:r>
                    </a:p>
                    <a:p>
                      <a:pPr algn="ctr"/>
                      <a:r>
                        <a:rPr lang="fr-FR" dirty="0" smtClean="0"/>
                        <a:t>(s)</a:t>
                      </a:r>
                      <a:endParaRPr lang="fr-FR" dirty="0"/>
                    </a:p>
                  </a:txBody>
                  <a:tcPr/>
                </a:tc>
                <a:tc>
                  <a:txBody>
                    <a:bodyPr/>
                    <a:lstStyle/>
                    <a:p>
                      <a:pPr algn="ctr"/>
                      <a:r>
                        <a:rPr lang="fr-FR" dirty="0" err="1" smtClean="0"/>
                        <a:t>Testing</a:t>
                      </a:r>
                      <a:r>
                        <a:rPr lang="fr-FR" dirty="0" smtClean="0"/>
                        <a:t> Time</a:t>
                      </a:r>
                    </a:p>
                    <a:p>
                      <a:pPr algn="ctr"/>
                      <a:r>
                        <a:rPr lang="fr-FR" dirty="0" smtClean="0"/>
                        <a:t>(s)</a:t>
                      </a:r>
                      <a:endParaRPr lang="fr-FR" dirty="0"/>
                    </a:p>
                  </a:txBody>
                  <a:tcPr/>
                </a:tc>
                <a:extLst>
                  <a:ext uri="{0D108BD9-81ED-4DB2-BD59-A6C34878D82A}">
                    <a16:rowId xmlns:a16="http://schemas.microsoft.com/office/drawing/2014/main" xmlns="" val="10002"/>
                  </a:ext>
                </a:extLst>
              </a:tr>
              <a:tr h="538772">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GAP-ELM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1,00)</a:t>
                      </a:r>
                      <a:endParaRPr lang="fr-FR"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a:txBody>
                  <a:tcPr/>
                </a:tc>
                <a:tc>
                  <a:txBody>
                    <a:bodyPr/>
                    <a:lstStyle/>
                    <a:p>
                      <a:pPr algn="ctr"/>
                      <a:r>
                        <a:rPr lang="fr-FR" b="0" dirty="0" smtClean="0"/>
                        <a:t>5</a:t>
                      </a:r>
                    </a:p>
                  </a:txBody>
                  <a:tcPr/>
                </a:tc>
                <a:tc>
                  <a:txBody>
                    <a:bodyPr/>
                    <a:lstStyle/>
                    <a:p>
                      <a:pPr algn="ctr"/>
                      <a:r>
                        <a:rPr lang="fr-FR" b="0" dirty="0" smtClean="0"/>
                        <a:t>3</a:t>
                      </a:r>
                      <a:r>
                        <a:rPr lang="fr-FR" sz="1800" b="0" i="0" kern="1200" dirty="0" smtClean="0">
                          <a:solidFill>
                            <a:schemeClr val="dk1"/>
                          </a:solidFill>
                          <a:effectLst/>
                          <a:latin typeface="+mn-lt"/>
                          <a:ea typeface="+mn-ea"/>
                          <a:cs typeface="+mn-cs"/>
                        </a:rPr>
                        <a:t>±2</a:t>
                      </a:r>
                      <a:endParaRPr lang="fr-FR" b="0" dirty="0" smtClean="0"/>
                    </a:p>
                  </a:txBody>
                  <a:tcPr/>
                </a:tc>
                <a:tc>
                  <a:txBody>
                    <a:bodyPr/>
                    <a:lstStyle/>
                    <a:p>
                      <a:pPr algn="ctr"/>
                      <a:r>
                        <a:rPr lang="fr-FR" b="0" dirty="0" smtClean="0"/>
                        <a:t>92,65</a:t>
                      </a:r>
                      <a:r>
                        <a:rPr lang="fr-FR" sz="1800" b="0" i="0" kern="1200" dirty="0" smtClean="0">
                          <a:solidFill>
                            <a:schemeClr val="dk1"/>
                          </a:solidFill>
                          <a:effectLst/>
                          <a:latin typeface="+mn-lt"/>
                          <a:ea typeface="+mn-ea"/>
                          <a:cs typeface="+mn-cs"/>
                        </a:rPr>
                        <a:t>±</a:t>
                      </a:r>
                      <a:r>
                        <a:rPr lang="fr-FR" b="0" dirty="0" smtClean="0"/>
                        <a:t>6,54</a:t>
                      </a:r>
                      <a:endParaRPr lang="fr-FR" b="0" dirty="0"/>
                    </a:p>
                  </a:txBody>
                  <a:tcPr/>
                </a:tc>
                <a:tc>
                  <a:txBody>
                    <a:bodyPr/>
                    <a:lstStyle/>
                    <a:p>
                      <a:pPr algn="ctr"/>
                      <a:r>
                        <a:rPr lang="fr-FR" b="0" dirty="0" smtClean="0"/>
                        <a:t>91,35</a:t>
                      </a:r>
                      <a:r>
                        <a:rPr lang="fr-FR" sz="1800" b="0" i="0" kern="1200" dirty="0" smtClean="0">
                          <a:solidFill>
                            <a:schemeClr val="dk1"/>
                          </a:solidFill>
                          <a:effectLst/>
                          <a:latin typeface="+mn-lt"/>
                          <a:ea typeface="+mn-ea"/>
                          <a:cs typeface="+mn-cs"/>
                        </a:rPr>
                        <a:t>±</a:t>
                      </a:r>
                      <a:r>
                        <a:rPr lang="fr-FR" b="0" dirty="0" smtClean="0"/>
                        <a:t>5,94</a:t>
                      </a:r>
                    </a:p>
                  </a:txBody>
                  <a:tcPr/>
                </a:tc>
                <a:tc>
                  <a:txBody>
                    <a:bodyPr/>
                    <a:lstStyle/>
                    <a:p>
                      <a:pPr algn="ctr"/>
                      <a:r>
                        <a:rPr lang="fr-FR" b="0" dirty="0" smtClean="0"/>
                        <a:t>1,0234</a:t>
                      </a:r>
                      <a:r>
                        <a:rPr lang="fr-FR" sz="1800" b="0" i="0" kern="1200" dirty="0" smtClean="0">
                          <a:solidFill>
                            <a:schemeClr val="dk1"/>
                          </a:solidFill>
                          <a:effectLst/>
                          <a:latin typeface="+mn-lt"/>
                          <a:ea typeface="+mn-ea"/>
                          <a:cs typeface="+mn-cs"/>
                        </a:rPr>
                        <a:t>±0,125</a:t>
                      </a:r>
                      <a:endParaRPr lang="fr-FR" b="0" dirty="0" smtClean="0"/>
                    </a:p>
                  </a:txBody>
                  <a:tcPr/>
                </a:tc>
                <a:tc>
                  <a:txBody>
                    <a:bodyPr/>
                    <a:lstStyle/>
                    <a:p>
                      <a:pPr algn="ctr"/>
                      <a:r>
                        <a:rPr lang="fr-FR" b="0" dirty="0" smtClean="0"/>
                        <a:t>(0,4578</a:t>
                      </a:r>
                      <a:r>
                        <a:rPr lang="fr-FR" b="0" dirty="0" smtClean="0">
                          <a:solidFill>
                            <a:schemeClr val="dk1"/>
                          </a:solidFill>
                        </a:rPr>
                        <a:t>±0,0773)</a:t>
                      </a:r>
                      <a:r>
                        <a:rPr lang="fr-FR" b="0" dirty="0" smtClean="0"/>
                        <a:t>*10-3</a:t>
                      </a:r>
                    </a:p>
                    <a:p>
                      <a:pPr algn="ctr"/>
                      <a:endParaRPr lang="fr-FR" b="0" dirty="0"/>
                    </a:p>
                  </a:txBody>
                  <a:tcPr/>
                </a:tc>
              </a:tr>
              <a:tr h="538772">
                <a:tc vMerge="1">
                  <a:txBody>
                    <a:bodyPr/>
                    <a:lstStyle/>
                    <a:p>
                      <a:endParaRPr lang="fr-FR" dirty="0"/>
                    </a:p>
                  </a:txBody>
                  <a:tcPr/>
                </a:tc>
                <a:tc>
                  <a:txBody>
                    <a:bodyPr/>
                    <a:lstStyle/>
                    <a:p>
                      <a:pPr algn="ctr"/>
                      <a:r>
                        <a:rPr lang="fr-FR" b="0" dirty="0" smtClean="0"/>
                        <a:t>10</a:t>
                      </a:r>
                    </a:p>
                  </a:txBody>
                  <a:tcPr/>
                </a:tc>
                <a:tc>
                  <a:txBody>
                    <a:bodyPr/>
                    <a:lstStyle/>
                    <a:p>
                      <a:pPr algn="ctr"/>
                      <a:r>
                        <a:rPr lang="fr-FR" b="0" dirty="0" smtClean="0"/>
                        <a:t>4</a:t>
                      </a:r>
                      <a:r>
                        <a:rPr lang="fr-FR" sz="1800" b="0" i="0" kern="1200" dirty="0" smtClean="0">
                          <a:solidFill>
                            <a:schemeClr val="dk1"/>
                          </a:solidFill>
                          <a:effectLst/>
                          <a:latin typeface="+mn-lt"/>
                          <a:ea typeface="+mn-ea"/>
                          <a:cs typeface="+mn-cs"/>
                        </a:rPr>
                        <a:t>±4</a:t>
                      </a:r>
                      <a:endParaRPr lang="fr-FR" b="0" dirty="0"/>
                    </a:p>
                  </a:txBody>
                  <a:tcPr/>
                </a:tc>
                <a:tc>
                  <a:txBody>
                    <a:bodyPr/>
                    <a:lstStyle/>
                    <a:p>
                      <a:pPr algn="ctr"/>
                      <a:r>
                        <a:rPr lang="fr-FR" b="0" dirty="0" smtClean="0"/>
                        <a:t>99,61</a:t>
                      </a:r>
                      <a:r>
                        <a:rPr lang="fr-FR" sz="1800" b="0" i="0" kern="1200" dirty="0" smtClean="0">
                          <a:solidFill>
                            <a:schemeClr val="dk1"/>
                          </a:solidFill>
                          <a:effectLst/>
                          <a:latin typeface="+mn-lt"/>
                          <a:ea typeface="+mn-ea"/>
                          <a:cs typeface="+mn-cs"/>
                        </a:rPr>
                        <a:t>±</a:t>
                      </a:r>
                      <a:r>
                        <a:rPr lang="fr-FR" b="0" dirty="0" smtClean="0"/>
                        <a:t>0,39</a:t>
                      </a:r>
                    </a:p>
                  </a:txBody>
                  <a:tcPr/>
                </a:tc>
                <a:tc>
                  <a:txBody>
                    <a:bodyPr/>
                    <a:lstStyle/>
                    <a:p>
                      <a:pPr algn="ctr"/>
                      <a:r>
                        <a:rPr lang="fr-FR" b="0" dirty="0" smtClean="0"/>
                        <a:t>96,8</a:t>
                      </a:r>
                      <a:r>
                        <a:rPr lang="fr-FR" sz="1800" b="0" i="0" kern="1200" dirty="0" smtClean="0">
                          <a:solidFill>
                            <a:schemeClr val="dk1"/>
                          </a:solidFill>
                          <a:effectLst/>
                          <a:latin typeface="+mn-lt"/>
                          <a:ea typeface="+mn-ea"/>
                          <a:cs typeface="+mn-cs"/>
                        </a:rPr>
                        <a:t>±4,7</a:t>
                      </a:r>
                      <a:endParaRPr lang="fr-FR" b="0" dirty="0"/>
                    </a:p>
                  </a:txBody>
                  <a:tcPr/>
                </a:tc>
                <a:tc>
                  <a:txBody>
                    <a:bodyPr/>
                    <a:lstStyle/>
                    <a:p>
                      <a:pPr algn="ctr"/>
                      <a:r>
                        <a:rPr lang="fr-FR" b="0" dirty="0" smtClean="0"/>
                        <a:t>1,328</a:t>
                      </a:r>
                      <a:r>
                        <a:rPr lang="fr-FR" sz="1800" b="0" i="0" kern="1200" dirty="0" smtClean="0">
                          <a:solidFill>
                            <a:schemeClr val="dk1"/>
                          </a:solidFill>
                          <a:effectLst/>
                          <a:latin typeface="+mn-lt"/>
                          <a:ea typeface="+mn-ea"/>
                          <a:cs typeface="+mn-cs"/>
                        </a:rPr>
                        <a:t>±0,171</a:t>
                      </a:r>
                      <a:endParaRPr lang="fr-FR"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(0,515</a:t>
                      </a:r>
                      <a:r>
                        <a:rPr lang="fr-FR" sz="1800" b="0" i="0" kern="1200" dirty="0" smtClean="0">
                          <a:solidFill>
                            <a:schemeClr val="dk1"/>
                          </a:solidFill>
                          <a:effectLst/>
                          <a:latin typeface="+mn-lt"/>
                          <a:ea typeface="+mn-ea"/>
                          <a:cs typeface="+mn-cs"/>
                        </a:rPr>
                        <a:t>±</a:t>
                      </a:r>
                      <a:r>
                        <a:rPr lang="fr-FR" b="0" dirty="0" smtClean="0"/>
                        <a:t>0,085)*10-3</a:t>
                      </a:r>
                    </a:p>
                    <a:p>
                      <a:pPr algn="ctr"/>
                      <a:endParaRPr lang="fr-FR" b="0" dirty="0"/>
                    </a:p>
                  </a:txBody>
                  <a:tcPr/>
                </a:tc>
              </a:tr>
              <a:tr h="605234">
                <a:tc vMerge="1">
                  <a:txBody>
                    <a:bodyPr/>
                    <a:lstStyle/>
                    <a:p>
                      <a:endParaRPr lang="fr-FR"/>
                    </a:p>
                  </a:txBody>
                  <a:tcPr/>
                </a:tc>
                <a:tc>
                  <a:txBody>
                    <a:bodyPr/>
                    <a:lstStyle/>
                    <a:p>
                      <a:pPr algn="ctr"/>
                      <a:r>
                        <a:rPr lang="fr-FR" b="1" dirty="0" smtClean="0"/>
                        <a:t>50</a:t>
                      </a:r>
                      <a:endParaRPr lang="fr-FR" b="1" dirty="0"/>
                    </a:p>
                  </a:txBody>
                  <a:tcPr/>
                </a:tc>
                <a:tc>
                  <a:txBody>
                    <a:bodyPr/>
                    <a:lstStyle/>
                    <a:p>
                      <a:pPr algn="ctr"/>
                      <a:r>
                        <a:rPr lang="fr-FR" b="1" dirty="0" smtClean="0"/>
                        <a:t>24</a:t>
                      </a:r>
                      <a:r>
                        <a:rPr lang="fr-FR" sz="1800" b="1" i="0" kern="1200" dirty="0" smtClean="0">
                          <a:solidFill>
                            <a:schemeClr val="dk1"/>
                          </a:solidFill>
                          <a:effectLst/>
                          <a:latin typeface="+mn-lt"/>
                          <a:ea typeface="+mn-ea"/>
                          <a:cs typeface="+mn-cs"/>
                        </a:rPr>
                        <a:t>±</a:t>
                      </a:r>
                      <a:r>
                        <a:rPr lang="fr-FR" b="1" dirty="0" smtClean="0"/>
                        <a:t>5</a:t>
                      </a:r>
                      <a:endParaRPr lang="fr-FR" b="1" dirty="0"/>
                    </a:p>
                  </a:txBody>
                  <a:tcPr/>
                </a:tc>
                <a:tc>
                  <a:txBody>
                    <a:bodyPr/>
                    <a:lstStyle/>
                    <a:p>
                      <a:pPr algn="ctr"/>
                      <a:r>
                        <a:rPr lang="fr-FR" b="1" dirty="0" smtClean="0"/>
                        <a:t>100</a:t>
                      </a:r>
                      <a:endParaRPr lang="fr-FR" b="1" dirty="0"/>
                    </a:p>
                  </a:txBody>
                  <a:tcPr/>
                </a:tc>
                <a:tc>
                  <a:txBody>
                    <a:bodyPr/>
                    <a:lstStyle/>
                    <a:p>
                      <a:pPr algn="ctr"/>
                      <a:r>
                        <a:rPr lang="fr-FR" b="1" dirty="0" smtClean="0"/>
                        <a:t>100</a:t>
                      </a:r>
                      <a:endParaRPr lang="fr-FR"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1" dirty="0" smtClean="0"/>
                        <a:t> 4,958</a:t>
                      </a:r>
                      <a:r>
                        <a:rPr lang="fr-FR" sz="1800" b="1" i="0" kern="1200" dirty="0" smtClean="0">
                          <a:solidFill>
                            <a:schemeClr val="dk1"/>
                          </a:solidFill>
                          <a:effectLst/>
                          <a:latin typeface="+mn-lt"/>
                          <a:ea typeface="+mn-ea"/>
                          <a:cs typeface="+mn-cs"/>
                        </a:rPr>
                        <a:t>±</a:t>
                      </a:r>
                      <a:r>
                        <a:rPr lang="fr-FR" b="1" dirty="0" smtClean="0"/>
                        <a:t>0,885</a:t>
                      </a:r>
                    </a:p>
                    <a:p>
                      <a:pPr algn="ctr"/>
                      <a:endParaRPr lang="fr-FR" b="1" dirty="0"/>
                    </a:p>
                  </a:txBody>
                  <a:tcPr/>
                </a:tc>
                <a:tc>
                  <a:txBody>
                    <a:bodyPr/>
                    <a:lstStyle/>
                    <a:p>
                      <a:pPr algn="ctr" fontAlgn="auto">
                        <a:spcBef>
                          <a:spcPts val="0"/>
                        </a:spcBef>
                        <a:spcAft>
                          <a:spcPts val="0"/>
                        </a:spcAft>
                        <a:defRPr/>
                      </a:pPr>
                      <a:r>
                        <a:rPr lang="fr-FR" b="1" dirty="0" smtClean="0"/>
                        <a:t>(0,549</a:t>
                      </a:r>
                      <a:r>
                        <a:rPr lang="fr-FR" b="1" dirty="0" smtClean="0">
                          <a:solidFill>
                            <a:schemeClr val="dk1"/>
                          </a:solidFill>
                        </a:rPr>
                        <a:t>±</a:t>
                      </a:r>
                      <a:r>
                        <a:rPr lang="fr-FR" b="1" dirty="0" smtClean="0"/>
                        <a:t>0,071)*10-3</a:t>
                      </a:r>
                    </a:p>
                    <a:p>
                      <a:pPr algn="ctr"/>
                      <a:endParaRPr lang="fr-FR" b="1" dirty="0"/>
                    </a:p>
                  </a:txBody>
                  <a:tcPr/>
                </a:tc>
              </a:tr>
            </a:tbl>
          </a:graphicData>
        </a:graphic>
      </p:graphicFrame>
      <p:sp>
        <p:nvSpPr>
          <p:cNvPr id="6" name="Rectangle 5"/>
          <p:cNvSpPr/>
          <p:nvPr/>
        </p:nvSpPr>
        <p:spPr>
          <a:xfrm>
            <a:off x="1451174" y="-72047"/>
            <a:ext cx="9398727" cy="794385"/>
          </a:xfrm>
          <a:prstGeom prst="rect">
            <a:avLst/>
          </a:prstGeom>
        </p:spPr>
        <p:txBody>
          <a:bodyPr wrap="none">
            <a:spAutoFit/>
          </a:bodyPr>
          <a:lstStyle/>
          <a:p>
            <a:pPr>
              <a:lnSpc>
                <a:spcPct val="200000"/>
              </a:lnSpc>
            </a:pPr>
            <a:r>
              <a:rPr lang="fr-FR" sz="2700" b="1" dirty="0" err="1" smtClean="0">
                <a:solidFill>
                  <a:schemeClr val="bg1"/>
                </a:solidFill>
              </a:rPr>
              <a:t>Implementation</a:t>
            </a:r>
            <a:r>
              <a:rPr lang="fr-FR" sz="2700" b="1" dirty="0">
                <a:solidFill>
                  <a:schemeClr val="bg1"/>
                </a:solidFill>
              </a:rPr>
              <a:t> of </a:t>
            </a:r>
            <a:r>
              <a:rPr lang="fr-FR" sz="2700" b="1" dirty="0" smtClean="0">
                <a:solidFill>
                  <a:schemeClr val="bg1"/>
                </a:solidFill>
              </a:rPr>
              <a:t>hand </a:t>
            </a:r>
            <a:r>
              <a:rPr lang="fr-FR" sz="2700" b="1" dirty="0" err="1">
                <a:solidFill>
                  <a:schemeClr val="bg1"/>
                </a:solidFill>
              </a:rPr>
              <a:t>gesture</a:t>
            </a:r>
            <a:r>
              <a:rPr lang="fr-FR" sz="2700" b="1" dirty="0">
                <a:solidFill>
                  <a:schemeClr val="bg1"/>
                </a:solidFill>
              </a:rPr>
              <a:t> classification </a:t>
            </a:r>
            <a:r>
              <a:rPr lang="fr-FR" sz="2700" b="1" dirty="0" err="1" smtClean="0">
                <a:solidFill>
                  <a:schemeClr val="bg1"/>
                </a:solidFill>
              </a:rPr>
              <a:t>algorithm</a:t>
            </a:r>
            <a:endParaRPr lang="fr-FR" sz="2700" b="1" dirty="0">
              <a:solidFill>
                <a:schemeClr val="bg1"/>
              </a:solidFill>
            </a:endParaRPr>
          </a:p>
        </p:txBody>
      </p:sp>
      <p:sp>
        <p:nvSpPr>
          <p:cNvPr id="8" name="Rectangle 7"/>
          <p:cNvSpPr/>
          <p:nvPr/>
        </p:nvSpPr>
        <p:spPr>
          <a:xfrm>
            <a:off x="383022" y="4812874"/>
            <a:ext cx="4673074" cy="923330"/>
          </a:xfrm>
          <a:prstGeom prst="rect">
            <a:avLst/>
          </a:prstGeom>
        </p:spPr>
        <p:txBody>
          <a:bodyPr wrap="none">
            <a:spAutoFit/>
          </a:bodyPr>
          <a:lstStyle/>
          <a:p>
            <a:pPr algn="ctr" fontAlgn="auto">
              <a:spcBef>
                <a:spcPts val="0"/>
              </a:spcBef>
              <a:spcAft>
                <a:spcPts val="0"/>
              </a:spcAft>
              <a:defRPr/>
            </a:pPr>
            <a:r>
              <a:rPr lang="fr-FR" b="1" dirty="0"/>
              <a:t>N of HN </a:t>
            </a:r>
            <a:r>
              <a:rPr lang="fr-FR" b="1" dirty="0" err="1"/>
              <a:t>before</a:t>
            </a:r>
            <a:r>
              <a:rPr lang="fr-FR" b="1" dirty="0"/>
              <a:t> </a:t>
            </a:r>
            <a:r>
              <a:rPr lang="fr-FR" b="1" dirty="0" err="1" smtClean="0"/>
              <a:t>pruning</a:t>
            </a:r>
            <a:r>
              <a:rPr lang="fr-FR" b="1" dirty="0" smtClean="0"/>
              <a:t> </a:t>
            </a:r>
          </a:p>
          <a:p>
            <a:pPr algn="ctr" fontAlgn="auto">
              <a:spcBef>
                <a:spcPts val="0"/>
              </a:spcBef>
              <a:spcAft>
                <a:spcPts val="0"/>
              </a:spcAft>
              <a:defRPr/>
            </a:pPr>
            <a:r>
              <a:rPr lang="fr-FR" b="1" dirty="0" smtClean="0"/>
              <a:t>= </a:t>
            </a:r>
          </a:p>
          <a:p>
            <a:pPr algn="ctr" fontAlgn="auto">
              <a:spcBef>
                <a:spcPts val="0"/>
              </a:spcBef>
              <a:spcAft>
                <a:spcPts val="0"/>
              </a:spcAft>
              <a:defRPr/>
            </a:pPr>
            <a:r>
              <a:rPr lang="fr-FR" b="1" dirty="0" err="1" smtClean="0"/>
              <a:t>Number</a:t>
            </a:r>
            <a:r>
              <a:rPr lang="fr-FR" b="1" dirty="0" smtClean="0"/>
              <a:t> of </a:t>
            </a:r>
            <a:r>
              <a:rPr lang="fr-FR" b="1" dirty="0" err="1" smtClean="0"/>
              <a:t>hidden</a:t>
            </a:r>
            <a:r>
              <a:rPr lang="fr-FR" b="1" dirty="0" smtClean="0"/>
              <a:t> </a:t>
            </a:r>
            <a:r>
              <a:rPr lang="fr-FR" b="1" dirty="0" err="1" smtClean="0"/>
              <a:t>neuron</a:t>
            </a:r>
            <a:r>
              <a:rPr lang="fr-FR" b="1" dirty="0" smtClean="0"/>
              <a:t> at </a:t>
            </a:r>
            <a:r>
              <a:rPr lang="fr-FR" b="1" dirty="0" err="1" smtClean="0"/>
              <a:t>initialization</a:t>
            </a:r>
            <a:endParaRPr lang="fr-FR" b="1" dirty="0"/>
          </a:p>
        </p:txBody>
      </p:sp>
      <p:sp>
        <p:nvSpPr>
          <p:cNvPr id="11" name="Rectangle 10"/>
          <p:cNvSpPr/>
          <p:nvPr/>
        </p:nvSpPr>
        <p:spPr>
          <a:xfrm>
            <a:off x="6856752" y="4635346"/>
            <a:ext cx="1223412" cy="369332"/>
          </a:xfrm>
          <a:prstGeom prst="rect">
            <a:avLst/>
          </a:prstGeom>
        </p:spPr>
        <p:txBody>
          <a:bodyPr wrap="none">
            <a:spAutoFit/>
          </a:bodyPr>
          <a:lstStyle/>
          <a:p>
            <a:pPr algn="ctr"/>
            <a:r>
              <a:rPr lang="fr-FR" b="1" dirty="0" err="1" smtClean="0"/>
              <a:t>Accuracy</a:t>
            </a:r>
            <a:endParaRPr lang="fr-FR" b="1" dirty="0" smtClean="0"/>
          </a:p>
        </p:txBody>
      </p:sp>
      <p:cxnSp>
        <p:nvCxnSpPr>
          <p:cNvPr id="13" name="Connecteur droit avec flèche 12"/>
          <p:cNvCxnSpPr/>
          <p:nvPr/>
        </p:nvCxnSpPr>
        <p:spPr>
          <a:xfrm flipV="1">
            <a:off x="5326380" y="5005456"/>
            <a:ext cx="226442" cy="6465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206670" y="4714588"/>
            <a:ext cx="4903743" cy="140464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droite 14"/>
          <p:cNvSpPr/>
          <p:nvPr/>
        </p:nvSpPr>
        <p:spPr>
          <a:xfrm>
            <a:off x="5772895" y="5220462"/>
            <a:ext cx="823866" cy="392900"/>
          </a:xfrm>
          <a:prstGeom prs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6594799" y="4672456"/>
            <a:ext cx="319318" cy="369332"/>
          </a:xfrm>
          <a:prstGeom prst="rect">
            <a:avLst/>
          </a:prstGeom>
        </p:spPr>
        <p:txBody>
          <a:bodyPr wrap="none">
            <a:spAutoFit/>
          </a:bodyPr>
          <a:lstStyle/>
          <a:p>
            <a:pPr algn="ctr"/>
            <a:r>
              <a:rPr lang="fr-FR" b="1" dirty="0" smtClean="0"/>
              <a:t>+</a:t>
            </a:r>
          </a:p>
        </p:txBody>
      </p:sp>
      <p:sp>
        <p:nvSpPr>
          <p:cNvPr id="19" name="Rectangle 18"/>
          <p:cNvSpPr/>
          <p:nvPr/>
        </p:nvSpPr>
        <p:spPr>
          <a:xfrm>
            <a:off x="6713683" y="5581482"/>
            <a:ext cx="1680973" cy="646331"/>
          </a:xfrm>
          <a:prstGeom prst="rect">
            <a:avLst/>
          </a:prstGeom>
        </p:spPr>
        <p:txBody>
          <a:bodyPr wrap="none">
            <a:spAutoFit/>
          </a:bodyPr>
          <a:lstStyle/>
          <a:p>
            <a:pPr algn="ctr"/>
            <a:r>
              <a:rPr lang="fr-FR" b="1" dirty="0"/>
              <a:t>Training </a:t>
            </a:r>
            <a:r>
              <a:rPr lang="fr-FR" b="1" dirty="0" smtClean="0"/>
              <a:t>Time</a:t>
            </a:r>
          </a:p>
          <a:p>
            <a:pPr algn="ctr"/>
            <a:r>
              <a:rPr lang="fr-FR" b="1" dirty="0" err="1"/>
              <a:t>Testing</a:t>
            </a:r>
            <a:r>
              <a:rPr lang="fr-FR" b="1" dirty="0"/>
              <a:t> </a:t>
            </a:r>
            <a:r>
              <a:rPr lang="fr-FR" b="1" dirty="0" smtClean="0"/>
              <a:t>Time</a:t>
            </a:r>
            <a:endParaRPr lang="fr-FR" b="1" dirty="0"/>
          </a:p>
        </p:txBody>
      </p:sp>
      <p:sp>
        <p:nvSpPr>
          <p:cNvPr id="20" name="Ellipse 19"/>
          <p:cNvSpPr/>
          <p:nvPr/>
        </p:nvSpPr>
        <p:spPr>
          <a:xfrm>
            <a:off x="6594799" y="5416912"/>
            <a:ext cx="1852396" cy="9264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6623653" y="5766286"/>
            <a:ext cx="261611" cy="369332"/>
          </a:xfrm>
          <a:prstGeom prst="rect">
            <a:avLst/>
          </a:prstGeom>
        </p:spPr>
        <p:txBody>
          <a:bodyPr wrap="none">
            <a:spAutoFit/>
          </a:bodyPr>
          <a:lstStyle/>
          <a:p>
            <a:pPr algn="ctr"/>
            <a:r>
              <a:rPr lang="fr-FR" b="1" dirty="0"/>
              <a:t>-</a:t>
            </a:r>
            <a:endParaRPr lang="fr-FR" b="1" dirty="0" smtClean="0"/>
          </a:p>
        </p:txBody>
      </p:sp>
      <p:sp>
        <p:nvSpPr>
          <p:cNvPr id="22" name="Ellipse 21"/>
          <p:cNvSpPr/>
          <p:nvPr/>
        </p:nvSpPr>
        <p:spPr>
          <a:xfrm>
            <a:off x="6542260" y="4424146"/>
            <a:ext cx="1852396" cy="850393"/>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p:cNvCxnSpPr/>
          <p:nvPr/>
        </p:nvCxnSpPr>
        <p:spPr>
          <a:xfrm flipV="1">
            <a:off x="8616742" y="4569733"/>
            <a:ext cx="172015" cy="4617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flipV="1">
            <a:off x="8616742" y="5602282"/>
            <a:ext cx="172015" cy="4617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7"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525651" y="5613362"/>
            <a:ext cx="2572663" cy="923330"/>
          </a:xfrm>
          <a:prstGeom prst="rect">
            <a:avLst/>
          </a:prstGeom>
        </p:spPr>
        <p:txBody>
          <a:bodyPr wrap="square">
            <a:spAutoFit/>
          </a:bodyPr>
          <a:lstStyle/>
          <a:p>
            <a:pPr algn="ctr"/>
            <a:r>
              <a:rPr lang="fr-FR" dirty="0" err="1" smtClean="0"/>
              <a:t>Still</a:t>
            </a:r>
            <a:r>
              <a:rPr lang="fr-FR" dirty="0" smtClean="0"/>
              <a:t> </a:t>
            </a:r>
            <a:r>
              <a:rPr lang="fr-FR" dirty="0" err="1" smtClean="0"/>
              <a:t>low</a:t>
            </a:r>
            <a:r>
              <a:rPr lang="fr-FR" dirty="0" smtClean="0"/>
              <a:t> </a:t>
            </a:r>
            <a:r>
              <a:rPr lang="fr-FR" dirty="0" err="1" smtClean="0"/>
              <a:t>enough</a:t>
            </a:r>
            <a:r>
              <a:rPr lang="fr-FR" dirty="0" smtClean="0"/>
              <a:t> for </a:t>
            </a:r>
            <a:r>
              <a:rPr lang="fr-FR" b="1" dirty="0" smtClean="0"/>
              <a:t>real time classification</a:t>
            </a:r>
            <a:endParaRPr lang="fr-FR" dirty="0"/>
          </a:p>
        </p:txBody>
      </p:sp>
      <p:sp>
        <p:nvSpPr>
          <p:cNvPr id="25" name="Flèche droite 24"/>
          <p:cNvSpPr/>
          <p:nvPr/>
        </p:nvSpPr>
        <p:spPr>
          <a:xfrm rot="5400000">
            <a:off x="10487371" y="4988481"/>
            <a:ext cx="822369" cy="287437"/>
          </a:xfrm>
          <a:prstGeom prst="rightArrow">
            <a:avLst/>
          </a:prstGeom>
          <a:solidFill>
            <a:srgbClr val="FCE9E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1451295" y="3699545"/>
            <a:ext cx="10553351" cy="6291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443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circle(in)">
                                      <p:cBhvr>
                                        <p:cTn id="6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animBg="1"/>
      <p:bldP spid="15" grpId="0" animBg="1"/>
      <p:bldP spid="18" grpId="0"/>
      <p:bldP spid="19" grpId="0"/>
      <p:bldP spid="20" grpId="0" animBg="1"/>
      <p:bldP spid="21" grpId="0"/>
      <p:bldP spid="22" grpId="0" animBg="1"/>
      <p:bldP spid="2" grpId="0"/>
      <p:bldP spid="25"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0669" y="935108"/>
            <a:ext cx="3249608" cy="369332"/>
          </a:xfrm>
          <a:prstGeom prst="rect">
            <a:avLst/>
          </a:prstGeom>
        </p:spPr>
        <p:txBody>
          <a:bodyPr wrap="none">
            <a:spAutoFit/>
          </a:bodyPr>
          <a:lstStyle/>
          <a:p>
            <a:r>
              <a:rPr lang="fr-FR" b="1" dirty="0" smtClean="0"/>
              <a:t>GAP-ELM confusion matrix:</a:t>
            </a:r>
            <a:endParaRPr lang="fr-FR" b="1" dirty="0"/>
          </a:p>
        </p:txBody>
      </p:sp>
      <p:pic>
        <p:nvPicPr>
          <p:cNvPr id="1026" name="Picture 2" descr="C:\Users\khouloud Matri\Downloads\Nouveau dossier (6)\10.png"/>
          <p:cNvPicPr>
            <a:picLocks noChangeAspect="1" noChangeArrowheads="1"/>
          </p:cNvPicPr>
          <p:nvPr/>
        </p:nvPicPr>
        <p:blipFill rotWithShape="1">
          <a:blip r:embed="rId2">
            <a:extLst>
              <a:ext uri="{28A0092B-C50C-407E-A947-70E740481C1C}">
                <a14:useLocalDpi xmlns:a14="http://schemas.microsoft.com/office/drawing/2010/main" val="0"/>
              </a:ext>
            </a:extLst>
          </a:blip>
          <a:srcRect l="4209" t="8141" r="14375" b="10034"/>
          <a:stretch/>
        </p:blipFill>
        <p:spPr bwMode="auto">
          <a:xfrm>
            <a:off x="6360979" y="1666239"/>
            <a:ext cx="5759902" cy="48239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houloud Matri\Downloads\Nouveau dossier (6)\Figure_22.png"/>
          <p:cNvPicPr>
            <a:picLocks noChangeAspect="1" noChangeArrowheads="1"/>
          </p:cNvPicPr>
          <p:nvPr/>
        </p:nvPicPr>
        <p:blipFill rotWithShape="1">
          <a:blip r:embed="rId3">
            <a:extLst>
              <a:ext uri="{28A0092B-C50C-407E-A947-70E740481C1C}">
                <a14:useLocalDpi xmlns:a14="http://schemas.microsoft.com/office/drawing/2010/main" val="0"/>
              </a:ext>
            </a:extLst>
          </a:blip>
          <a:srcRect l="3932" t="7965" r="14103" b="9288"/>
          <a:stretch/>
        </p:blipFill>
        <p:spPr bwMode="auto">
          <a:xfrm>
            <a:off x="125074" y="1666239"/>
            <a:ext cx="5769710" cy="48539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59313" y="1416000"/>
            <a:ext cx="1231962" cy="369332"/>
          </a:xfrm>
          <a:prstGeom prst="rect">
            <a:avLst/>
          </a:prstGeom>
        </p:spPr>
        <p:txBody>
          <a:bodyPr wrap="square">
            <a:spAutoFit/>
          </a:bodyPr>
          <a:lstStyle/>
          <a:p>
            <a:r>
              <a:rPr lang="fr-FR" b="1" dirty="0" smtClean="0"/>
              <a:t>HN=5</a:t>
            </a:r>
            <a:endParaRPr lang="fr-FR" b="1" dirty="0"/>
          </a:p>
        </p:txBody>
      </p:sp>
      <p:sp>
        <p:nvSpPr>
          <p:cNvPr id="11" name="Rectangle 10"/>
          <p:cNvSpPr/>
          <p:nvPr/>
        </p:nvSpPr>
        <p:spPr>
          <a:xfrm>
            <a:off x="6895053" y="1416000"/>
            <a:ext cx="934803" cy="369332"/>
          </a:xfrm>
          <a:prstGeom prst="rect">
            <a:avLst/>
          </a:prstGeom>
        </p:spPr>
        <p:txBody>
          <a:bodyPr wrap="square">
            <a:spAutoFit/>
          </a:bodyPr>
          <a:lstStyle/>
          <a:p>
            <a:r>
              <a:rPr lang="fr-FR" b="1" dirty="0" smtClean="0">
                <a:solidFill>
                  <a:schemeClr val="dk1"/>
                </a:solidFill>
              </a:rPr>
              <a:t>HN=</a:t>
            </a:r>
            <a:r>
              <a:rPr lang="fr-FR" b="1" dirty="0" smtClean="0"/>
              <a:t>10</a:t>
            </a:r>
            <a:endParaRPr lang="fr-FR" b="1" dirty="0"/>
          </a:p>
        </p:txBody>
      </p:sp>
      <p:pic>
        <p:nvPicPr>
          <p:cNvPr id="9"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451174" y="-72047"/>
            <a:ext cx="9398727" cy="794385"/>
          </a:xfrm>
          <a:prstGeom prst="rect">
            <a:avLst/>
          </a:prstGeom>
        </p:spPr>
        <p:txBody>
          <a:bodyPr wrap="none">
            <a:spAutoFit/>
          </a:bodyPr>
          <a:lstStyle/>
          <a:p>
            <a:pPr>
              <a:lnSpc>
                <a:spcPct val="200000"/>
              </a:lnSpc>
            </a:pPr>
            <a:r>
              <a:rPr lang="fr-FR" sz="2700" b="1" dirty="0" err="1" smtClean="0">
                <a:solidFill>
                  <a:schemeClr val="bg1"/>
                </a:solidFill>
              </a:rPr>
              <a:t>Implementation</a:t>
            </a:r>
            <a:r>
              <a:rPr lang="fr-FR" sz="2700" b="1" dirty="0">
                <a:solidFill>
                  <a:schemeClr val="bg1"/>
                </a:solidFill>
              </a:rPr>
              <a:t> of </a:t>
            </a:r>
            <a:r>
              <a:rPr lang="fr-FR" sz="2700" b="1" dirty="0" smtClean="0">
                <a:solidFill>
                  <a:schemeClr val="bg1"/>
                </a:solidFill>
              </a:rPr>
              <a:t>hand </a:t>
            </a:r>
            <a:r>
              <a:rPr lang="fr-FR" sz="2700" b="1" dirty="0" err="1">
                <a:solidFill>
                  <a:schemeClr val="bg1"/>
                </a:solidFill>
              </a:rPr>
              <a:t>gesture</a:t>
            </a:r>
            <a:r>
              <a:rPr lang="fr-FR" sz="2700" b="1" dirty="0">
                <a:solidFill>
                  <a:schemeClr val="bg1"/>
                </a:solidFill>
              </a:rPr>
              <a:t> classification </a:t>
            </a:r>
            <a:r>
              <a:rPr lang="fr-FR" sz="2700" b="1" dirty="0" err="1" smtClean="0">
                <a:solidFill>
                  <a:schemeClr val="bg1"/>
                </a:solidFill>
              </a:rPr>
              <a:t>algorithm</a:t>
            </a:r>
            <a:endParaRPr lang="fr-FR" sz="2700" b="1" dirty="0">
              <a:solidFill>
                <a:schemeClr val="bg1"/>
              </a:solidFill>
            </a:endParaRPr>
          </a:p>
        </p:txBody>
      </p:sp>
    </p:spTree>
    <p:extLst>
      <p:ext uri="{BB962C8B-B14F-4D97-AF65-F5344CB8AC3E}">
        <p14:creationId xmlns:p14="http://schemas.microsoft.com/office/powerpoint/2010/main" val="4149891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3279" y="100809"/>
            <a:ext cx="5698996" cy="584775"/>
          </a:xfrm>
          <a:prstGeom prst="rect">
            <a:avLst/>
          </a:prstGeom>
        </p:spPr>
        <p:txBody>
          <a:bodyPr wrap="none">
            <a:spAutoFit/>
          </a:bodyPr>
          <a:lstStyle/>
          <a:p>
            <a:r>
              <a:rPr lang="fr-FR" sz="3200" b="1" dirty="0" smtClean="0">
                <a:solidFill>
                  <a:schemeClr val="bg1"/>
                </a:solidFill>
              </a:rPr>
              <a:t>Introduction and motivation</a:t>
            </a:r>
            <a:r>
              <a:rPr lang="fr-FR" sz="2800" b="1" dirty="0" smtClean="0">
                <a:solidFill>
                  <a:schemeClr val="bg1"/>
                </a:solidFill>
              </a:rPr>
              <a:t> </a:t>
            </a:r>
            <a:endParaRPr lang="fr-FR" sz="2800" b="1" dirty="0">
              <a:solidFill>
                <a:schemeClr val="bg1"/>
              </a:solidFill>
            </a:endParaRPr>
          </a:p>
        </p:txBody>
      </p:sp>
      <p:sp>
        <p:nvSpPr>
          <p:cNvPr id="4" name="Rectangle à coins arrondis 3"/>
          <p:cNvSpPr/>
          <p:nvPr/>
        </p:nvSpPr>
        <p:spPr>
          <a:xfrm>
            <a:off x="2068698" y="3442165"/>
            <a:ext cx="1963478" cy="7292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700" dirty="0" err="1" smtClean="0">
                <a:latin typeface="Arial" panose="020B0604020202020204" pitchFamily="34" charset="0"/>
                <a:cs typeface="Arial" panose="020B0604020202020204" pitchFamily="34" charset="0"/>
              </a:rPr>
              <a:t>Human</a:t>
            </a:r>
            <a:r>
              <a:rPr lang="fr-FR" sz="1700" dirty="0" smtClean="0">
                <a:latin typeface="Arial" panose="020B0604020202020204" pitchFamily="34" charset="0"/>
                <a:cs typeface="Arial" panose="020B0604020202020204" pitchFamily="34" charset="0"/>
              </a:rPr>
              <a:t>-computer </a:t>
            </a:r>
            <a:r>
              <a:rPr lang="fr-FR" sz="1700" dirty="0">
                <a:latin typeface="Arial" panose="020B0604020202020204" pitchFamily="34" charset="0"/>
                <a:cs typeface="Arial" panose="020B0604020202020204" pitchFamily="34" charset="0"/>
              </a:rPr>
              <a:t>i</a:t>
            </a:r>
            <a:r>
              <a:rPr lang="fr-FR" sz="1700" dirty="0" smtClean="0">
                <a:latin typeface="Arial" panose="020B0604020202020204" pitchFamily="34" charset="0"/>
                <a:cs typeface="Arial" panose="020B0604020202020204" pitchFamily="34" charset="0"/>
              </a:rPr>
              <a:t>nteraction</a:t>
            </a:r>
            <a:endParaRPr lang="fr-FR" sz="1700" dirty="0">
              <a:latin typeface="Arial" panose="020B0604020202020204" pitchFamily="34" charset="0"/>
              <a:cs typeface="Arial" panose="020B0604020202020204" pitchFamily="34" charset="0"/>
            </a:endParaRPr>
          </a:p>
        </p:txBody>
      </p:sp>
      <p:sp>
        <p:nvSpPr>
          <p:cNvPr id="9" name="Rectangle à coins arrondis 8"/>
          <p:cNvSpPr/>
          <p:nvPr/>
        </p:nvSpPr>
        <p:spPr>
          <a:xfrm>
            <a:off x="44260" y="3441270"/>
            <a:ext cx="1963478" cy="7292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700" dirty="0">
                <a:latin typeface="Arial" panose="020B0604020202020204" pitchFamily="34" charset="0"/>
                <a:cs typeface="Arial" panose="020B0604020202020204" pitchFamily="34" charset="0"/>
              </a:rPr>
              <a:t>Virtual Reality (VR)</a:t>
            </a:r>
          </a:p>
        </p:txBody>
      </p:sp>
      <p:sp>
        <p:nvSpPr>
          <p:cNvPr id="10" name="Rectangle à coins arrondis 9"/>
          <p:cNvSpPr/>
          <p:nvPr/>
        </p:nvSpPr>
        <p:spPr>
          <a:xfrm>
            <a:off x="4099664" y="3442165"/>
            <a:ext cx="1963478" cy="7292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sz="1700" dirty="0" err="1">
                <a:latin typeface="Arial" panose="020B0604020202020204" pitchFamily="34" charset="0"/>
                <a:cs typeface="Arial" panose="020B0604020202020204" pitchFamily="34" charset="0"/>
              </a:rPr>
              <a:t>Clinical</a:t>
            </a:r>
            <a:r>
              <a:rPr lang="fr-FR" sz="1700" dirty="0">
                <a:latin typeface="Arial" panose="020B0604020202020204" pitchFamily="34" charset="0"/>
                <a:cs typeface="Arial" panose="020B0604020202020204" pitchFamily="34" charset="0"/>
              </a:rPr>
              <a:t> </a:t>
            </a:r>
            <a:r>
              <a:rPr lang="fr-FR" sz="1700" dirty="0" smtClean="0">
                <a:latin typeface="Arial" panose="020B0604020202020204" pitchFamily="34" charset="0"/>
                <a:cs typeface="Arial" panose="020B0604020202020204" pitchFamily="34" charset="0"/>
              </a:rPr>
              <a:t>applications</a:t>
            </a:r>
            <a:endParaRPr lang="fr-FR" sz="1700" dirty="0">
              <a:latin typeface="Arial" panose="020B0604020202020204" pitchFamily="34" charset="0"/>
              <a:cs typeface="Arial" panose="020B0604020202020204" pitchFamily="34" charset="0"/>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019" y="1416930"/>
            <a:ext cx="1852196" cy="1974351"/>
          </a:xfrm>
          <a:prstGeom prst="rect">
            <a:avLst/>
          </a:prstGeom>
        </p:spPr>
      </p:pic>
      <p:pic>
        <p:nvPicPr>
          <p:cNvPr id="7170" name="Picture 2" descr="Sign Language Recognition with Advanced Computer Vision | by Mihir  Garimella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15" y="4276158"/>
            <a:ext cx="3120345" cy="2210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à coins arrondis 12"/>
          <p:cNvSpPr/>
          <p:nvPr/>
        </p:nvSpPr>
        <p:spPr>
          <a:xfrm>
            <a:off x="3634381" y="4967123"/>
            <a:ext cx="1963478" cy="7292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700" dirty="0" err="1">
                <a:latin typeface="Arial" panose="020B0604020202020204" pitchFamily="34" charset="0"/>
                <a:cs typeface="Arial" panose="020B0604020202020204" pitchFamily="34" charset="0"/>
              </a:rPr>
              <a:t>Sign</a:t>
            </a:r>
            <a:r>
              <a:rPr lang="de-DE" sz="1700" dirty="0">
                <a:latin typeface="Arial" panose="020B0604020202020204" pitchFamily="34" charset="0"/>
                <a:cs typeface="Arial" panose="020B0604020202020204" pitchFamily="34" charset="0"/>
              </a:rPr>
              <a:t> </a:t>
            </a:r>
            <a:r>
              <a:rPr lang="de-DE" sz="1700" dirty="0" err="1">
                <a:latin typeface="Arial" panose="020B0604020202020204" pitchFamily="34" charset="0"/>
                <a:cs typeface="Arial" panose="020B0604020202020204" pitchFamily="34" charset="0"/>
              </a:rPr>
              <a:t>language</a:t>
            </a:r>
            <a:r>
              <a:rPr lang="de-DE" sz="1700" dirty="0">
                <a:latin typeface="Arial" panose="020B0604020202020204" pitchFamily="34" charset="0"/>
                <a:cs typeface="Arial" panose="020B0604020202020204" pitchFamily="34" charset="0"/>
              </a:rPr>
              <a:t> </a:t>
            </a:r>
            <a:r>
              <a:rPr lang="de-DE" sz="1700" dirty="0" err="1">
                <a:latin typeface="Arial" panose="020B0604020202020204" pitchFamily="34" charset="0"/>
                <a:cs typeface="Arial" panose="020B0604020202020204" pitchFamily="34" charset="0"/>
              </a:rPr>
              <a:t>recognition</a:t>
            </a:r>
            <a:endParaRPr lang="en-US" sz="1700" dirty="0">
              <a:latin typeface="Arial" panose="020B0604020202020204" pitchFamily="34" charset="0"/>
              <a:cs typeface="Arial" panose="020B0604020202020204" pitchFamily="34" charset="0"/>
            </a:endParaRPr>
          </a:p>
        </p:txBody>
      </p:sp>
      <p:pic>
        <p:nvPicPr>
          <p:cNvPr id="15" name="Picture 4" descr="ENETCOM - Notes et délibérat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8323" y="953884"/>
            <a:ext cx="4647357" cy="369332"/>
          </a:xfrm>
          <a:prstGeom prst="rect">
            <a:avLst/>
          </a:prstGeom>
        </p:spPr>
        <p:txBody>
          <a:bodyPr wrap="square">
            <a:spAutoFit/>
          </a:bodyPr>
          <a:lstStyle/>
          <a:p>
            <a:r>
              <a:rPr lang="de-DE" b="1" dirty="0" smtClean="0"/>
              <a:t>Real-time </a:t>
            </a:r>
            <a:r>
              <a:rPr lang="de-DE" b="1" dirty="0" err="1" smtClean="0"/>
              <a:t>gesture</a:t>
            </a:r>
            <a:r>
              <a:rPr lang="de-DE" b="1" dirty="0" smtClean="0"/>
              <a:t> </a:t>
            </a:r>
            <a:r>
              <a:rPr lang="de-DE" b="1" dirty="0" err="1" smtClean="0"/>
              <a:t>recognition</a:t>
            </a:r>
            <a:r>
              <a:rPr lang="de-DE" b="1" dirty="0" smtClean="0"/>
              <a:t>   </a:t>
            </a:r>
            <a:endParaRPr lang="fr-FR" dirty="0"/>
          </a:p>
        </p:txBody>
      </p:sp>
      <p:sp>
        <p:nvSpPr>
          <p:cNvPr id="61" name="Rectangle 60"/>
          <p:cNvSpPr/>
          <p:nvPr/>
        </p:nvSpPr>
        <p:spPr>
          <a:xfrm>
            <a:off x="11575419" y="884828"/>
            <a:ext cx="466794" cy="369332"/>
          </a:xfrm>
          <a:prstGeom prst="rect">
            <a:avLst/>
          </a:prstGeom>
        </p:spPr>
        <p:txBody>
          <a:bodyPr wrap="none">
            <a:spAutoFit/>
          </a:bodyPr>
          <a:lstStyle/>
          <a:p>
            <a:r>
              <a:rPr lang="en-US" b="1" dirty="0"/>
              <a:t>[1]</a:t>
            </a:r>
            <a:endParaRPr lang="fr-FR" dirty="0"/>
          </a:p>
        </p:txBody>
      </p:sp>
      <p:pic>
        <p:nvPicPr>
          <p:cNvPr id="1050" name="Picture 26" descr="AR and VR: The Future of Immersive Experiences | by Fatima Nabeel | Medium"/>
          <p:cNvPicPr>
            <a:picLocks noChangeAspect="1" noChangeArrowheads="1"/>
          </p:cNvPicPr>
          <p:nvPr/>
        </p:nvPicPr>
        <p:blipFill rotWithShape="1">
          <a:blip r:embed="rId6">
            <a:extLst>
              <a:ext uri="{28A0092B-C50C-407E-A947-70E740481C1C}">
                <a14:useLocalDpi xmlns:a14="http://schemas.microsoft.com/office/drawing/2010/main" val="0"/>
              </a:ext>
            </a:extLst>
          </a:blip>
          <a:srcRect l="3415" r="27174"/>
          <a:stretch/>
        </p:blipFill>
        <p:spPr bwMode="auto">
          <a:xfrm>
            <a:off x="90753" y="1412414"/>
            <a:ext cx="1915234" cy="19743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0968" y="1416930"/>
            <a:ext cx="1678937" cy="197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Google Shape;717;p25"/>
          <p:cNvSpPr/>
          <p:nvPr/>
        </p:nvSpPr>
        <p:spPr>
          <a:xfrm>
            <a:off x="7953771" y="3539078"/>
            <a:ext cx="985542" cy="1637917"/>
          </a:xfrm>
          <a:custGeom>
            <a:avLst/>
            <a:gdLst/>
            <a:ahLst/>
            <a:cxnLst/>
            <a:rect l="l" t="t" r="r" b="b"/>
            <a:pathLst>
              <a:path w="811146" h="1348080" extrusionOk="0">
                <a:moveTo>
                  <a:pt x="196560" y="1288814"/>
                </a:moveTo>
                <a:cubicBezTo>
                  <a:pt x="151533" y="1251686"/>
                  <a:pt x="123884" y="1200339"/>
                  <a:pt x="123884" y="1144252"/>
                </a:cubicBezTo>
                <a:lnTo>
                  <a:pt x="123884" y="509127"/>
                </a:lnTo>
                <a:cubicBezTo>
                  <a:pt x="123884" y="489378"/>
                  <a:pt x="108085" y="473579"/>
                  <a:pt x="88336" y="473579"/>
                </a:cubicBezTo>
                <a:lnTo>
                  <a:pt x="15660" y="473579"/>
                </a:lnTo>
                <a:cubicBezTo>
                  <a:pt x="2231" y="473579"/>
                  <a:pt x="-4879" y="458570"/>
                  <a:pt x="3811" y="448300"/>
                </a:cubicBezTo>
                <a:lnTo>
                  <a:pt x="360871" y="5925"/>
                </a:lnTo>
                <a:cubicBezTo>
                  <a:pt x="367191" y="-1975"/>
                  <a:pt x="379040" y="-1975"/>
                  <a:pt x="385360" y="5925"/>
                </a:cubicBezTo>
                <a:lnTo>
                  <a:pt x="742420" y="448300"/>
                </a:lnTo>
                <a:cubicBezTo>
                  <a:pt x="751110" y="458570"/>
                  <a:pt x="743210" y="473579"/>
                  <a:pt x="730571" y="473579"/>
                </a:cubicBezTo>
                <a:lnTo>
                  <a:pt x="657895" y="473579"/>
                </a:lnTo>
                <a:cubicBezTo>
                  <a:pt x="638146" y="473579"/>
                  <a:pt x="622347" y="489378"/>
                  <a:pt x="622347" y="509127"/>
                </a:cubicBezTo>
                <a:cubicBezTo>
                  <a:pt x="623137" y="625250"/>
                  <a:pt x="623927" y="992580"/>
                  <a:pt x="623137" y="1115813"/>
                </a:cubicBezTo>
                <a:cubicBezTo>
                  <a:pt x="622347" y="1202708"/>
                  <a:pt x="676064" y="1284864"/>
                  <a:pt x="766119" y="1329891"/>
                </a:cubicBezTo>
                <a:cubicBezTo>
                  <a:pt x="792188" y="1343321"/>
                  <a:pt x="811147" y="1348061"/>
                  <a:pt x="811147" y="1348061"/>
                </a:cubicBezTo>
                <a:lnTo>
                  <a:pt x="371931" y="1348061"/>
                </a:lnTo>
                <a:cubicBezTo>
                  <a:pt x="303205" y="1348850"/>
                  <a:pt x="241588" y="1325942"/>
                  <a:pt x="196560" y="128881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718;p25"/>
          <p:cNvSpPr/>
          <p:nvPr/>
        </p:nvSpPr>
        <p:spPr>
          <a:xfrm>
            <a:off x="9316199" y="4199072"/>
            <a:ext cx="1637917" cy="985542"/>
          </a:xfrm>
          <a:custGeom>
            <a:avLst/>
            <a:gdLst/>
            <a:ahLst/>
            <a:cxnLst/>
            <a:rect l="l" t="t" r="r" b="b"/>
            <a:pathLst>
              <a:path w="1348080" h="811146" extrusionOk="0">
                <a:moveTo>
                  <a:pt x="1288814" y="614586"/>
                </a:moveTo>
                <a:cubicBezTo>
                  <a:pt x="1251686" y="659614"/>
                  <a:pt x="1200339" y="687262"/>
                  <a:pt x="1144252" y="687262"/>
                </a:cubicBezTo>
                <a:lnTo>
                  <a:pt x="509127" y="687262"/>
                </a:lnTo>
                <a:cubicBezTo>
                  <a:pt x="489378" y="687262"/>
                  <a:pt x="473579" y="703061"/>
                  <a:pt x="473579" y="722810"/>
                </a:cubicBezTo>
                <a:lnTo>
                  <a:pt x="473579" y="795486"/>
                </a:lnTo>
                <a:cubicBezTo>
                  <a:pt x="473579" y="808915"/>
                  <a:pt x="458570" y="816025"/>
                  <a:pt x="448300" y="807335"/>
                </a:cubicBezTo>
                <a:lnTo>
                  <a:pt x="5925" y="450275"/>
                </a:lnTo>
                <a:cubicBezTo>
                  <a:pt x="-1975" y="443955"/>
                  <a:pt x="-1975" y="432106"/>
                  <a:pt x="5925" y="425786"/>
                </a:cubicBezTo>
                <a:lnTo>
                  <a:pt x="448300" y="68726"/>
                </a:lnTo>
                <a:cubicBezTo>
                  <a:pt x="458570" y="60037"/>
                  <a:pt x="473579" y="67936"/>
                  <a:pt x="473579" y="80576"/>
                </a:cubicBezTo>
                <a:lnTo>
                  <a:pt x="473579" y="153251"/>
                </a:lnTo>
                <a:cubicBezTo>
                  <a:pt x="473579" y="173000"/>
                  <a:pt x="489378" y="188800"/>
                  <a:pt x="509127" y="188800"/>
                </a:cubicBezTo>
                <a:cubicBezTo>
                  <a:pt x="625251" y="188010"/>
                  <a:pt x="992580" y="187220"/>
                  <a:pt x="1115814" y="188010"/>
                </a:cubicBezTo>
                <a:cubicBezTo>
                  <a:pt x="1202709" y="188800"/>
                  <a:pt x="1284864" y="135082"/>
                  <a:pt x="1329892" y="45027"/>
                </a:cubicBezTo>
                <a:cubicBezTo>
                  <a:pt x="1343321" y="18959"/>
                  <a:pt x="1348061" y="0"/>
                  <a:pt x="1348061" y="0"/>
                </a:cubicBezTo>
                <a:lnTo>
                  <a:pt x="1348061" y="437636"/>
                </a:lnTo>
                <a:cubicBezTo>
                  <a:pt x="1348851" y="507942"/>
                  <a:pt x="1325942" y="570348"/>
                  <a:pt x="1288814" y="614586"/>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719;p25"/>
          <p:cNvSpPr/>
          <p:nvPr/>
        </p:nvSpPr>
        <p:spPr>
          <a:xfrm>
            <a:off x="9968897" y="2177002"/>
            <a:ext cx="985542" cy="1637917"/>
          </a:xfrm>
          <a:custGeom>
            <a:avLst/>
            <a:gdLst/>
            <a:ahLst/>
            <a:cxnLst/>
            <a:rect l="l" t="t" r="r" b="b"/>
            <a:pathLst>
              <a:path w="811146" h="1348080" extrusionOk="0">
                <a:moveTo>
                  <a:pt x="614586" y="59267"/>
                </a:moveTo>
                <a:cubicBezTo>
                  <a:pt x="659614" y="96394"/>
                  <a:pt x="687262" y="147742"/>
                  <a:pt x="687262" y="203829"/>
                </a:cubicBezTo>
                <a:lnTo>
                  <a:pt x="687262" y="838953"/>
                </a:lnTo>
                <a:cubicBezTo>
                  <a:pt x="687262" y="858702"/>
                  <a:pt x="703061" y="874501"/>
                  <a:pt x="722810" y="874501"/>
                </a:cubicBezTo>
                <a:lnTo>
                  <a:pt x="795486" y="874501"/>
                </a:lnTo>
                <a:cubicBezTo>
                  <a:pt x="808916" y="874501"/>
                  <a:pt x="816025" y="889511"/>
                  <a:pt x="807336" y="899780"/>
                </a:cubicBezTo>
                <a:lnTo>
                  <a:pt x="450275" y="1342156"/>
                </a:lnTo>
                <a:cubicBezTo>
                  <a:pt x="443956" y="1350055"/>
                  <a:pt x="432106" y="1350055"/>
                  <a:pt x="425787" y="1342156"/>
                </a:cubicBezTo>
                <a:lnTo>
                  <a:pt x="68726" y="899780"/>
                </a:lnTo>
                <a:cubicBezTo>
                  <a:pt x="60037" y="889511"/>
                  <a:pt x="67936" y="874501"/>
                  <a:pt x="80576" y="874501"/>
                </a:cubicBezTo>
                <a:lnTo>
                  <a:pt x="153252" y="874501"/>
                </a:lnTo>
                <a:cubicBezTo>
                  <a:pt x="173001" y="874501"/>
                  <a:pt x="188800" y="858702"/>
                  <a:pt x="188800" y="838953"/>
                </a:cubicBezTo>
                <a:cubicBezTo>
                  <a:pt x="188010" y="722830"/>
                  <a:pt x="187220" y="355500"/>
                  <a:pt x="188010" y="232267"/>
                </a:cubicBezTo>
                <a:cubicBezTo>
                  <a:pt x="188800" y="145372"/>
                  <a:pt x="135083" y="63216"/>
                  <a:pt x="45027" y="18189"/>
                </a:cubicBezTo>
                <a:cubicBezTo>
                  <a:pt x="18959" y="4760"/>
                  <a:pt x="0" y="20"/>
                  <a:pt x="0" y="20"/>
                </a:cubicBezTo>
                <a:lnTo>
                  <a:pt x="437636" y="20"/>
                </a:lnTo>
                <a:cubicBezTo>
                  <a:pt x="507152" y="-770"/>
                  <a:pt x="569559" y="22139"/>
                  <a:pt x="614586" y="5926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720;p25"/>
          <p:cNvSpPr/>
          <p:nvPr/>
        </p:nvSpPr>
        <p:spPr>
          <a:xfrm>
            <a:off x="7954538" y="2176985"/>
            <a:ext cx="1637917" cy="985542"/>
          </a:xfrm>
          <a:custGeom>
            <a:avLst/>
            <a:gdLst/>
            <a:ahLst/>
            <a:cxnLst/>
            <a:rect l="l" t="t" r="r" b="b"/>
            <a:pathLst>
              <a:path w="1348080" h="811146" extrusionOk="0">
                <a:moveTo>
                  <a:pt x="59267" y="196560"/>
                </a:moveTo>
                <a:cubicBezTo>
                  <a:pt x="96394" y="151533"/>
                  <a:pt x="147742" y="123884"/>
                  <a:pt x="203829" y="123884"/>
                </a:cubicBezTo>
                <a:lnTo>
                  <a:pt x="838954" y="123884"/>
                </a:lnTo>
                <a:cubicBezTo>
                  <a:pt x="858703" y="123884"/>
                  <a:pt x="874502" y="108085"/>
                  <a:pt x="874502" y="88336"/>
                </a:cubicBezTo>
                <a:lnTo>
                  <a:pt x="874502" y="15660"/>
                </a:lnTo>
                <a:cubicBezTo>
                  <a:pt x="874502" y="2231"/>
                  <a:pt x="889511" y="-4879"/>
                  <a:pt x="899780" y="3811"/>
                </a:cubicBezTo>
                <a:lnTo>
                  <a:pt x="1342156" y="360871"/>
                </a:lnTo>
                <a:cubicBezTo>
                  <a:pt x="1350056" y="367191"/>
                  <a:pt x="1350056" y="379040"/>
                  <a:pt x="1342156" y="385360"/>
                </a:cubicBezTo>
                <a:lnTo>
                  <a:pt x="899780" y="742420"/>
                </a:lnTo>
                <a:cubicBezTo>
                  <a:pt x="889511" y="751110"/>
                  <a:pt x="874502" y="743210"/>
                  <a:pt x="874502" y="730571"/>
                </a:cubicBezTo>
                <a:lnTo>
                  <a:pt x="874502" y="657895"/>
                </a:lnTo>
                <a:cubicBezTo>
                  <a:pt x="874502" y="638146"/>
                  <a:pt x="858703" y="622347"/>
                  <a:pt x="838954" y="622347"/>
                </a:cubicBezTo>
                <a:cubicBezTo>
                  <a:pt x="722830" y="623137"/>
                  <a:pt x="355500" y="623927"/>
                  <a:pt x="232267" y="623137"/>
                </a:cubicBezTo>
                <a:cubicBezTo>
                  <a:pt x="145372" y="622347"/>
                  <a:pt x="63216" y="676064"/>
                  <a:pt x="18189" y="766119"/>
                </a:cubicBezTo>
                <a:cubicBezTo>
                  <a:pt x="4760" y="792187"/>
                  <a:pt x="20" y="811146"/>
                  <a:pt x="20" y="811146"/>
                </a:cubicBezTo>
                <a:lnTo>
                  <a:pt x="20" y="371931"/>
                </a:lnTo>
                <a:cubicBezTo>
                  <a:pt x="-770" y="303204"/>
                  <a:pt x="22139" y="241588"/>
                  <a:pt x="59267" y="19656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722;p25"/>
          <p:cNvSpPr txBox="1"/>
          <p:nvPr/>
        </p:nvSpPr>
        <p:spPr>
          <a:xfrm>
            <a:off x="6651534" y="2345202"/>
            <a:ext cx="1336784" cy="984600"/>
          </a:xfrm>
          <a:prstGeom prst="rect">
            <a:avLst/>
          </a:prstGeom>
          <a:noFill/>
          <a:ln>
            <a:noFill/>
          </a:ln>
        </p:spPr>
        <p:txBody>
          <a:bodyPr spcFirstLastPara="1" wrap="square" lIns="91425" tIns="91425" rIns="91425" bIns="91425" anchor="t" anchorCtr="0">
            <a:noAutofit/>
          </a:bodyPr>
          <a:lstStyle/>
          <a:p>
            <a:pPr marL="0" indent="0" algn="ctr" fontAlgn="auto">
              <a:spcAft>
                <a:spcPts val="0"/>
              </a:spcAft>
              <a:buNone/>
            </a:pPr>
            <a:r>
              <a:rPr lang="en-US" dirty="0"/>
              <a:t>Data Acquisition </a:t>
            </a:r>
          </a:p>
        </p:txBody>
      </p:sp>
      <p:sp>
        <p:nvSpPr>
          <p:cNvPr id="40" name="Google Shape;723;p25"/>
          <p:cNvSpPr txBox="1"/>
          <p:nvPr/>
        </p:nvSpPr>
        <p:spPr>
          <a:xfrm>
            <a:off x="10706099" y="2394545"/>
            <a:ext cx="1580759" cy="984600"/>
          </a:xfrm>
          <a:prstGeom prst="rect">
            <a:avLst/>
          </a:prstGeom>
          <a:noFill/>
          <a:ln>
            <a:noFill/>
          </a:ln>
        </p:spPr>
        <p:txBody>
          <a:bodyPr spcFirstLastPara="1" wrap="square" lIns="91425" tIns="91425" rIns="91425" bIns="91425" anchor="t" anchorCtr="0">
            <a:noAutofit/>
          </a:bodyPr>
          <a:lstStyle/>
          <a:p>
            <a:pPr lvl="0" algn="ctr">
              <a:spcBef>
                <a:spcPts val="0"/>
              </a:spcBef>
              <a:spcAft>
                <a:spcPts val="0"/>
              </a:spcAft>
              <a:buClr>
                <a:srgbClr val="000000"/>
              </a:buClr>
              <a:buSzPts val="1100"/>
            </a:pPr>
            <a:r>
              <a:rPr lang="en-US" dirty="0"/>
              <a:t>Pre-processing</a:t>
            </a:r>
            <a:endParaRPr dirty="0">
              <a:latin typeface="Montserrat Medium"/>
              <a:ea typeface="Montserrat Medium"/>
              <a:cs typeface="Montserrat Medium"/>
              <a:sym typeface="Montserrat Medium"/>
            </a:endParaRPr>
          </a:p>
        </p:txBody>
      </p:sp>
      <p:sp>
        <p:nvSpPr>
          <p:cNvPr id="42" name="Google Shape;725;p25"/>
          <p:cNvSpPr txBox="1"/>
          <p:nvPr/>
        </p:nvSpPr>
        <p:spPr>
          <a:xfrm>
            <a:off x="6520342" y="4186847"/>
            <a:ext cx="1568689" cy="984600"/>
          </a:xfrm>
          <a:prstGeom prst="rect">
            <a:avLst/>
          </a:prstGeom>
          <a:noFill/>
          <a:ln>
            <a:noFill/>
          </a:ln>
        </p:spPr>
        <p:txBody>
          <a:bodyPr spcFirstLastPara="1" wrap="square" lIns="91425" tIns="91425" rIns="91425" bIns="91425" anchor="t" anchorCtr="0">
            <a:noAutofit/>
          </a:bodyPr>
          <a:lstStyle/>
          <a:p>
            <a:pPr marL="0" indent="0" algn="ctr" fontAlgn="auto">
              <a:spcAft>
                <a:spcPts val="0"/>
              </a:spcAft>
              <a:buNone/>
            </a:pPr>
            <a:r>
              <a:rPr lang="en-US" dirty="0"/>
              <a:t>Classification (AI)</a:t>
            </a:r>
          </a:p>
        </p:txBody>
      </p:sp>
      <p:sp>
        <p:nvSpPr>
          <p:cNvPr id="44" name="Google Shape;727;p25"/>
          <p:cNvSpPr txBox="1"/>
          <p:nvPr/>
        </p:nvSpPr>
        <p:spPr>
          <a:xfrm>
            <a:off x="11001688" y="4358036"/>
            <a:ext cx="1187700" cy="984600"/>
          </a:xfrm>
          <a:prstGeom prst="rect">
            <a:avLst/>
          </a:prstGeom>
          <a:noFill/>
          <a:ln>
            <a:noFill/>
          </a:ln>
        </p:spPr>
        <p:txBody>
          <a:bodyPr spcFirstLastPara="1" wrap="square" lIns="91425" tIns="91425" rIns="91425" bIns="91425" anchor="t" anchorCtr="0">
            <a:noAutofit/>
          </a:bodyPr>
          <a:lstStyle/>
          <a:p>
            <a:pPr marL="0" indent="0" algn="ctr" fontAlgn="auto">
              <a:spcAft>
                <a:spcPts val="0"/>
              </a:spcAft>
              <a:buNone/>
            </a:pPr>
            <a:r>
              <a:rPr lang="en-US" dirty="0"/>
              <a:t>Features </a:t>
            </a:r>
            <a:r>
              <a:rPr lang="en-US" dirty="0" smtClean="0"/>
              <a:t>extraction</a:t>
            </a:r>
            <a:endParaRPr lang="en-US" dirty="0"/>
          </a:p>
        </p:txBody>
      </p:sp>
      <p:pic>
        <p:nvPicPr>
          <p:cNvPr id="45" name="Picture 16" descr="Classification Icons - Free SVG &amp; PNG Classification Images - Noun Proj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4875" y="4192387"/>
            <a:ext cx="636472" cy="63647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8" descr="Data Preprocessing Icons - Free SVG &amp; PNG Data Preprocessing Images - Noun  Proje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1358" y="2554565"/>
            <a:ext cx="578562" cy="57856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2" descr="Sélectionner - Icônes interface gratuit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5157" y="4517715"/>
            <a:ext cx="433783" cy="43378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4" descr="data acquisition Vector Icons free download in SVG, PNG Forma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2122" y="2386924"/>
            <a:ext cx="473437" cy="47343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à coins arrondis 48"/>
          <p:cNvSpPr/>
          <p:nvPr/>
        </p:nvSpPr>
        <p:spPr>
          <a:xfrm>
            <a:off x="8901212" y="3122351"/>
            <a:ext cx="1111467" cy="1118832"/>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8568840" y="3140261"/>
            <a:ext cx="1783208" cy="1077218"/>
          </a:xfrm>
          <a:prstGeom prst="rect">
            <a:avLst/>
          </a:prstGeom>
        </p:spPr>
        <p:txBody>
          <a:bodyPr wrap="square">
            <a:spAutoFit/>
          </a:bodyPr>
          <a:lstStyle/>
          <a:p>
            <a:pPr algn="ctr"/>
            <a:r>
              <a:rPr lang="de-DE" sz="1600" b="1" dirty="0"/>
              <a:t>Real-time </a:t>
            </a:r>
            <a:r>
              <a:rPr lang="de-DE" sz="1600" b="1" dirty="0" err="1"/>
              <a:t>gesture</a:t>
            </a:r>
            <a:r>
              <a:rPr lang="de-DE" sz="1600" b="1" dirty="0"/>
              <a:t> </a:t>
            </a:r>
            <a:r>
              <a:rPr lang="de-DE" sz="1600" b="1" dirty="0" err="1" smtClean="0"/>
              <a:t>recognition</a:t>
            </a:r>
            <a:r>
              <a:rPr lang="de-DE" sz="1600" b="1" dirty="0" smtClean="0"/>
              <a:t> </a:t>
            </a:r>
            <a:r>
              <a:rPr lang="de-DE" sz="1600" b="1" dirty="0" err="1" smtClean="0"/>
              <a:t>system</a:t>
            </a:r>
            <a:endParaRPr lang="fr-FR" sz="1600" b="1" dirty="0"/>
          </a:p>
        </p:txBody>
      </p:sp>
    </p:spTree>
    <p:extLst>
      <p:ext uri="{BB962C8B-B14F-4D97-AF65-F5344CB8AC3E}">
        <p14:creationId xmlns:p14="http://schemas.microsoft.com/office/powerpoint/2010/main" val="142672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7170"/>
                                        </p:tgtEl>
                                        <p:attrNameLst>
                                          <p:attrName>style.visibility</p:attrName>
                                        </p:attrNameLst>
                                      </p:cBhvr>
                                      <p:to>
                                        <p:strVal val="visible"/>
                                      </p:to>
                                    </p:set>
                                    <p:animEffect transition="in" filter="randombar(horizontal)">
                                      <p:cBhvr>
                                        <p:cTn id="19" dur="500"/>
                                        <p:tgtEl>
                                          <p:spTgt spid="717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randombar(horizontal)">
                                      <p:cBhvr>
                                        <p:cTn id="25" dur="500"/>
                                        <p:tgtEl>
                                          <p:spTgt spid="1050"/>
                                        </p:tgtEl>
                                      </p:cBhvr>
                                    </p:animEffect>
                                  </p:childTnLst>
                                </p:cTn>
                              </p:par>
                              <p:par>
                                <p:cTn id="26" presetID="14" presetClass="entr" presetSubtype="1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randombar(horizontal)">
                                      <p:cBhvr>
                                        <p:cTn id="28" dur="500"/>
                                        <p:tgtEl>
                                          <p:spTgt spid="102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randombar(horizontal)">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arn(inVertical)">
                                      <p:cBhvr>
                                        <p:cTn id="44" dur="500"/>
                                        <p:tgtEl>
                                          <p:spTgt spid="3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barn(inVertical)">
                                      <p:cBhvr>
                                        <p:cTn id="47" dur="500"/>
                                        <p:tgtEl>
                                          <p:spTgt spid="37"/>
                                        </p:tgtEl>
                                      </p:cBhvr>
                                    </p:animEffect>
                                  </p:childTnLst>
                                </p:cTn>
                              </p:par>
                              <p:par>
                                <p:cTn id="48" presetID="16" presetClass="entr" presetSubtype="21"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arn(inVertical)">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arn(inVertical)">
                                      <p:cBhvr>
                                        <p:cTn id="55" dur="500"/>
                                        <p:tgtEl>
                                          <p:spTgt spid="31"/>
                                        </p:tgtEl>
                                      </p:cBhvr>
                                    </p:animEffect>
                                  </p:childTnLst>
                                </p:cTn>
                              </p:par>
                              <p:par>
                                <p:cTn id="56" presetID="16" presetClass="entr" presetSubtype="21"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barn(inVertical)">
                                      <p:cBhvr>
                                        <p:cTn id="58" dur="500"/>
                                        <p:tgtEl>
                                          <p:spTgt spid="46"/>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arn(inVertical)">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arn(inVertical)">
                                      <p:cBhvr>
                                        <p:cTn id="66" dur="500"/>
                                        <p:tgtEl>
                                          <p:spTgt spid="30"/>
                                        </p:tgtEl>
                                      </p:cBhvr>
                                    </p:animEffect>
                                  </p:childTnLst>
                                </p:cTn>
                              </p:par>
                              <p:par>
                                <p:cTn id="67" presetID="16" presetClass="entr" presetSubtype="21"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barn(inVertical)">
                                      <p:cBhvr>
                                        <p:cTn id="69" dur="500"/>
                                        <p:tgtEl>
                                          <p:spTgt spid="47"/>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arn(inVertical)">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arn(inVertical)">
                                      <p:cBhvr>
                                        <p:cTn id="80" dur="500"/>
                                        <p:tgtEl>
                                          <p:spTgt spid="42"/>
                                        </p:tgtEl>
                                      </p:cBhvr>
                                    </p:animEffect>
                                  </p:childTnLst>
                                </p:cTn>
                              </p:par>
                              <p:par>
                                <p:cTn id="81" presetID="16" presetClass="entr" presetSubtype="21"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arn(inVertical)">
                                      <p:cBhvr>
                                        <p:cTn id="8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3" grpId="0" animBg="1"/>
      <p:bldP spid="61" grpId="0"/>
      <p:bldP spid="29" grpId="0" animBg="1"/>
      <p:bldP spid="30" grpId="0" animBg="1"/>
      <p:bldP spid="31" grpId="0" animBg="1"/>
      <p:bldP spid="32" grpId="0" animBg="1"/>
      <p:bldP spid="37" grpId="0"/>
      <p:bldP spid="40" grpId="0"/>
      <p:bldP spid="42" grpId="0"/>
      <p:bldP spid="44" grpId="0"/>
      <p:bldP spid="49"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0669" y="935108"/>
            <a:ext cx="6403811" cy="369332"/>
          </a:xfrm>
          <a:prstGeom prst="rect">
            <a:avLst/>
          </a:prstGeom>
        </p:spPr>
        <p:txBody>
          <a:bodyPr wrap="square">
            <a:spAutoFit/>
          </a:bodyPr>
          <a:lstStyle/>
          <a:p>
            <a:r>
              <a:rPr lang="fr-FR" b="1" dirty="0" err="1"/>
              <a:t>C</a:t>
            </a:r>
            <a:r>
              <a:rPr lang="fr-FR" b="1" dirty="0" err="1" smtClean="0"/>
              <a:t>omparison</a:t>
            </a:r>
            <a:r>
              <a:rPr lang="fr-FR" b="1" dirty="0" smtClean="0"/>
              <a:t>  </a:t>
            </a:r>
            <a:r>
              <a:rPr lang="fr-FR" b="1" dirty="0" err="1" smtClean="0"/>
              <a:t>between</a:t>
            </a:r>
            <a:r>
              <a:rPr lang="fr-FR" b="1" dirty="0" smtClean="0"/>
              <a:t> ELM and GAP-ELM:</a:t>
            </a:r>
            <a:endParaRPr lang="fr-FR" b="1" dirty="0"/>
          </a:p>
        </p:txBody>
      </p:sp>
      <p:graphicFrame>
        <p:nvGraphicFramePr>
          <p:cNvPr id="4" name="Tableau 3"/>
          <p:cNvGraphicFramePr>
            <a:graphicFrameLocks noGrp="1"/>
          </p:cNvGraphicFramePr>
          <p:nvPr>
            <p:extLst>
              <p:ext uri="{D42A27DB-BD31-4B8C-83A1-F6EECF244321}">
                <p14:modId xmlns:p14="http://schemas.microsoft.com/office/powerpoint/2010/main" val="881992539"/>
              </p:ext>
            </p:extLst>
          </p:nvPr>
        </p:nvGraphicFramePr>
        <p:xfrm>
          <a:off x="115612" y="1380995"/>
          <a:ext cx="11975797" cy="3645055"/>
        </p:xfrm>
        <a:graphic>
          <a:graphicData uri="http://schemas.openxmlformats.org/drawingml/2006/table">
            <a:tbl>
              <a:tblPr firstRow="1" bandRow="1">
                <a:tableStyleId>{5C22544A-7EE6-4342-B048-85BDC9FD1C3A}</a:tableStyleId>
              </a:tblPr>
              <a:tblGrid>
                <a:gridCol w="1369570">
                  <a:extLst>
                    <a:ext uri="{9D8B030D-6E8A-4147-A177-3AD203B41FA5}">
                      <a16:colId xmlns:a16="http://schemas.microsoft.com/office/drawing/2014/main" xmlns="" val="20000"/>
                    </a:ext>
                  </a:extLst>
                </a:gridCol>
                <a:gridCol w="1483971"/>
                <a:gridCol w="1214791"/>
                <a:gridCol w="1546714">
                  <a:extLst>
                    <a:ext uri="{9D8B030D-6E8A-4147-A177-3AD203B41FA5}">
                      <a16:colId xmlns:a16="http://schemas.microsoft.com/office/drawing/2014/main" xmlns="" val="20008"/>
                    </a:ext>
                  </a:extLst>
                </a:gridCol>
                <a:gridCol w="1524731"/>
                <a:gridCol w="2544301"/>
                <a:gridCol w="2291719"/>
              </a:tblGrid>
              <a:tr h="825469">
                <a:tc gridSpan="2">
                  <a:txBody>
                    <a:bodyPr/>
                    <a:lstStyle/>
                    <a:p>
                      <a:pPr algn="ctr"/>
                      <a:r>
                        <a:rPr lang="fr-FR" dirty="0" err="1" smtClean="0"/>
                        <a:t>Algorithm</a:t>
                      </a:r>
                      <a:endParaRPr lang="fr-FR" dirty="0"/>
                    </a:p>
                  </a:txBody>
                  <a:tcPr/>
                </a:tc>
                <a:tc hMerge="1">
                  <a:txBody>
                    <a:bodyPr/>
                    <a:lstStyle/>
                    <a:p>
                      <a:endParaRPr lang="fr-FR"/>
                    </a:p>
                  </a:txBody>
                  <a:tcPr/>
                </a:tc>
                <a:tc>
                  <a:txBody>
                    <a:bodyPr/>
                    <a:lstStyle/>
                    <a:p>
                      <a:pPr algn="ctr"/>
                      <a:r>
                        <a:rPr lang="fr-FR" dirty="0" smtClean="0"/>
                        <a:t>N° of HN </a:t>
                      </a:r>
                      <a:r>
                        <a:rPr lang="fr-FR" dirty="0" err="1" smtClean="0"/>
                        <a:t>after</a:t>
                      </a:r>
                      <a:r>
                        <a:rPr lang="fr-FR" dirty="0" smtClean="0"/>
                        <a:t> training</a:t>
                      </a:r>
                      <a:endParaRPr lang="fr-FR" dirty="0"/>
                    </a:p>
                  </a:txBody>
                  <a:tcPr/>
                </a:tc>
                <a:tc>
                  <a:txBody>
                    <a:bodyPr/>
                    <a:lstStyle/>
                    <a:p>
                      <a:pPr algn="ctr"/>
                      <a:r>
                        <a:rPr lang="fr-FR" dirty="0" smtClean="0"/>
                        <a:t>Training </a:t>
                      </a:r>
                      <a:r>
                        <a:rPr lang="fr-FR" dirty="0" err="1" smtClean="0"/>
                        <a:t>Accuracy</a:t>
                      </a:r>
                      <a:endParaRPr lang="fr-FR" dirty="0"/>
                    </a:p>
                  </a:txBody>
                  <a:tcPr/>
                </a:tc>
                <a:tc>
                  <a:txBody>
                    <a:bodyPr/>
                    <a:lstStyle/>
                    <a:p>
                      <a:pPr algn="ctr"/>
                      <a:r>
                        <a:rPr lang="fr-FR" dirty="0" err="1" smtClean="0"/>
                        <a:t>Testing</a:t>
                      </a:r>
                      <a:r>
                        <a:rPr lang="fr-FR" dirty="0" smtClean="0"/>
                        <a:t> </a:t>
                      </a:r>
                      <a:r>
                        <a:rPr lang="fr-FR" dirty="0" err="1" smtClean="0"/>
                        <a:t>Accuracy</a:t>
                      </a:r>
                      <a:endParaRPr lang="fr-FR" dirty="0"/>
                    </a:p>
                  </a:txBody>
                  <a:tcPr/>
                </a:tc>
                <a:tc>
                  <a:txBody>
                    <a:bodyPr/>
                    <a:lstStyle/>
                    <a:p>
                      <a:pPr algn="ctr"/>
                      <a:r>
                        <a:rPr lang="fr-FR" dirty="0" smtClean="0"/>
                        <a:t>Training Time</a:t>
                      </a:r>
                    </a:p>
                    <a:p>
                      <a:pPr algn="ctr"/>
                      <a:r>
                        <a:rPr lang="fr-FR" dirty="0" smtClean="0"/>
                        <a:t>(s)</a:t>
                      </a:r>
                      <a:endParaRPr lang="fr-FR" dirty="0"/>
                    </a:p>
                  </a:txBody>
                  <a:tcPr/>
                </a:tc>
                <a:tc>
                  <a:txBody>
                    <a:bodyPr/>
                    <a:lstStyle/>
                    <a:p>
                      <a:pPr algn="ctr"/>
                      <a:r>
                        <a:rPr lang="fr-FR" dirty="0" err="1" smtClean="0"/>
                        <a:t>Testing</a:t>
                      </a:r>
                      <a:r>
                        <a:rPr lang="fr-FR" dirty="0" smtClean="0"/>
                        <a:t> Time</a:t>
                      </a:r>
                    </a:p>
                    <a:p>
                      <a:pPr algn="ctr"/>
                      <a:r>
                        <a:rPr lang="fr-FR" dirty="0" smtClean="0"/>
                        <a:t>(s)</a:t>
                      </a:r>
                      <a:endParaRPr lang="fr-FR" dirty="0"/>
                    </a:p>
                  </a:txBody>
                  <a:tcPr/>
                </a:tc>
                <a:extLst>
                  <a:ext uri="{0D108BD9-81ED-4DB2-BD59-A6C34878D82A}">
                    <a16:rowId xmlns:a16="http://schemas.microsoft.com/office/drawing/2014/main" xmlns="" val="10002"/>
                  </a:ext>
                </a:extLst>
              </a:tr>
              <a:tr h="383013">
                <a:tc gridSpan="2">
                  <a:txBody>
                    <a:bodyPr/>
                    <a:lstStyle/>
                    <a:p>
                      <a:r>
                        <a:rPr lang="en-US" dirty="0" smtClean="0"/>
                        <a:t>ELM</a:t>
                      </a:r>
                      <a:endParaRPr lang="fr-FR" dirty="0"/>
                    </a:p>
                  </a:txBody>
                  <a:tcPr/>
                </a:tc>
                <a:tc hMerge="1">
                  <a:txBody>
                    <a:bodyPr/>
                    <a:lstStyle/>
                    <a:p>
                      <a:endParaRPr lang="fr-FR"/>
                    </a:p>
                  </a:txBody>
                  <a:tcPr/>
                </a:tc>
                <a:tc>
                  <a:txBody>
                    <a:bodyPr/>
                    <a:lstStyle/>
                    <a:p>
                      <a:pPr algn="ctr"/>
                      <a:r>
                        <a:rPr lang="fr-FR" b="1" dirty="0" smtClean="0"/>
                        <a:t>50</a:t>
                      </a:r>
                      <a:endParaRPr lang="fr-FR" b="1" dirty="0"/>
                    </a:p>
                  </a:txBody>
                  <a:tcPr/>
                </a:tc>
                <a:tc>
                  <a:txBody>
                    <a:bodyPr/>
                    <a:lstStyle/>
                    <a:p>
                      <a:pPr algn="ctr"/>
                      <a:r>
                        <a:rPr lang="fr-FR" dirty="0" smtClean="0"/>
                        <a:t>98,9</a:t>
                      </a:r>
                      <a:r>
                        <a:rPr lang="fr-FR" sz="1800" b="0" i="0" kern="1200" dirty="0" smtClean="0">
                          <a:solidFill>
                            <a:schemeClr val="dk1"/>
                          </a:solidFill>
                          <a:effectLst/>
                          <a:latin typeface="+mn-lt"/>
                          <a:ea typeface="+mn-ea"/>
                          <a:cs typeface="+mn-cs"/>
                        </a:rPr>
                        <a:t>±1</a:t>
                      </a:r>
                      <a:endParaRPr lang="fr-FR" dirty="0" smtClean="0"/>
                    </a:p>
                  </a:txBody>
                  <a:tcPr/>
                </a:tc>
                <a:tc>
                  <a:txBody>
                    <a:bodyPr/>
                    <a:lstStyle/>
                    <a:p>
                      <a:pPr algn="ctr"/>
                      <a:r>
                        <a:rPr lang="fr-FR" dirty="0" smtClean="0"/>
                        <a:t>94</a:t>
                      </a:r>
                      <a:r>
                        <a:rPr lang="fr-FR" sz="1800" b="0" i="0" kern="1200" dirty="0" smtClean="0">
                          <a:solidFill>
                            <a:schemeClr val="dk1"/>
                          </a:solidFill>
                          <a:effectLst/>
                          <a:latin typeface="+mn-lt"/>
                          <a:ea typeface="+mn-ea"/>
                          <a:cs typeface="+mn-cs"/>
                        </a:rPr>
                        <a:t>± 3,33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(6,065</a:t>
                      </a:r>
                      <a:r>
                        <a:rPr lang="fr-FR" sz="1800" b="0" i="0" kern="1200" baseline="0" dirty="0" smtClean="0">
                          <a:solidFill>
                            <a:schemeClr val="dk1"/>
                          </a:solidFill>
                          <a:effectLst/>
                          <a:latin typeface="+mn-lt"/>
                          <a:ea typeface="+mn-ea"/>
                          <a:cs typeface="+mn-cs"/>
                        </a:rPr>
                        <a:t> </a:t>
                      </a:r>
                      <a:r>
                        <a:rPr lang="fr-FR" sz="1800" b="0" i="0" kern="1200" dirty="0" smtClean="0">
                          <a:solidFill>
                            <a:schemeClr val="dk1"/>
                          </a:solidFill>
                          <a:effectLst/>
                          <a:latin typeface="+mn-lt"/>
                          <a:ea typeface="+mn-ea"/>
                          <a:cs typeface="+mn-cs"/>
                        </a:rPr>
                        <a:t>±0,005)*10-3</a:t>
                      </a:r>
                      <a:endParaRPr lang="fr-FR"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(0,95</a:t>
                      </a:r>
                      <a:r>
                        <a:rPr lang="fr-FR" sz="1800" b="0" i="0" kern="1200" dirty="0" smtClean="0">
                          <a:solidFill>
                            <a:schemeClr val="dk1"/>
                          </a:solidFill>
                          <a:effectLst/>
                          <a:latin typeface="+mn-lt"/>
                          <a:ea typeface="+mn-ea"/>
                          <a:cs typeface="+mn-cs"/>
                        </a:rPr>
                        <a:t>±0,25)*10-3</a:t>
                      </a:r>
                      <a:endParaRPr lang="fr-FR" dirty="0" smtClean="0"/>
                    </a:p>
                  </a:txBody>
                  <a:tcPr/>
                </a:tc>
                <a:extLst>
                  <a:ext uri="{0D108BD9-81ED-4DB2-BD59-A6C34878D82A}">
                    <a16:rowId xmlns:a16="http://schemas.microsoft.com/office/drawing/2014/main" xmlns="" val="10003"/>
                  </a:ext>
                </a:extLst>
              </a:tr>
              <a:tr h="330188">
                <a:tc row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GAP-ELM</a:t>
                      </a:r>
                      <a:endParaRPr lang="fr-FR" dirty="0" smtClean="0"/>
                    </a:p>
                    <a:p>
                      <a:endParaRPr lang="fr-FR" dirty="0"/>
                    </a:p>
                  </a:txBody>
                  <a:tcPr/>
                </a:tc>
                <a:tc>
                  <a:txBody>
                    <a:bodyPr/>
                    <a:lstStyle/>
                    <a:p>
                      <a:r>
                        <a:rPr lang="el-GR" sz="1800" b="1" i="0" kern="1200" dirty="0" smtClean="0">
                          <a:solidFill>
                            <a:schemeClr val="dk1"/>
                          </a:solidFill>
                          <a:effectLst/>
                          <a:latin typeface="+mn-lt"/>
                          <a:ea typeface="+mn-ea"/>
                          <a:cs typeface="+mn-cs"/>
                        </a:rPr>
                        <a:t>α=</a:t>
                      </a:r>
                      <a:r>
                        <a:rPr lang="fr-FR" sz="1800" b="1" i="0" kern="1200" dirty="0" smtClean="0">
                          <a:solidFill>
                            <a:schemeClr val="dk1"/>
                          </a:solidFill>
                          <a:effectLst/>
                          <a:latin typeface="+mn-lt"/>
                          <a:ea typeface="+mn-ea"/>
                          <a:cs typeface="+mn-cs"/>
                        </a:rPr>
                        <a:t> 1,00</a:t>
                      </a:r>
                      <a:endParaRPr lang="fr-FR" b="1" dirty="0"/>
                    </a:p>
                  </a:txBody>
                  <a:tcPr/>
                </a:tc>
                <a:tc>
                  <a:txBody>
                    <a:bodyPr/>
                    <a:lstStyle/>
                    <a:p>
                      <a:pPr algn="ctr"/>
                      <a:r>
                        <a:rPr lang="fr-FR" b="1" dirty="0" smtClean="0"/>
                        <a:t>24</a:t>
                      </a:r>
                      <a:r>
                        <a:rPr lang="fr-FR" sz="1800" b="1" i="0" kern="1200" dirty="0" smtClean="0">
                          <a:solidFill>
                            <a:schemeClr val="dk1"/>
                          </a:solidFill>
                          <a:effectLst/>
                          <a:latin typeface="+mn-lt"/>
                          <a:ea typeface="+mn-ea"/>
                          <a:cs typeface="+mn-cs"/>
                        </a:rPr>
                        <a:t>±</a:t>
                      </a:r>
                      <a:r>
                        <a:rPr lang="fr-FR" b="1" dirty="0" smtClean="0"/>
                        <a:t>5</a:t>
                      </a:r>
                      <a:endParaRPr lang="fr-FR" b="1" dirty="0"/>
                    </a:p>
                  </a:txBody>
                  <a:tcPr/>
                </a:tc>
                <a:tc>
                  <a:txBody>
                    <a:bodyPr/>
                    <a:lstStyle/>
                    <a:p>
                      <a:pPr algn="ctr"/>
                      <a:r>
                        <a:rPr lang="fr-FR" b="1" dirty="0" smtClean="0"/>
                        <a:t>100</a:t>
                      </a:r>
                      <a:endParaRPr lang="fr-FR" b="1" dirty="0"/>
                    </a:p>
                  </a:txBody>
                  <a:tcPr/>
                </a:tc>
                <a:tc>
                  <a:txBody>
                    <a:bodyPr/>
                    <a:lstStyle/>
                    <a:p>
                      <a:pPr algn="ctr"/>
                      <a:r>
                        <a:rPr lang="fr-FR" b="1" dirty="0" smtClean="0"/>
                        <a:t>100</a:t>
                      </a:r>
                      <a:endParaRPr lang="fr-FR" b="1" dirty="0"/>
                    </a:p>
                  </a:txBody>
                  <a:tcPr/>
                </a:tc>
                <a:tc>
                  <a:txBody>
                    <a:bodyPr/>
                    <a:lstStyle/>
                    <a:p>
                      <a:pPr algn="ctr"/>
                      <a:r>
                        <a:rPr lang="fr-FR" b="1" dirty="0" smtClean="0"/>
                        <a:t>4,958</a:t>
                      </a:r>
                      <a:r>
                        <a:rPr lang="fr-FR" sz="1800" b="1" i="0" kern="1200" dirty="0" smtClean="0">
                          <a:solidFill>
                            <a:schemeClr val="dk1"/>
                          </a:solidFill>
                          <a:effectLst/>
                          <a:latin typeface="+mn-lt"/>
                          <a:ea typeface="+mn-ea"/>
                          <a:cs typeface="+mn-cs"/>
                        </a:rPr>
                        <a:t>±</a:t>
                      </a:r>
                      <a:r>
                        <a:rPr lang="fr-FR" b="1" dirty="0" smtClean="0"/>
                        <a:t>0,885</a:t>
                      </a:r>
                      <a:endParaRPr lang="fr-FR" b="1" dirty="0"/>
                    </a:p>
                  </a:txBody>
                  <a:tcPr/>
                </a:tc>
                <a:tc>
                  <a:txBody>
                    <a:bodyPr/>
                    <a:lstStyle/>
                    <a:p>
                      <a:pPr algn="ctr" fontAlgn="auto">
                        <a:spcBef>
                          <a:spcPts val="0"/>
                        </a:spcBef>
                        <a:spcAft>
                          <a:spcPts val="0"/>
                        </a:spcAft>
                        <a:defRPr/>
                      </a:pPr>
                      <a:r>
                        <a:rPr lang="fr-FR" b="1" dirty="0" smtClean="0"/>
                        <a:t>(0,549</a:t>
                      </a:r>
                      <a:r>
                        <a:rPr lang="fr-FR" b="1" dirty="0" smtClean="0">
                          <a:solidFill>
                            <a:schemeClr val="dk1"/>
                          </a:solidFill>
                        </a:rPr>
                        <a:t>±</a:t>
                      </a:r>
                      <a:r>
                        <a:rPr lang="fr-FR" b="1" dirty="0" smtClean="0"/>
                        <a:t>0,071)*10-3</a:t>
                      </a:r>
                    </a:p>
                  </a:txBody>
                  <a:tcPr/>
                </a:tc>
              </a:tr>
              <a:tr h="342748">
                <a:tc vMerge="1">
                  <a:txBody>
                    <a:bodyPr/>
                    <a:lstStyle/>
                    <a:p>
                      <a:endParaRPr lang="fr-F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0,96</a:t>
                      </a:r>
                      <a:endParaRPr lang="fr-FR" dirty="0" smtClean="0"/>
                    </a:p>
                  </a:txBody>
                  <a:tcPr/>
                </a:tc>
                <a:tc>
                  <a:txBody>
                    <a:bodyPr/>
                    <a:lstStyle/>
                    <a:p>
                      <a:pPr algn="ctr"/>
                      <a:r>
                        <a:rPr lang="fr-FR" b="0" dirty="0" smtClean="0"/>
                        <a:t>46</a:t>
                      </a:r>
                      <a:r>
                        <a:rPr lang="fr-FR" sz="1800" b="0" i="0" kern="1200" dirty="0" smtClean="0">
                          <a:solidFill>
                            <a:schemeClr val="dk1"/>
                          </a:solidFill>
                          <a:effectLst/>
                          <a:latin typeface="+mn-lt"/>
                          <a:ea typeface="+mn-ea"/>
                          <a:cs typeface="+mn-cs"/>
                        </a:rPr>
                        <a:t>±</a:t>
                      </a:r>
                      <a:r>
                        <a:rPr lang="fr-FR" b="0" dirty="0" smtClean="0"/>
                        <a:t>2</a:t>
                      </a:r>
                    </a:p>
                  </a:txBody>
                  <a:tcPr/>
                </a:tc>
                <a:tc>
                  <a:txBody>
                    <a:bodyPr/>
                    <a:lstStyle/>
                    <a:p>
                      <a:pPr algn="ctr"/>
                      <a:r>
                        <a:rPr lang="fr-FR" b="0" dirty="0" smtClean="0"/>
                        <a:t>100</a:t>
                      </a:r>
                      <a:endParaRPr lang="fr-FR" b="0" dirty="0"/>
                    </a:p>
                  </a:txBody>
                  <a:tcPr/>
                </a:tc>
                <a:tc>
                  <a:txBody>
                    <a:bodyPr/>
                    <a:lstStyle/>
                    <a:p>
                      <a:pPr algn="ctr"/>
                      <a:r>
                        <a:rPr lang="fr-FR" b="0" dirty="0" smtClean="0"/>
                        <a:t>100</a:t>
                      </a:r>
                      <a:endParaRPr lang="fr-FR"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4,957</a:t>
                      </a:r>
                      <a:r>
                        <a:rPr lang="fr-FR" sz="1800" b="0" i="0" kern="1200" dirty="0" smtClean="0">
                          <a:solidFill>
                            <a:schemeClr val="dk1"/>
                          </a:solidFill>
                          <a:effectLst/>
                          <a:latin typeface="+mn-lt"/>
                          <a:ea typeface="+mn-ea"/>
                          <a:cs typeface="+mn-cs"/>
                        </a:rPr>
                        <a:t>±0,789</a:t>
                      </a:r>
                      <a:endParaRPr lang="fr-FR"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(0,596</a:t>
                      </a:r>
                      <a:r>
                        <a:rPr lang="fr-FR" sz="1800" b="0" i="0" kern="1200" dirty="0" smtClean="0">
                          <a:solidFill>
                            <a:schemeClr val="dk1"/>
                          </a:solidFill>
                          <a:effectLst/>
                          <a:latin typeface="+mn-lt"/>
                          <a:ea typeface="+mn-ea"/>
                          <a:cs typeface="+mn-cs"/>
                        </a:rPr>
                        <a:t>±0,066</a:t>
                      </a:r>
                      <a:r>
                        <a:rPr lang="fr-FR" b="0" dirty="0" smtClean="0"/>
                        <a:t>)*10-3</a:t>
                      </a:r>
                    </a:p>
                  </a:txBody>
                  <a:tcPr/>
                </a:tc>
              </a:tr>
              <a:tr h="330188">
                <a:tc vMerge="1">
                  <a:txBody>
                    <a:bodyPr/>
                    <a:lstStyle/>
                    <a:p>
                      <a:endParaRPr lang="fr-F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0,93</a:t>
                      </a:r>
                      <a:endParaRPr lang="fr-FR" dirty="0" smtClean="0"/>
                    </a:p>
                  </a:txBody>
                  <a:tcPr/>
                </a:tc>
                <a:tc>
                  <a:txBody>
                    <a:bodyPr/>
                    <a:lstStyle/>
                    <a:p>
                      <a:pPr algn="ctr"/>
                      <a:r>
                        <a:rPr lang="fr-FR" b="0" dirty="0" smtClean="0"/>
                        <a:t>47</a:t>
                      </a:r>
                      <a:r>
                        <a:rPr lang="fr-FR" sz="1800" b="0" i="0" kern="1200" dirty="0" smtClean="0">
                          <a:solidFill>
                            <a:schemeClr val="dk1"/>
                          </a:solidFill>
                          <a:effectLst/>
                          <a:latin typeface="+mn-lt"/>
                          <a:ea typeface="+mn-ea"/>
                          <a:cs typeface="+mn-cs"/>
                        </a:rPr>
                        <a:t>±1</a:t>
                      </a:r>
                      <a:endParaRPr lang="fr-FR" b="0" dirty="0" smtClean="0"/>
                    </a:p>
                  </a:txBody>
                  <a:tcPr/>
                </a:tc>
                <a:tc>
                  <a:txBody>
                    <a:bodyPr/>
                    <a:lstStyle/>
                    <a:p>
                      <a:pPr algn="ctr"/>
                      <a:r>
                        <a:rPr lang="fr-FR" b="0" dirty="0" smtClean="0"/>
                        <a:t>100</a:t>
                      </a:r>
                      <a:endParaRPr lang="fr-FR" b="0" dirty="0"/>
                    </a:p>
                  </a:txBody>
                  <a:tcPr/>
                </a:tc>
                <a:tc>
                  <a:txBody>
                    <a:bodyPr/>
                    <a:lstStyle/>
                    <a:p>
                      <a:pPr algn="ctr"/>
                      <a:r>
                        <a:rPr lang="fr-FR" b="0" dirty="0" smtClean="0"/>
                        <a:t>100</a:t>
                      </a:r>
                      <a:endParaRPr lang="fr-FR"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4,894</a:t>
                      </a:r>
                      <a:r>
                        <a:rPr lang="fr-FR" sz="1800" b="0" i="0" kern="1200" dirty="0" smtClean="0">
                          <a:solidFill>
                            <a:schemeClr val="dk1"/>
                          </a:solidFill>
                          <a:effectLst/>
                          <a:latin typeface="+mn-lt"/>
                          <a:ea typeface="+mn-ea"/>
                          <a:cs typeface="+mn-cs"/>
                        </a:rPr>
                        <a:t>±0,678</a:t>
                      </a:r>
                      <a:endParaRPr lang="fr-FR"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(0,602</a:t>
                      </a:r>
                      <a:r>
                        <a:rPr lang="fr-FR" sz="1800" b="0" i="0" kern="1200" dirty="0" smtClean="0">
                          <a:solidFill>
                            <a:schemeClr val="dk1"/>
                          </a:solidFill>
                          <a:effectLst/>
                          <a:latin typeface="+mn-lt"/>
                          <a:ea typeface="+mn-ea"/>
                          <a:cs typeface="+mn-cs"/>
                        </a:rPr>
                        <a:t>±0,073</a:t>
                      </a:r>
                      <a:r>
                        <a:rPr lang="fr-FR" b="0" dirty="0" smtClean="0"/>
                        <a:t>)*10-3</a:t>
                      </a:r>
                    </a:p>
                  </a:txBody>
                  <a:tcPr/>
                </a:tc>
              </a:tr>
              <a:tr h="442301">
                <a:tc vMerge="1">
                  <a:txBody>
                    <a:bodyPr/>
                    <a:lstStyle/>
                    <a:p>
                      <a:endParaRPr lang="fr-FR"/>
                    </a:p>
                  </a:txBody>
                  <a:tcPr/>
                </a:tc>
                <a:tc>
                  <a:txBody>
                    <a:bodyPr/>
                    <a:lstStyle/>
                    <a:p>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0,9</a:t>
                      </a:r>
                      <a:endParaRPr lang="fr-FR" dirty="0"/>
                    </a:p>
                  </a:txBody>
                  <a:tcPr/>
                </a:tc>
                <a:tc>
                  <a:txBody>
                    <a:bodyPr/>
                    <a:lstStyle/>
                    <a:p>
                      <a:pPr algn="ctr"/>
                      <a:r>
                        <a:rPr lang="fr-FR" b="0" dirty="0" smtClean="0"/>
                        <a:t>47</a:t>
                      </a:r>
                      <a:r>
                        <a:rPr lang="fr-FR" sz="1800" b="0" i="0" kern="1200" dirty="0" smtClean="0">
                          <a:solidFill>
                            <a:schemeClr val="dk1"/>
                          </a:solidFill>
                          <a:effectLst/>
                          <a:latin typeface="+mn-lt"/>
                          <a:ea typeface="+mn-ea"/>
                          <a:cs typeface="+mn-cs"/>
                        </a:rPr>
                        <a:t>±1</a:t>
                      </a:r>
                      <a:endParaRPr lang="fr-FR" b="0" dirty="0"/>
                    </a:p>
                  </a:txBody>
                  <a:tcPr/>
                </a:tc>
                <a:tc>
                  <a:txBody>
                    <a:bodyPr/>
                    <a:lstStyle/>
                    <a:p>
                      <a:pPr algn="ctr"/>
                      <a:r>
                        <a:rPr lang="fr-FR" b="0" dirty="0" smtClean="0"/>
                        <a:t>100</a:t>
                      </a:r>
                      <a:endParaRPr lang="fr-FR" b="0" dirty="0"/>
                    </a:p>
                  </a:txBody>
                  <a:tcPr/>
                </a:tc>
                <a:tc>
                  <a:txBody>
                    <a:bodyPr/>
                    <a:lstStyle/>
                    <a:p>
                      <a:pPr algn="ctr"/>
                      <a:r>
                        <a:rPr lang="fr-FR" b="0" dirty="0" smtClean="0"/>
                        <a:t>100</a:t>
                      </a:r>
                      <a:endParaRPr lang="fr-FR" b="0" dirty="0"/>
                    </a:p>
                  </a:txBody>
                  <a:tcPr/>
                </a:tc>
                <a:tc>
                  <a:txBody>
                    <a:bodyPr/>
                    <a:lstStyle/>
                    <a:p>
                      <a:pPr algn="ctr"/>
                      <a:r>
                        <a:rPr lang="fr-FR" b="0" dirty="0" smtClean="0"/>
                        <a:t>4,87 </a:t>
                      </a:r>
                      <a:r>
                        <a:rPr lang="fr-FR" sz="1800" b="0" i="0" kern="1200" dirty="0" smtClean="0">
                          <a:solidFill>
                            <a:schemeClr val="dk1"/>
                          </a:solidFill>
                          <a:effectLst/>
                          <a:latin typeface="+mn-lt"/>
                          <a:ea typeface="+mn-ea"/>
                          <a:cs typeface="+mn-cs"/>
                        </a:rPr>
                        <a:t>± 0,335</a:t>
                      </a:r>
                      <a:endParaRPr lang="fr-FR" b="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(0,606</a:t>
                      </a:r>
                      <a:r>
                        <a:rPr lang="fr-FR" sz="1800" b="0" i="0" kern="1200" dirty="0" smtClean="0">
                          <a:solidFill>
                            <a:schemeClr val="dk1"/>
                          </a:solidFill>
                          <a:effectLst/>
                          <a:latin typeface="+mn-lt"/>
                          <a:ea typeface="+mn-ea"/>
                          <a:cs typeface="+mn-cs"/>
                        </a:rPr>
                        <a:t>±0,057</a:t>
                      </a:r>
                      <a:r>
                        <a:rPr lang="fr-FR" b="0" dirty="0" smtClean="0"/>
                        <a:t>)*10-3</a:t>
                      </a:r>
                    </a:p>
                  </a:txBody>
                  <a:tcPr/>
                </a:tc>
              </a:tr>
              <a:tr h="330188">
                <a:tc vMerge="1">
                  <a:txBody>
                    <a:bodyPr/>
                    <a:lstStyle/>
                    <a:p>
                      <a:endParaRPr lang="fr-FR"/>
                    </a:p>
                  </a:txBody>
                  <a:tcPr/>
                </a:tc>
                <a:tc>
                  <a:txBody>
                    <a:bodyPr/>
                    <a:lstStyle/>
                    <a:p>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0, 8</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48</a:t>
                      </a:r>
                      <a:r>
                        <a:rPr lang="fr-FR" sz="1800" b="0" i="0" kern="1200" dirty="0" smtClean="0">
                          <a:solidFill>
                            <a:schemeClr val="dk1"/>
                          </a:solidFill>
                          <a:effectLst/>
                          <a:latin typeface="+mn-lt"/>
                          <a:ea typeface="+mn-ea"/>
                          <a:cs typeface="+mn-cs"/>
                        </a:rPr>
                        <a:t>±1</a:t>
                      </a:r>
                      <a:endParaRPr lang="fr-FR" b="0" dirty="0" smtClean="0"/>
                    </a:p>
                  </a:txBody>
                  <a:tcPr/>
                </a:tc>
                <a:tc>
                  <a:txBody>
                    <a:bodyPr/>
                    <a:lstStyle/>
                    <a:p>
                      <a:pPr algn="ctr"/>
                      <a:r>
                        <a:rPr lang="fr-FR" b="0" dirty="0" smtClean="0"/>
                        <a:t>99,8</a:t>
                      </a:r>
                      <a:r>
                        <a:rPr lang="fr-FR" sz="1800" b="0" i="0" kern="1200" dirty="0" smtClean="0">
                          <a:solidFill>
                            <a:schemeClr val="dk1"/>
                          </a:solidFill>
                          <a:effectLst/>
                          <a:latin typeface="+mn-lt"/>
                          <a:ea typeface="+mn-ea"/>
                          <a:cs typeface="+mn-cs"/>
                        </a:rPr>
                        <a:t>±0,2</a:t>
                      </a:r>
                      <a:endParaRPr lang="fr-FR" b="0" dirty="0"/>
                    </a:p>
                  </a:txBody>
                  <a:tcPr/>
                </a:tc>
                <a:tc>
                  <a:txBody>
                    <a:bodyPr/>
                    <a:lstStyle/>
                    <a:p>
                      <a:pPr algn="ctr"/>
                      <a:r>
                        <a:rPr lang="fr-FR" b="0" dirty="0" smtClean="0"/>
                        <a:t>96,66</a:t>
                      </a:r>
                      <a:r>
                        <a:rPr lang="fr-FR" sz="1800" b="0" i="0" kern="1200" dirty="0" smtClean="0">
                          <a:solidFill>
                            <a:schemeClr val="dk1"/>
                          </a:solidFill>
                          <a:effectLst/>
                          <a:latin typeface="+mn-lt"/>
                          <a:ea typeface="+mn-ea"/>
                          <a:cs typeface="+mn-cs"/>
                        </a:rPr>
                        <a:t>±</a:t>
                      </a:r>
                      <a:r>
                        <a:rPr lang="fr-FR" b="0" dirty="0" smtClean="0"/>
                        <a:t>3,33</a:t>
                      </a:r>
                      <a:endParaRPr lang="fr-FR" b="0" dirty="0"/>
                    </a:p>
                  </a:txBody>
                  <a:tcPr/>
                </a:tc>
                <a:tc>
                  <a:txBody>
                    <a:bodyPr/>
                    <a:lstStyle/>
                    <a:p>
                      <a:pPr algn="ctr"/>
                      <a:r>
                        <a:rPr lang="fr-FR" b="0" dirty="0" smtClean="0"/>
                        <a:t>4.128</a:t>
                      </a:r>
                      <a:r>
                        <a:rPr lang="fr-FR" sz="1800" b="0" i="0" kern="1200" dirty="0" smtClean="0">
                          <a:solidFill>
                            <a:schemeClr val="dk1"/>
                          </a:solidFill>
                          <a:effectLst/>
                          <a:latin typeface="+mn-lt"/>
                          <a:ea typeface="+mn-ea"/>
                          <a:cs typeface="+mn-cs"/>
                        </a:rPr>
                        <a:t>±0,25</a:t>
                      </a:r>
                      <a:endParaRPr lang="fr-FR"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 (0,612</a:t>
                      </a:r>
                      <a:r>
                        <a:rPr lang="fr-FR" sz="1800" b="0" i="0" kern="1200" dirty="0" smtClean="0">
                          <a:solidFill>
                            <a:schemeClr val="dk1"/>
                          </a:solidFill>
                          <a:effectLst/>
                          <a:latin typeface="+mn-lt"/>
                          <a:ea typeface="+mn-ea"/>
                          <a:cs typeface="+mn-cs"/>
                        </a:rPr>
                        <a:t>±0,086</a:t>
                      </a:r>
                      <a:r>
                        <a:rPr lang="fr-FR" b="0" dirty="0" smtClean="0"/>
                        <a:t>)*10-3</a:t>
                      </a:r>
                    </a:p>
                  </a:txBody>
                  <a:tcPr/>
                </a:tc>
              </a:tr>
              <a:tr h="442301">
                <a:tc vMerge="1">
                  <a:txBody>
                    <a:bodyPr/>
                    <a:lstStyle/>
                    <a:p>
                      <a:endParaRPr lang="fr-F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b="0" i="0" kern="1200" dirty="0" smtClean="0">
                          <a:solidFill>
                            <a:schemeClr val="dk1"/>
                          </a:solidFill>
                          <a:effectLst/>
                          <a:latin typeface="+mn-lt"/>
                          <a:ea typeface="+mn-ea"/>
                          <a:cs typeface="+mn-cs"/>
                        </a:rPr>
                        <a:t>α</a:t>
                      </a:r>
                      <a:r>
                        <a:rPr lang="fr-FR" sz="1800" b="0" i="0" kern="1200" dirty="0" smtClean="0">
                          <a:solidFill>
                            <a:schemeClr val="dk1"/>
                          </a:solidFill>
                          <a:effectLst/>
                          <a:latin typeface="+mn-lt"/>
                          <a:ea typeface="+mn-ea"/>
                          <a:cs typeface="+mn-cs"/>
                        </a:rPr>
                        <a:t>= 0,7</a:t>
                      </a:r>
                      <a:endParaRPr lang="fr-FR" dirty="0" smtClean="0"/>
                    </a:p>
                  </a:txBody>
                  <a:tcPr/>
                </a:tc>
                <a:tc>
                  <a:txBody>
                    <a:bodyPr/>
                    <a:lstStyle/>
                    <a:p>
                      <a:pPr algn="ctr"/>
                      <a:r>
                        <a:rPr lang="fr-FR" b="0" dirty="0" smtClean="0"/>
                        <a:t>49</a:t>
                      </a:r>
                      <a:r>
                        <a:rPr lang="fr-FR" sz="1800" b="0" i="0" kern="1200" dirty="0" smtClean="0">
                          <a:solidFill>
                            <a:schemeClr val="dk1"/>
                          </a:solidFill>
                          <a:effectLst/>
                          <a:latin typeface="+mn-lt"/>
                          <a:ea typeface="+mn-ea"/>
                          <a:cs typeface="+mn-cs"/>
                        </a:rPr>
                        <a:t>±1</a:t>
                      </a:r>
                      <a:endParaRPr lang="fr-FR" b="0" dirty="0"/>
                    </a:p>
                  </a:txBody>
                  <a:tcPr/>
                </a:tc>
                <a:tc>
                  <a:txBody>
                    <a:bodyPr/>
                    <a:lstStyle/>
                    <a:p>
                      <a:pPr algn="ctr"/>
                      <a:r>
                        <a:rPr lang="fr-FR" b="0" dirty="0" smtClean="0"/>
                        <a:t>64,28</a:t>
                      </a:r>
                      <a:r>
                        <a:rPr lang="fr-FR" sz="1800" b="0" i="0" kern="1200" dirty="0" smtClean="0">
                          <a:solidFill>
                            <a:schemeClr val="dk1"/>
                          </a:solidFill>
                          <a:effectLst/>
                          <a:latin typeface="+mn-lt"/>
                          <a:ea typeface="+mn-ea"/>
                          <a:cs typeface="+mn-cs"/>
                        </a:rPr>
                        <a:t>±35,71</a:t>
                      </a:r>
                      <a:endParaRPr lang="fr-FR" b="0" dirty="0"/>
                    </a:p>
                  </a:txBody>
                  <a:tcPr/>
                </a:tc>
                <a:tc>
                  <a:txBody>
                    <a:bodyPr/>
                    <a:lstStyle/>
                    <a:p>
                      <a:pPr algn="ctr"/>
                      <a:r>
                        <a:rPr lang="fr-FR" b="0" dirty="0" smtClean="0"/>
                        <a:t>61,11</a:t>
                      </a:r>
                      <a:r>
                        <a:rPr lang="fr-FR" sz="1800" b="0" i="0" kern="1200" dirty="0" smtClean="0">
                          <a:solidFill>
                            <a:schemeClr val="dk1"/>
                          </a:solidFill>
                          <a:effectLst/>
                          <a:latin typeface="+mn-lt"/>
                          <a:ea typeface="+mn-ea"/>
                          <a:cs typeface="+mn-cs"/>
                        </a:rPr>
                        <a:t>±</a:t>
                      </a:r>
                      <a:r>
                        <a:rPr lang="fr-FR" b="0" dirty="0" smtClean="0"/>
                        <a:t>38,89</a:t>
                      </a:r>
                      <a:endParaRPr lang="fr-FR" b="0" dirty="0"/>
                    </a:p>
                  </a:txBody>
                  <a:tcPr/>
                </a:tc>
                <a:tc>
                  <a:txBody>
                    <a:bodyPr/>
                    <a:lstStyle/>
                    <a:p>
                      <a:pPr algn="ctr"/>
                      <a:r>
                        <a:rPr lang="fr-FR" b="0" dirty="0" smtClean="0"/>
                        <a:t>3.884</a:t>
                      </a:r>
                      <a:r>
                        <a:rPr lang="fr-FR" sz="1800" b="0" i="0" kern="1200" dirty="0" smtClean="0">
                          <a:solidFill>
                            <a:schemeClr val="dk1"/>
                          </a:solidFill>
                          <a:effectLst/>
                          <a:latin typeface="+mn-lt"/>
                          <a:ea typeface="+mn-ea"/>
                          <a:cs typeface="+mn-cs"/>
                        </a:rPr>
                        <a:t>±0,32</a:t>
                      </a:r>
                      <a:endParaRPr lang="fr-FR"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b="0" dirty="0" smtClean="0"/>
                        <a:t>(0,623</a:t>
                      </a:r>
                      <a:r>
                        <a:rPr lang="fr-FR" b="0" dirty="0" smtClean="0">
                          <a:solidFill>
                            <a:schemeClr val="dk1"/>
                          </a:solidFill>
                        </a:rPr>
                        <a:t>±0,0773)</a:t>
                      </a:r>
                      <a:r>
                        <a:rPr lang="fr-FR" b="0" dirty="0" smtClean="0"/>
                        <a:t>*10-3</a:t>
                      </a:r>
                    </a:p>
                  </a:txBody>
                  <a:tcPr/>
                </a:tc>
              </a:tr>
            </a:tbl>
          </a:graphicData>
        </a:graphic>
      </p:graphicFrame>
      <p:sp>
        <p:nvSpPr>
          <p:cNvPr id="5" name="Rectangle 4"/>
          <p:cNvSpPr/>
          <p:nvPr/>
        </p:nvSpPr>
        <p:spPr>
          <a:xfrm>
            <a:off x="-30480" y="5173531"/>
            <a:ext cx="5621140" cy="646331"/>
          </a:xfrm>
          <a:prstGeom prst="rect">
            <a:avLst/>
          </a:prstGeom>
        </p:spPr>
        <p:txBody>
          <a:bodyPr wrap="square">
            <a:spAutoFit/>
          </a:bodyPr>
          <a:lstStyle/>
          <a:p>
            <a:pPr marL="285750" indent="-285750" algn="just">
              <a:buFont typeface="Arial" panose="020B0604020202020204" pitchFamily="34" charset="0"/>
              <a:buChar char="•"/>
            </a:pPr>
            <a:r>
              <a:rPr lang="en-US" dirty="0"/>
              <a:t>A</a:t>
            </a:r>
            <a:r>
              <a:rPr lang="en-US" dirty="0" smtClean="0"/>
              <a:t>ccuracies </a:t>
            </a:r>
            <a:r>
              <a:rPr lang="en-US" dirty="0" err="1" smtClean="0"/>
              <a:t>comparables</a:t>
            </a:r>
            <a:r>
              <a:rPr lang="en-US" dirty="0" smtClean="0"/>
              <a:t> to ELM</a:t>
            </a:r>
            <a:r>
              <a:rPr lang="en-US" dirty="0"/>
              <a:t> </a:t>
            </a:r>
            <a:r>
              <a:rPr lang="en-US" dirty="0" smtClean="0"/>
              <a:t>  </a:t>
            </a:r>
          </a:p>
          <a:p>
            <a:pPr marL="285750" indent="-285750" algn="just">
              <a:buFont typeface="Arial" panose="020B0604020202020204" pitchFamily="34" charset="0"/>
              <a:buChar char="•"/>
            </a:pPr>
            <a:r>
              <a:rPr lang="en-US" dirty="0" smtClean="0"/>
              <a:t>significant reduction of neurons</a:t>
            </a:r>
          </a:p>
        </p:txBody>
      </p:sp>
      <p:sp>
        <p:nvSpPr>
          <p:cNvPr id="2" name="Rectangle 1"/>
          <p:cNvSpPr/>
          <p:nvPr/>
        </p:nvSpPr>
        <p:spPr>
          <a:xfrm>
            <a:off x="3986084" y="5173531"/>
            <a:ext cx="6096000" cy="1477328"/>
          </a:xfrm>
          <a:prstGeom prst="rect">
            <a:avLst/>
          </a:prstGeom>
        </p:spPr>
        <p:txBody>
          <a:bodyPr>
            <a:spAutoFit/>
          </a:bodyPr>
          <a:lstStyle/>
          <a:p>
            <a:pPr marL="285750" indent="-285750" algn="just">
              <a:buFont typeface="Arial" panose="020B0604020202020204" pitchFamily="34" charset="0"/>
              <a:buChar char="•"/>
            </a:pPr>
            <a:r>
              <a:rPr lang="el-GR" dirty="0"/>
              <a:t>α</a:t>
            </a:r>
            <a:r>
              <a:rPr lang="fr-FR" dirty="0"/>
              <a:t> </a:t>
            </a:r>
            <a:r>
              <a:rPr lang="en-US" dirty="0"/>
              <a:t>increase </a:t>
            </a:r>
            <a:r>
              <a:rPr lang="en-US" dirty="0" smtClean="0">
                <a:sym typeface="Wingdings" pitchFamily="2" charset="2"/>
              </a:rPr>
              <a:t></a:t>
            </a:r>
            <a:r>
              <a:rPr lang="en-US" dirty="0" smtClean="0"/>
              <a:t>GAP-ELM     </a:t>
            </a:r>
            <a:r>
              <a:rPr lang="en-US" b="1" dirty="0"/>
              <a:t>accuracies</a:t>
            </a:r>
            <a:r>
              <a:rPr lang="en-US" dirty="0"/>
              <a:t>  </a:t>
            </a:r>
            <a:r>
              <a:rPr lang="en-US" dirty="0" smtClean="0"/>
              <a:t>   </a:t>
            </a:r>
            <a:r>
              <a:rPr lang="en-US" dirty="0"/>
              <a:t>increase </a:t>
            </a:r>
          </a:p>
          <a:p>
            <a:pPr algn="just"/>
            <a:r>
              <a:rPr lang="en-US" dirty="0"/>
              <a:t>                         </a:t>
            </a:r>
            <a:r>
              <a:rPr lang="en-US" dirty="0" smtClean="0"/>
              <a:t> Number </a:t>
            </a:r>
            <a:r>
              <a:rPr lang="en-US" dirty="0"/>
              <a:t>of hidden neurons </a:t>
            </a:r>
            <a:r>
              <a:rPr lang="en-US" dirty="0" smtClean="0"/>
              <a:t>decrease</a:t>
            </a:r>
          </a:p>
          <a:p>
            <a:pPr algn="just"/>
            <a:r>
              <a:rPr lang="en-US" dirty="0"/>
              <a:t> </a:t>
            </a:r>
            <a:r>
              <a:rPr lang="en-US" dirty="0" smtClean="0"/>
              <a:t>                         </a:t>
            </a:r>
            <a:r>
              <a:rPr lang="fr-FR" dirty="0"/>
              <a:t>Training </a:t>
            </a:r>
            <a:r>
              <a:rPr lang="fr-FR" dirty="0" smtClean="0"/>
              <a:t>Time </a:t>
            </a:r>
            <a:r>
              <a:rPr lang="en-US" dirty="0"/>
              <a:t>increase </a:t>
            </a:r>
            <a:endParaRPr lang="fr-FR" dirty="0"/>
          </a:p>
          <a:p>
            <a:pPr algn="just"/>
            <a:r>
              <a:rPr lang="en-US" dirty="0" smtClean="0"/>
              <a:t>                          </a:t>
            </a:r>
            <a:r>
              <a:rPr lang="fr-FR" b="1" dirty="0" err="1" smtClean="0"/>
              <a:t>Testing</a:t>
            </a:r>
            <a:r>
              <a:rPr lang="fr-FR" b="1" dirty="0" smtClean="0"/>
              <a:t> Time </a:t>
            </a:r>
            <a:r>
              <a:rPr lang="en-US" dirty="0"/>
              <a:t>decrease</a:t>
            </a:r>
            <a:endParaRPr lang="fr-FR" dirty="0"/>
          </a:p>
          <a:p>
            <a:pPr algn="just"/>
            <a:endParaRPr lang="en-US" dirty="0"/>
          </a:p>
        </p:txBody>
      </p:sp>
      <p:sp>
        <p:nvSpPr>
          <p:cNvPr id="8" name="Rectangle 7"/>
          <p:cNvSpPr/>
          <p:nvPr/>
        </p:nvSpPr>
        <p:spPr>
          <a:xfrm>
            <a:off x="6891962" y="996068"/>
            <a:ext cx="5128327" cy="369332"/>
          </a:xfrm>
          <a:prstGeom prst="rect">
            <a:avLst/>
          </a:prstGeom>
        </p:spPr>
        <p:txBody>
          <a:bodyPr wrap="none">
            <a:spAutoFit/>
          </a:bodyPr>
          <a:lstStyle/>
          <a:p>
            <a:r>
              <a:rPr lang="fr-FR" b="1" dirty="0" err="1"/>
              <a:t>Number</a:t>
            </a:r>
            <a:r>
              <a:rPr lang="fr-FR" b="1" dirty="0"/>
              <a:t> of </a:t>
            </a:r>
            <a:r>
              <a:rPr lang="fr-FR" b="1" dirty="0" err="1"/>
              <a:t>hidden</a:t>
            </a:r>
            <a:r>
              <a:rPr lang="fr-FR" b="1" dirty="0"/>
              <a:t> </a:t>
            </a:r>
            <a:r>
              <a:rPr lang="fr-FR" b="1" dirty="0" err="1"/>
              <a:t>neuron</a:t>
            </a:r>
            <a:r>
              <a:rPr lang="fr-FR" b="1" dirty="0"/>
              <a:t> at </a:t>
            </a:r>
            <a:r>
              <a:rPr lang="fr-FR" b="1" dirty="0" err="1" smtClean="0"/>
              <a:t>initialization</a:t>
            </a:r>
            <a:r>
              <a:rPr lang="fr-FR" b="1" dirty="0" smtClean="0"/>
              <a:t>= 50</a:t>
            </a:r>
            <a:endParaRPr lang="fr-FR" dirty="0"/>
          </a:p>
        </p:txBody>
      </p:sp>
      <p:sp>
        <p:nvSpPr>
          <p:cNvPr id="7" name="Rectangle 6"/>
          <p:cNvSpPr/>
          <p:nvPr/>
        </p:nvSpPr>
        <p:spPr>
          <a:xfrm>
            <a:off x="9499064" y="5816768"/>
            <a:ext cx="2672526" cy="646331"/>
          </a:xfrm>
          <a:prstGeom prst="rect">
            <a:avLst/>
          </a:prstGeom>
        </p:spPr>
        <p:txBody>
          <a:bodyPr wrap="none">
            <a:spAutoFit/>
          </a:bodyPr>
          <a:lstStyle/>
          <a:p>
            <a:pPr algn="ctr"/>
            <a:r>
              <a:rPr lang="fr-FR" b="1" dirty="0" err="1"/>
              <a:t>Improved</a:t>
            </a:r>
            <a:r>
              <a:rPr lang="fr-FR" b="1" dirty="0"/>
              <a:t> </a:t>
            </a:r>
            <a:endParaRPr lang="fr-FR" b="1" dirty="0" smtClean="0"/>
          </a:p>
          <a:p>
            <a:pPr algn="ctr"/>
            <a:r>
              <a:rPr lang="fr-FR" b="1" dirty="0" smtClean="0"/>
              <a:t>real-time classification</a:t>
            </a:r>
            <a:endParaRPr lang="fr-FR" b="1" dirty="0"/>
          </a:p>
        </p:txBody>
      </p:sp>
      <p:sp>
        <p:nvSpPr>
          <p:cNvPr id="9" name="Rectangle 8"/>
          <p:cNvSpPr/>
          <p:nvPr/>
        </p:nvSpPr>
        <p:spPr>
          <a:xfrm>
            <a:off x="9488904" y="5847248"/>
            <a:ext cx="2672526" cy="6463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a:off x="9001760" y="6032859"/>
            <a:ext cx="454365" cy="378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451174" y="-72047"/>
            <a:ext cx="9398727" cy="794385"/>
          </a:xfrm>
          <a:prstGeom prst="rect">
            <a:avLst/>
          </a:prstGeom>
        </p:spPr>
        <p:txBody>
          <a:bodyPr wrap="none">
            <a:spAutoFit/>
          </a:bodyPr>
          <a:lstStyle/>
          <a:p>
            <a:pPr>
              <a:lnSpc>
                <a:spcPct val="200000"/>
              </a:lnSpc>
            </a:pPr>
            <a:r>
              <a:rPr lang="fr-FR" sz="2700" b="1" dirty="0" err="1" smtClean="0">
                <a:solidFill>
                  <a:schemeClr val="bg1"/>
                </a:solidFill>
              </a:rPr>
              <a:t>Implementation</a:t>
            </a:r>
            <a:r>
              <a:rPr lang="fr-FR" sz="2700" b="1" dirty="0">
                <a:solidFill>
                  <a:schemeClr val="bg1"/>
                </a:solidFill>
              </a:rPr>
              <a:t> of </a:t>
            </a:r>
            <a:r>
              <a:rPr lang="fr-FR" sz="2700" b="1" dirty="0" smtClean="0">
                <a:solidFill>
                  <a:schemeClr val="bg1"/>
                </a:solidFill>
              </a:rPr>
              <a:t>hand </a:t>
            </a:r>
            <a:r>
              <a:rPr lang="fr-FR" sz="2700" b="1" dirty="0" err="1">
                <a:solidFill>
                  <a:schemeClr val="bg1"/>
                </a:solidFill>
              </a:rPr>
              <a:t>gesture</a:t>
            </a:r>
            <a:r>
              <a:rPr lang="fr-FR" sz="2700" b="1" dirty="0">
                <a:solidFill>
                  <a:schemeClr val="bg1"/>
                </a:solidFill>
              </a:rPr>
              <a:t> classification </a:t>
            </a:r>
            <a:r>
              <a:rPr lang="fr-FR" sz="2700" b="1" dirty="0" err="1" smtClean="0">
                <a:solidFill>
                  <a:schemeClr val="bg1"/>
                </a:solidFill>
              </a:rPr>
              <a:t>algorithm</a:t>
            </a:r>
            <a:endParaRPr lang="fr-FR" sz="2700" b="1" dirty="0">
              <a:solidFill>
                <a:schemeClr val="bg1"/>
              </a:solidFill>
            </a:endParaRPr>
          </a:p>
        </p:txBody>
      </p:sp>
    </p:spTree>
    <p:extLst>
      <p:ext uri="{BB962C8B-B14F-4D97-AF65-F5344CB8AC3E}">
        <p14:creationId xmlns:p14="http://schemas.microsoft.com/office/powerpoint/2010/main" val="276142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Users\khouloud Matri\Downloads\cm\1\Figure_2.png"/>
          <p:cNvPicPr>
            <a:picLocks noChangeAspect="1" noChangeArrowheads="1"/>
          </p:cNvPicPr>
          <p:nvPr/>
        </p:nvPicPr>
        <p:blipFill rotWithShape="1">
          <a:blip r:embed="rId2">
            <a:extLst>
              <a:ext uri="{28A0092B-C50C-407E-A947-70E740481C1C}">
                <a14:useLocalDpi xmlns:a14="http://schemas.microsoft.com/office/drawing/2010/main" val="0"/>
              </a:ext>
            </a:extLst>
          </a:blip>
          <a:srcRect l="4231" t="7555" r="14832" b="9652"/>
          <a:stretch/>
        </p:blipFill>
        <p:spPr bwMode="auto">
          <a:xfrm>
            <a:off x="230668" y="1586740"/>
            <a:ext cx="5712931" cy="48699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30669" y="935108"/>
            <a:ext cx="3249608" cy="369332"/>
          </a:xfrm>
          <a:prstGeom prst="rect">
            <a:avLst/>
          </a:prstGeom>
        </p:spPr>
        <p:txBody>
          <a:bodyPr wrap="none">
            <a:spAutoFit/>
          </a:bodyPr>
          <a:lstStyle/>
          <a:p>
            <a:r>
              <a:rPr lang="fr-FR" b="1" dirty="0" smtClean="0"/>
              <a:t>GAP-ELM confusion matrix:</a:t>
            </a:r>
            <a:endParaRPr lang="fr-FR" b="1" dirty="0"/>
          </a:p>
        </p:txBody>
      </p:sp>
      <p:pic>
        <p:nvPicPr>
          <p:cNvPr id="1029" name="Picture 5" descr="C:\Users\khouloud Matri\Downloads\cm\0.8\Figure_2.png"/>
          <p:cNvPicPr>
            <a:picLocks noChangeAspect="1" noChangeArrowheads="1"/>
          </p:cNvPicPr>
          <p:nvPr/>
        </p:nvPicPr>
        <p:blipFill rotWithShape="1">
          <a:blip r:embed="rId3">
            <a:extLst>
              <a:ext uri="{28A0092B-C50C-407E-A947-70E740481C1C}">
                <a14:useLocalDpi xmlns:a14="http://schemas.microsoft.com/office/drawing/2010/main" val="0"/>
              </a:ext>
            </a:extLst>
          </a:blip>
          <a:srcRect l="4201" t="7878" r="14687" b="9254"/>
          <a:stretch/>
        </p:blipFill>
        <p:spPr bwMode="auto">
          <a:xfrm>
            <a:off x="6263639" y="1586740"/>
            <a:ext cx="5783581" cy="49239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23198" y="1330954"/>
            <a:ext cx="1006407" cy="369332"/>
          </a:xfrm>
          <a:prstGeom prst="rect">
            <a:avLst/>
          </a:prstGeom>
        </p:spPr>
        <p:txBody>
          <a:bodyPr wrap="square">
            <a:spAutoFit/>
          </a:bodyPr>
          <a:lstStyle/>
          <a:p>
            <a:r>
              <a:rPr lang="el-GR" b="1" dirty="0">
                <a:solidFill>
                  <a:schemeClr val="dk1"/>
                </a:solidFill>
              </a:rPr>
              <a:t>α</a:t>
            </a:r>
            <a:r>
              <a:rPr lang="fr-FR" b="1" dirty="0">
                <a:solidFill>
                  <a:schemeClr val="dk1"/>
                </a:solidFill>
              </a:rPr>
              <a:t>= 0, </a:t>
            </a:r>
            <a:r>
              <a:rPr lang="fr-FR" b="1" dirty="0" smtClean="0">
                <a:solidFill>
                  <a:schemeClr val="dk1"/>
                </a:solidFill>
              </a:rPr>
              <a:t>7</a:t>
            </a:r>
            <a:endParaRPr lang="fr-FR" b="1" dirty="0"/>
          </a:p>
        </p:txBody>
      </p:sp>
      <p:sp>
        <p:nvSpPr>
          <p:cNvPr id="4" name="Rectangle 3"/>
          <p:cNvSpPr/>
          <p:nvPr/>
        </p:nvSpPr>
        <p:spPr>
          <a:xfrm>
            <a:off x="777924" y="1341114"/>
            <a:ext cx="1231962" cy="369332"/>
          </a:xfrm>
          <a:prstGeom prst="rect">
            <a:avLst/>
          </a:prstGeom>
        </p:spPr>
        <p:txBody>
          <a:bodyPr wrap="square">
            <a:spAutoFit/>
          </a:bodyPr>
          <a:lstStyle/>
          <a:p>
            <a:r>
              <a:rPr lang="el-GR" b="1" dirty="0">
                <a:solidFill>
                  <a:schemeClr val="dk1"/>
                </a:solidFill>
              </a:rPr>
              <a:t>α=</a:t>
            </a:r>
            <a:r>
              <a:rPr lang="fr-FR" b="1" dirty="0">
                <a:solidFill>
                  <a:schemeClr val="dk1"/>
                </a:solidFill>
              </a:rPr>
              <a:t> </a:t>
            </a:r>
            <a:r>
              <a:rPr lang="fr-FR" b="1" dirty="0" smtClean="0">
                <a:solidFill>
                  <a:schemeClr val="dk1"/>
                </a:solidFill>
              </a:rPr>
              <a:t>1,00</a:t>
            </a:r>
            <a:endParaRPr lang="fr-FR" b="1" dirty="0"/>
          </a:p>
        </p:txBody>
      </p:sp>
      <p:pic>
        <p:nvPicPr>
          <p:cNvPr id="9"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51174" y="-72047"/>
            <a:ext cx="9398727" cy="794385"/>
          </a:xfrm>
          <a:prstGeom prst="rect">
            <a:avLst/>
          </a:prstGeom>
        </p:spPr>
        <p:txBody>
          <a:bodyPr wrap="none">
            <a:spAutoFit/>
          </a:bodyPr>
          <a:lstStyle/>
          <a:p>
            <a:pPr>
              <a:lnSpc>
                <a:spcPct val="200000"/>
              </a:lnSpc>
            </a:pPr>
            <a:r>
              <a:rPr lang="fr-FR" sz="2700" b="1" dirty="0" err="1" smtClean="0">
                <a:solidFill>
                  <a:schemeClr val="bg1"/>
                </a:solidFill>
              </a:rPr>
              <a:t>Implementation</a:t>
            </a:r>
            <a:r>
              <a:rPr lang="fr-FR" sz="2700" b="1" dirty="0">
                <a:solidFill>
                  <a:schemeClr val="bg1"/>
                </a:solidFill>
              </a:rPr>
              <a:t> of </a:t>
            </a:r>
            <a:r>
              <a:rPr lang="fr-FR" sz="2700" b="1" dirty="0" smtClean="0">
                <a:solidFill>
                  <a:schemeClr val="bg1"/>
                </a:solidFill>
              </a:rPr>
              <a:t>hand </a:t>
            </a:r>
            <a:r>
              <a:rPr lang="fr-FR" sz="2700" b="1" dirty="0" err="1">
                <a:solidFill>
                  <a:schemeClr val="bg1"/>
                </a:solidFill>
              </a:rPr>
              <a:t>gesture</a:t>
            </a:r>
            <a:r>
              <a:rPr lang="fr-FR" sz="2700" b="1" dirty="0">
                <a:solidFill>
                  <a:schemeClr val="bg1"/>
                </a:solidFill>
              </a:rPr>
              <a:t> classification </a:t>
            </a:r>
            <a:r>
              <a:rPr lang="fr-FR" sz="2700" b="1" dirty="0" err="1" smtClean="0">
                <a:solidFill>
                  <a:schemeClr val="bg1"/>
                </a:solidFill>
              </a:rPr>
              <a:t>algorithm</a:t>
            </a:r>
            <a:endParaRPr lang="fr-FR" sz="2700" b="1" dirty="0">
              <a:solidFill>
                <a:schemeClr val="bg1"/>
              </a:solidFill>
            </a:endParaRPr>
          </a:p>
        </p:txBody>
      </p:sp>
    </p:spTree>
    <p:extLst>
      <p:ext uri="{BB962C8B-B14F-4D97-AF65-F5344CB8AC3E}">
        <p14:creationId xmlns:p14="http://schemas.microsoft.com/office/powerpoint/2010/main" val="27982375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27428" y="-7123"/>
            <a:ext cx="1858201" cy="716350"/>
          </a:xfrm>
          <a:prstGeom prst="rect">
            <a:avLst/>
          </a:prstGeom>
        </p:spPr>
        <p:txBody>
          <a:bodyPr wrap="none">
            <a:spAutoFit/>
          </a:bodyPr>
          <a:lstStyle/>
          <a:p>
            <a:pPr>
              <a:lnSpc>
                <a:spcPct val="200000"/>
              </a:lnSpc>
            </a:pPr>
            <a:r>
              <a:rPr lang="de-DE" sz="2400" b="1" dirty="0" err="1">
                <a:solidFill>
                  <a:schemeClr val="bg1"/>
                </a:solidFill>
              </a:rPr>
              <a:t>Conclusion</a:t>
            </a:r>
            <a:endParaRPr lang="fr-FR" sz="2400" b="1" dirty="0">
              <a:solidFill>
                <a:schemeClr val="bg1"/>
              </a:solidFill>
            </a:endParaRPr>
          </a:p>
        </p:txBody>
      </p:sp>
      <p:pic>
        <p:nvPicPr>
          <p:cNvPr id="9" name="Picture 4" descr="ENETCOM - Notes et délibé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10433" y="1485214"/>
            <a:ext cx="557643" cy="408287"/>
          </a:xfrm>
          <a:prstGeom prst="rect">
            <a:avLst/>
          </a:prstGeom>
        </p:spPr>
        <p:txBody>
          <a:bodyPr wrap="square">
            <a:spAutoFit/>
          </a:bodyPr>
          <a:lstStyle/>
          <a:p>
            <a:pPr marL="285750" indent="-285750">
              <a:lnSpc>
                <a:spcPct val="200000"/>
              </a:lnSpc>
              <a:buFont typeface="Arial" pitchFamily="34" charset="0"/>
              <a:buChar char="•"/>
            </a:pPr>
            <a:endParaRPr lang="en-US" sz="1050" dirty="0"/>
          </a:p>
        </p:txBody>
      </p:sp>
      <p:sp>
        <p:nvSpPr>
          <p:cNvPr id="11" name="Rectangle à coins arrondis 10"/>
          <p:cNvSpPr/>
          <p:nvPr/>
        </p:nvSpPr>
        <p:spPr>
          <a:xfrm>
            <a:off x="1507137" y="1369994"/>
            <a:ext cx="9074190" cy="4428624"/>
          </a:xfrm>
          <a:prstGeom prst="roundRect">
            <a:avLst>
              <a:gd name="adj" fmla="val 6951"/>
            </a:avLst>
          </a:prstGeom>
          <a:solidFill>
            <a:schemeClr val="accent1">
              <a:lumMod val="60000"/>
              <a:lumOff val="4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200000"/>
              </a:lnSpc>
            </a:pPr>
            <a:endParaRPr lang="fr-FR" sz="1600" b="1" dirty="0">
              <a:solidFill>
                <a:schemeClr val="tx1"/>
              </a:solidFill>
            </a:endParaRPr>
          </a:p>
        </p:txBody>
      </p:sp>
      <p:sp>
        <p:nvSpPr>
          <p:cNvPr id="12" name="Rectangle à coins arrondis 11"/>
          <p:cNvSpPr/>
          <p:nvPr/>
        </p:nvSpPr>
        <p:spPr>
          <a:xfrm>
            <a:off x="1634260" y="1485215"/>
            <a:ext cx="9071840" cy="4443145"/>
          </a:xfrm>
          <a:prstGeom prst="roundRect">
            <a:avLst>
              <a:gd name="adj" fmla="val 6984"/>
            </a:avLst>
          </a:prstGeom>
          <a:solidFill>
            <a:schemeClr val="bg1"/>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200000"/>
              </a:lnSpc>
            </a:pPr>
            <a:endParaRPr lang="fr-FR" sz="1600" b="1" dirty="0">
              <a:solidFill>
                <a:schemeClr val="tx1"/>
              </a:solidFill>
            </a:endParaRPr>
          </a:p>
          <a:p>
            <a:pPr algn="just">
              <a:lnSpc>
                <a:spcPct val="200000"/>
              </a:lnSpc>
            </a:pPr>
            <a:endParaRPr lang="fr-FR" sz="1600" b="1" dirty="0">
              <a:solidFill>
                <a:schemeClr val="tx1"/>
              </a:solidFill>
            </a:endParaRPr>
          </a:p>
          <a:p>
            <a:pPr marL="285750" indent="-285750" algn="just">
              <a:lnSpc>
                <a:spcPct val="200000"/>
              </a:lnSpc>
              <a:buFont typeface="Arial" panose="020B0604020202020204" pitchFamily="34" charset="0"/>
              <a:buChar char="•"/>
            </a:pPr>
            <a:endParaRPr lang="fr-FR" b="1" dirty="0">
              <a:solidFill>
                <a:schemeClr val="tx1"/>
              </a:solidFill>
            </a:endParaRPr>
          </a:p>
          <a:p>
            <a:pPr marL="625475" indent="-355600" algn="just">
              <a:lnSpc>
                <a:spcPct val="200000"/>
              </a:lnSpc>
              <a:buFont typeface="Arial" panose="020B0604020202020204" pitchFamily="34" charset="0"/>
              <a:buChar char="•"/>
            </a:pPr>
            <a:r>
              <a:rPr lang="fr-FR" b="1" dirty="0" err="1" smtClean="0">
                <a:solidFill>
                  <a:schemeClr val="tx1"/>
                </a:solidFill>
              </a:rPr>
              <a:t>Development</a:t>
            </a:r>
            <a:r>
              <a:rPr lang="fr-FR" b="1" dirty="0" smtClean="0">
                <a:solidFill>
                  <a:schemeClr val="tx1"/>
                </a:solidFill>
              </a:rPr>
              <a:t> and </a:t>
            </a:r>
            <a:r>
              <a:rPr lang="fr-FR" b="1" dirty="0" err="1" smtClean="0">
                <a:solidFill>
                  <a:schemeClr val="tx1"/>
                </a:solidFill>
              </a:rPr>
              <a:t>implementation</a:t>
            </a:r>
            <a:r>
              <a:rPr lang="fr-FR" b="1" dirty="0" smtClean="0">
                <a:solidFill>
                  <a:schemeClr val="tx1"/>
                </a:solidFill>
              </a:rPr>
              <a:t> of </a:t>
            </a:r>
            <a:r>
              <a:rPr lang="fr-FR" b="1" dirty="0" err="1">
                <a:solidFill>
                  <a:schemeClr val="tx1"/>
                </a:solidFill>
              </a:rPr>
              <a:t>d</a:t>
            </a:r>
            <a:r>
              <a:rPr lang="fr-FR" b="1" dirty="0" err="1" smtClean="0">
                <a:solidFill>
                  <a:schemeClr val="tx1"/>
                </a:solidFill>
              </a:rPr>
              <a:t>ynamic</a:t>
            </a:r>
            <a:r>
              <a:rPr lang="fr-FR" b="1" dirty="0" smtClean="0">
                <a:solidFill>
                  <a:schemeClr val="tx1"/>
                </a:solidFill>
              </a:rPr>
              <a:t> real time segmentation </a:t>
            </a:r>
            <a:r>
              <a:rPr lang="fr-FR" b="1" dirty="0" err="1" smtClean="0">
                <a:solidFill>
                  <a:schemeClr val="tx1"/>
                </a:solidFill>
              </a:rPr>
              <a:t>algorithm</a:t>
            </a:r>
            <a:endParaRPr lang="fr-FR" b="1" dirty="0">
              <a:solidFill>
                <a:schemeClr val="tx1"/>
              </a:solidFill>
            </a:endParaRPr>
          </a:p>
          <a:p>
            <a:pPr marL="625475" indent="-355600" algn="just">
              <a:lnSpc>
                <a:spcPct val="200000"/>
              </a:lnSpc>
              <a:buFont typeface="Arial" panose="020B0604020202020204" pitchFamily="34" charset="0"/>
              <a:buChar char="•"/>
            </a:pPr>
            <a:r>
              <a:rPr lang="fr-FR" b="1" dirty="0" smtClean="0">
                <a:solidFill>
                  <a:schemeClr val="tx1"/>
                </a:solidFill>
              </a:rPr>
              <a:t>Collection of EMG </a:t>
            </a:r>
            <a:r>
              <a:rPr lang="fr-FR" b="1" dirty="0" err="1" smtClean="0">
                <a:solidFill>
                  <a:schemeClr val="tx1"/>
                </a:solidFill>
              </a:rPr>
              <a:t>raw</a:t>
            </a:r>
            <a:r>
              <a:rPr lang="fr-FR" b="1" dirty="0" smtClean="0">
                <a:solidFill>
                  <a:schemeClr val="tx1"/>
                </a:solidFill>
              </a:rPr>
              <a:t> </a:t>
            </a:r>
            <a:r>
              <a:rPr lang="fr-FR" b="1" dirty="0" err="1" smtClean="0">
                <a:solidFill>
                  <a:schemeClr val="tx1"/>
                </a:solidFill>
              </a:rPr>
              <a:t>signals</a:t>
            </a:r>
            <a:r>
              <a:rPr lang="fr-FR" b="1" dirty="0" smtClean="0">
                <a:solidFill>
                  <a:schemeClr val="tx1"/>
                </a:solidFill>
              </a:rPr>
              <a:t> for 5 </a:t>
            </a:r>
            <a:r>
              <a:rPr lang="fr-FR" b="1" dirty="0" err="1" smtClean="0">
                <a:solidFill>
                  <a:schemeClr val="tx1"/>
                </a:solidFill>
              </a:rPr>
              <a:t>gestures</a:t>
            </a:r>
            <a:endParaRPr lang="fr-FR" b="1" dirty="0">
              <a:solidFill>
                <a:schemeClr val="tx1"/>
              </a:solidFill>
            </a:endParaRPr>
          </a:p>
          <a:p>
            <a:pPr marL="625475" indent="-355600" algn="just">
              <a:lnSpc>
                <a:spcPct val="200000"/>
              </a:lnSpc>
              <a:buFont typeface="Arial" panose="020B0604020202020204" pitchFamily="34" charset="0"/>
              <a:buChar char="•"/>
            </a:pPr>
            <a:r>
              <a:rPr lang="fr-FR" b="1" dirty="0" smtClean="0">
                <a:solidFill>
                  <a:schemeClr val="tx1"/>
                </a:solidFill>
              </a:rPr>
              <a:t>10 </a:t>
            </a:r>
            <a:r>
              <a:rPr lang="fr-FR" b="1" dirty="0" err="1" smtClean="0">
                <a:solidFill>
                  <a:schemeClr val="tx1"/>
                </a:solidFill>
              </a:rPr>
              <a:t>retained</a:t>
            </a:r>
            <a:r>
              <a:rPr lang="fr-FR" b="1" dirty="0" smtClean="0">
                <a:solidFill>
                  <a:schemeClr val="tx1"/>
                </a:solidFill>
              </a:rPr>
              <a:t> informative </a:t>
            </a:r>
            <a:r>
              <a:rPr lang="fr-FR" b="1" dirty="0" err="1" smtClean="0">
                <a:solidFill>
                  <a:schemeClr val="tx1"/>
                </a:solidFill>
              </a:rPr>
              <a:t>features</a:t>
            </a:r>
            <a:endParaRPr lang="de-DE" b="1" dirty="0">
              <a:solidFill>
                <a:schemeClr val="tx1"/>
              </a:solidFill>
            </a:endParaRPr>
          </a:p>
          <a:p>
            <a:pPr marL="625475" indent="-355600" algn="just">
              <a:lnSpc>
                <a:spcPct val="200000"/>
              </a:lnSpc>
              <a:buFont typeface="Arial" panose="020B0604020202020204" pitchFamily="34" charset="0"/>
              <a:buChar char="•"/>
            </a:pPr>
            <a:r>
              <a:rPr lang="fr-FR" b="1" dirty="0" err="1" smtClean="0">
                <a:solidFill>
                  <a:schemeClr val="tx1"/>
                </a:solidFill>
              </a:rPr>
              <a:t>Implementation</a:t>
            </a:r>
            <a:r>
              <a:rPr lang="fr-FR" b="1" dirty="0" smtClean="0">
                <a:solidFill>
                  <a:schemeClr val="tx1"/>
                </a:solidFill>
              </a:rPr>
              <a:t> of ELM </a:t>
            </a:r>
            <a:r>
              <a:rPr lang="fr-FR" b="1" dirty="0" err="1" smtClean="0">
                <a:solidFill>
                  <a:schemeClr val="tx1"/>
                </a:solidFill>
              </a:rPr>
              <a:t>algorithm</a:t>
            </a:r>
            <a:r>
              <a:rPr lang="fr-FR" b="1" dirty="0" smtClean="0">
                <a:solidFill>
                  <a:schemeClr val="tx1"/>
                </a:solidFill>
              </a:rPr>
              <a:t> on the </a:t>
            </a:r>
            <a:r>
              <a:rPr lang="fr-FR" b="1" dirty="0" err="1" smtClean="0">
                <a:solidFill>
                  <a:schemeClr val="tx1"/>
                </a:solidFill>
              </a:rPr>
              <a:t>collected</a:t>
            </a:r>
            <a:r>
              <a:rPr lang="fr-FR" b="1" dirty="0" smtClean="0">
                <a:solidFill>
                  <a:schemeClr val="tx1"/>
                </a:solidFill>
              </a:rPr>
              <a:t> data</a:t>
            </a:r>
            <a:endParaRPr lang="en-US" b="1" dirty="0">
              <a:solidFill>
                <a:schemeClr val="tx1"/>
              </a:solidFill>
            </a:endParaRPr>
          </a:p>
          <a:p>
            <a:pPr marL="625475" indent="-355600" algn="just">
              <a:lnSpc>
                <a:spcPct val="200000"/>
              </a:lnSpc>
              <a:buFont typeface="Arial" panose="020B0604020202020204" pitchFamily="34" charset="0"/>
              <a:buChar char="•"/>
            </a:pPr>
            <a:r>
              <a:rPr lang="en-US" b="1" dirty="0" smtClean="0">
                <a:solidFill>
                  <a:schemeClr val="tx1"/>
                </a:solidFill>
              </a:rPr>
              <a:t>Development of genetic algorithm for pruned ELM accurate for real time application</a:t>
            </a:r>
            <a:endParaRPr lang="en-US" b="1" dirty="0">
              <a:solidFill>
                <a:schemeClr val="tx1"/>
              </a:solidFill>
            </a:endParaRPr>
          </a:p>
          <a:p>
            <a:pPr marL="625475" indent="-355600" algn="just">
              <a:lnSpc>
                <a:spcPct val="200000"/>
              </a:lnSpc>
              <a:buFont typeface="Arial" panose="020B0604020202020204" pitchFamily="34" charset="0"/>
              <a:buChar char="•"/>
            </a:pPr>
            <a:r>
              <a:rPr lang="fr-FR" b="1" dirty="0" err="1" smtClean="0">
                <a:solidFill>
                  <a:schemeClr val="tx1"/>
                </a:solidFill>
              </a:rPr>
              <a:t>Improved</a:t>
            </a:r>
            <a:r>
              <a:rPr lang="fr-FR" b="1" dirty="0" smtClean="0">
                <a:solidFill>
                  <a:schemeClr val="tx1"/>
                </a:solidFill>
              </a:rPr>
              <a:t> real time classification </a:t>
            </a:r>
            <a:r>
              <a:rPr lang="fr-FR" b="1" dirty="0" err="1" smtClean="0">
                <a:solidFill>
                  <a:schemeClr val="tx1"/>
                </a:solidFill>
              </a:rPr>
              <a:t>results</a:t>
            </a:r>
            <a:r>
              <a:rPr lang="fr-FR" b="1" dirty="0" smtClean="0">
                <a:solidFill>
                  <a:schemeClr val="tx1"/>
                </a:solidFill>
              </a:rPr>
              <a:t> </a:t>
            </a:r>
            <a:r>
              <a:rPr lang="fr-FR" b="1" dirty="0" err="1" smtClean="0">
                <a:solidFill>
                  <a:schemeClr val="tx1"/>
                </a:solidFill>
              </a:rPr>
              <a:t>comparing</a:t>
            </a:r>
            <a:r>
              <a:rPr lang="fr-FR" b="1" dirty="0" smtClean="0">
                <a:solidFill>
                  <a:schemeClr val="tx1"/>
                </a:solidFill>
              </a:rPr>
              <a:t> to ELM: </a:t>
            </a:r>
            <a:r>
              <a:rPr lang="fr-FR" b="1" dirty="0" err="1" smtClean="0">
                <a:solidFill>
                  <a:schemeClr val="tx1"/>
                </a:solidFill>
              </a:rPr>
              <a:t>Higher</a:t>
            </a:r>
            <a:r>
              <a:rPr lang="fr-FR" b="1" dirty="0" smtClean="0">
                <a:solidFill>
                  <a:schemeClr val="tx1"/>
                </a:solidFill>
              </a:rPr>
              <a:t> </a:t>
            </a:r>
            <a:r>
              <a:rPr lang="fr-FR" b="1" dirty="0" err="1" smtClean="0">
                <a:solidFill>
                  <a:schemeClr val="tx1"/>
                </a:solidFill>
              </a:rPr>
              <a:t>accuracies</a:t>
            </a:r>
            <a:r>
              <a:rPr lang="fr-FR" b="1" dirty="0" smtClean="0">
                <a:solidFill>
                  <a:schemeClr val="tx1"/>
                </a:solidFill>
              </a:rPr>
              <a:t> and </a:t>
            </a:r>
            <a:r>
              <a:rPr lang="fr-FR" b="1" dirty="0" err="1" smtClean="0">
                <a:solidFill>
                  <a:schemeClr val="tx1"/>
                </a:solidFill>
              </a:rPr>
              <a:t>lower</a:t>
            </a:r>
            <a:r>
              <a:rPr lang="fr-FR" b="1" dirty="0" smtClean="0">
                <a:solidFill>
                  <a:schemeClr val="tx1"/>
                </a:solidFill>
              </a:rPr>
              <a:t> </a:t>
            </a:r>
            <a:r>
              <a:rPr lang="fr-FR" b="1" dirty="0" err="1" smtClean="0">
                <a:solidFill>
                  <a:schemeClr val="tx1"/>
                </a:solidFill>
              </a:rPr>
              <a:t>testing</a:t>
            </a:r>
            <a:r>
              <a:rPr lang="fr-FR" b="1" dirty="0" smtClean="0">
                <a:solidFill>
                  <a:schemeClr val="tx1"/>
                </a:solidFill>
              </a:rPr>
              <a:t> time (range of </a:t>
            </a:r>
            <a:r>
              <a:rPr lang="fr-FR" b="1" dirty="0" err="1" smtClean="0">
                <a:solidFill>
                  <a:schemeClr val="tx1"/>
                </a:solidFill>
              </a:rPr>
              <a:t>milliseconds</a:t>
            </a:r>
            <a:r>
              <a:rPr lang="fr-FR" b="1" dirty="0" smtClean="0">
                <a:solidFill>
                  <a:schemeClr val="tx1"/>
                </a:solidFill>
              </a:rPr>
              <a:t>)</a:t>
            </a:r>
            <a:endParaRPr lang="fr-FR" b="1" dirty="0">
              <a:solidFill>
                <a:schemeClr val="tx1"/>
              </a:solidFill>
            </a:endParaRPr>
          </a:p>
          <a:p>
            <a:pPr algn="just">
              <a:lnSpc>
                <a:spcPct val="200000"/>
              </a:lnSpc>
            </a:pPr>
            <a:endParaRPr lang="en-US" sz="1600" b="1" dirty="0">
              <a:solidFill>
                <a:schemeClr val="tx1"/>
              </a:solidFill>
            </a:endParaRPr>
          </a:p>
          <a:p>
            <a:pPr algn="just">
              <a:lnSpc>
                <a:spcPct val="200000"/>
              </a:lnSpc>
            </a:pPr>
            <a:endParaRPr lang="en-US" sz="1600" b="1" dirty="0">
              <a:solidFill>
                <a:schemeClr val="tx1"/>
              </a:solidFill>
            </a:endParaRPr>
          </a:p>
          <a:p>
            <a:pPr algn="just">
              <a:lnSpc>
                <a:spcPct val="200000"/>
              </a:lnSpc>
            </a:pPr>
            <a:endParaRPr lang="en-US" sz="1600" b="1" dirty="0">
              <a:solidFill>
                <a:schemeClr val="tx1"/>
              </a:solidFill>
            </a:endParaRPr>
          </a:p>
          <a:p>
            <a:pPr algn="just">
              <a:lnSpc>
                <a:spcPct val="200000"/>
              </a:lnSpc>
            </a:pPr>
            <a:endParaRPr lang="fr-FR" sz="1600" b="1" dirty="0">
              <a:solidFill>
                <a:schemeClr val="tx1"/>
              </a:solidFill>
            </a:endParaRPr>
          </a:p>
        </p:txBody>
      </p:sp>
    </p:spTree>
    <p:extLst>
      <p:ext uri="{BB962C8B-B14F-4D97-AF65-F5344CB8AC3E}">
        <p14:creationId xmlns:p14="http://schemas.microsoft.com/office/powerpoint/2010/main" val="2587733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67"/>
          <p:cNvSpPr/>
          <p:nvPr/>
        </p:nvSpPr>
        <p:spPr>
          <a:xfrm>
            <a:off x="919888" y="118715"/>
            <a:ext cx="9939670" cy="516758"/>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lvl="1" algn="ctr">
              <a:defRPr sz="3800">
                <a:solidFill>
                  <a:srgbClr val="FFFFFF"/>
                </a:solidFill>
                <a:latin typeface="Arial"/>
                <a:ea typeface="Arial"/>
                <a:cs typeface="Arial"/>
                <a:sym typeface="Arial"/>
              </a:defRPr>
            </a:pPr>
            <a:r>
              <a:rPr sz="2800" dirty="0"/>
              <a:t>Reference</a:t>
            </a:r>
            <a:endParaRPr sz="3600" dirty="0"/>
          </a:p>
        </p:txBody>
      </p:sp>
      <p:pic>
        <p:nvPicPr>
          <p:cNvPr id="4"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7941" y="879455"/>
            <a:ext cx="11361518" cy="5656933"/>
          </a:xfrm>
          <a:prstGeom prst="rect">
            <a:avLst/>
          </a:prstGeom>
        </p:spPr>
        <p:txBody>
          <a:bodyPr wrap="square">
            <a:spAutoFit/>
          </a:bodyPr>
          <a:lstStyle/>
          <a:p>
            <a:pPr algn="just" eaLnBrk="0" hangingPunct="0">
              <a:spcBef>
                <a:spcPct val="30000"/>
              </a:spcBef>
              <a:defRPr/>
            </a:pPr>
            <a:r>
              <a:rPr lang="fr-FR" sz="1600" dirty="0"/>
              <a:t>[1] </a:t>
            </a:r>
            <a:r>
              <a:rPr lang="en-US" sz="1600" dirty="0"/>
              <a:t>Real-Time Hand Gesture Recognition Using Surface Electromyography and Machine Learning: A Systematic Literature </a:t>
            </a:r>
            <a:r>
              <a:rPr lang="en-US" sz="1600" dirty="0" smtClean="0"/>
              <a:t>Review</a:t>
            </a:r>
          </a:p>
          <a:p>
            <a:pPr algn="just" eaLnBrk="0" hangingPunct="0">
              <a:spcBef>
                <a:spcPct val="30000"/>
              </a:spcBef>
              <a:defRPr/>
            </a:pPr>
            <a:r>
              <a:rPr lang="en-US" sz="1600" dirty="0"/>
              <a:t>[2] Cram, J. R., </a:t>
            </a:r>
            <a:r>
              <a:rPr lang="en-US" sz="1600" dirty="0" err="1"/>
              <a:t>Kasman</a:t>
            </a:r>
            <a:r>
              <a:rPr lang="en-US" sz="1600" dirty="0"/>
              <a:t>, G. S., Holtz, J. (1998) Introduction to Surface </a:t>
            </a:r>
            <a:r>
              <a:rPr lang="en-US" sz="1600" dirty="0" err="1"/>
              <a:t>Electromyography.Aspen</a:t>
            </a:r>
            <a:r>
              <a:rPr lang="en-US" sz="1600" dirty="0"/>
              <a:t> Publishers</a:t>
            </a:r>
            <a:r>
              <a:rPr lang="en-US" sz="1600" dirty="0" smtClean="0"/>
              <a:t>.</a:t>
            </a:r>
            <a:endParaRPr lang="en-US" sz="1600" dirty="0"/>
          </a:p>
          <a:p>
            <a:pPr algn="just"/>
            <a:r>
              <a:rPr lang="fr-FR" sz="1600" dirty="0"/>
              <a:t>[3] https://myoware.com</a:t>
            </a:r>
          </a:p>
          <a:p>
            <a:pPr algn="just" eaLnBrk="0" hangingPunct="0">
              <a:spcBef>
                <a:spcPct val="30000"/>
              </a:spcBef>
              <a:defRPr/>
            </a:pPr>
            <a:r>
              <a:rPr lang="en-US" sz="1600" dirty="0"/>
              <a:t>[4] Advancer Technologies. (</a:t>
            </a:r>
            <a:r>
              <a:rPr lang="en-US" sz="1600" dirty="0" err="1"/>
              <a:t>n.d.</a:t>
            </a:r>
            <a:r>
              <a:rPr lang="en-US" sz="1600" dirty="0"/>
              <a:t>). </a:t>
            </a:r>
            <a:r>
              <a:rPr lang="en-US" sz="1600" dirty="0" err="1"/>
              <a:t>MyoWare</a:t>
            </a:r>
            <a:r>
              <a:rPr lang="en-US" sz="1600" dirty="0"/>
              <a:t> Muscle Sensor - 2.0. Retrieved from </a:t>
            </a:r>
            <a:r>
              <a:rPr lang="en-US" sz="1600" dirty="0" err="1"/>
              <a:t>AdvancerTechnologies</a:t>
            </a:r>
            <a:endParaRPr lang="fr-FR" sz="1600" dirty="0"/>
          </a:p>
          <a:p>
            <a:pPr algn="just"/>
            <a:r>
              <a:rPr lang="en-US" sz="1600" dirty="0"/>
              <a:t>[5] </a:t>
            </a:r>
            <a:r>
              <a:rPr lang="en-US" sz="1600" dirty="0" err="1"/>
              <a:t>Espressif</a:t>
            </a:r>
            <a:r>
              <a:rPr lang="en-US" sz="1600" dirty="0"/>
              <a:t> Systems. (</a:t>
            </a:r>
            <a:r>
              <a:rPr lang="en-US" sz="1600" dirty="0" err="1"/>
              <a:t>n.d.</a:t>
            </a:r>
            <a:r>
              <a:rPr lang="en-US" sz="1600" dirty="0"/>
              <a:t>). ESP32 Technical Reference Manual. Retrieved from </a:t>
            </a:r>
            <a:r>
              <a:rPr lang="en-US" sz="1600" dirty="0" err="1"/>
              <a:t>EspressifSystems</a:t>
            </a:r>
            <a:endParaRPr lang="en-US" sz="1600" dirty="0"/>
          </a:p>
          <a:p>
            <a:pPr algn="just"/>
            <a:r>
              <a:rPr lang="fr-FR" sz="1600" dirty="0"/>
              <a:t>[6] </a:t>
            </a:r>
            <a:r>
              <a:rPr lang="fr-FR" sz="1600" dirty="0" err="1"/>
              <a:t>Raspberry</a:t>
            </a:r>
            <a:r>
              <a:rPr lang="fr-FR" sz="1600" dirty="0"/>
              <a:t> Pi </a:t>
            </a:r>
            <a:r>
              <a:rPr lang="fr-FR" sz="1600" dirty="0" err="1"/>
              <a:t>Foundation</a:t>
            </a:r>
            <a:r>
              <a:rPr lang="fr-FR" sz="1600" dirty="0"/>
              <a:t>. (</a:t>
            </a:r>
            <a:r>
              <a:rPr lang="fr-FR" sz="1600" dirty="0" err="1"/>
              <a:t>n.d</a:t>
            </a:r>
            <a:r>
              <a:rPr lang="fr-FR" sz="1600" dirty="0"/>
              <a:t>.). </a:t>
            </a:r>
            <a:r>
              <a:rPr lang="fr-FR" sz="1600" dirty="0" err="1"/>
              <a:t>Raspberry</a:t>
            </a:r>
            <a:r>
              <a:rPr lang="fr-FR" sz="1600" dirty="0"/>
              <a:t> Pi 5 Product </a:t>
            </a:r>
            <a:r>
              <a:rPr lang="fr-FR" sz="1600" dirty="0" err="1"/>
              <a:t>Overview</a:t>
            </a:r>
            <a:r>
              <a:rPr lang="fr-FR" sz="1600" dirty="0"/>
              <a:t>. </a:t>
            </a:r>
            <a:r>
              <a:rPr lang="fr-FR" sz="1600" dirty="0" err="1"/>
              <a:t>Retrieved</a:t>
            </a:r>
            <a:r>
              <a:rPr lang="fr-FR" sz="1600" dirty="0"/>
              <a:t> </a:t>
            </a:r>
            <a:r>
              <a:rPr lang="fr-FR" sz="1600" dirty="0" err="1"/>
              <a:t>fromRaspberry</a:t>
            </a:r>
            <a:r>
              <a:rPr lang="fr-FR" sz="1600" dirty="0"/>
              <a:t> </a:t>
            </a:r>
            <a:r>
              <a:rPr lang="fr-FR" sz="1600" dirty="0" smtClean="0"/>
              <a:t>Pi</a:t>
            </a:r>
            <a:endParaRPr lang="fr-FR" sz="1600" dirty="0"/>
          </a:p>
          <a:p>
            <a:pPr algn="just"/>
            <a:r>
              <a:rPr lang="fr-FR" sz="1600" dirty="0" smtClean="0"/>
              <a:t>[7] </a:t>
            </a:r>
            <a:r>
              <a:rPr lang="fr-FR" sz="1600" dirty="0" err="1"/>
              <a:t>Teager</a:t>
            </a:r>
            <a:r>
              <a:rPr lang="fr-FR" sz="1600" dirty="0"/>
              <a:t>–Kaiser </a:t>
            </a:r>
            <a:r>
              <a:rPr lang="fr-FR" sz="1600" dirty="0" err="1"/>
              <a:t>Energy</a:t>
            </a:r>
            <a:r>
              <a:rPr lang="fr-FR" sz="1600" dirty="0"/>
              <a:t> </a:t>
            </a:r>
            <a:r>
              <a:rPr lang="fr-FR" sz="1600" dirty="0" err="1"/>
              <a:t>Operation</a:t>
            </a:r>
            <a:r>
              <a:rPr lang="fr-FR" sz="1600" dirty="0"/>
              <a:t> of Surface EMG </a:t>
            </a:r>
            <a:r>
              <a:rPr lang="fr-FR" sz="1600" dirty="0" err="1"/>
              <a:t>Improves</a:t>
            </a:r>
            <a:r>
              <a:rPr lang="fr-FR" sz="1600" dirty="0"/>
              <a:t> Muscle Activity </a:t>
            </a:r>
            <a:r>
              <a:rPr lang="fr-FR" sz="1600" dirty="0" err="1"/>
              <a:t>Onset</a:t>
            </a:r>
            <a:r>
              <a:rPr lang="fr-FR" sz="1600" dirty="0"/>
              <a:t> </a:t>
            </a:r>
            <a:r>
              <a:rPr lang="fr-FR" sz="1600" dirty="0" err="1"/>
              <a:t>Detection</a:t>
            </a:r>
            <a:r>
              <a:rPr lang="fr-FR" sz="1600" dirty="0"/>
              <a:t> XIAOYAN LI , 1 PING ZHOU, 3,4 and ALEXANDER S. </a:t>
            </a:r>
            <a:r>
              <a:rPr lang="fr-FR" sz="1600" dirty="0" smtClean="0"/>
              <a:t>ARUIN1,2</a:t>
            </a:r>
          </a:p>
          <a:p>
            <a:pPr algn="just"/>
            <a:r>
              <a:rPr lang="fr-FR" sz="1600" dirty="0" smtClean="0"/>
              <a:t>[8] </a:t>
            </a:r>
            <a:r>
              <a:rPr lang="fr-FR" sz="1600" dirty="0"/>
              <a:t>A segmentation </a:t>
            </a:r>
            <a:r>
              <a:rPr lang="fr-FR" sz="1600" dirty="0" err="1"/>
              <a:t>approach</a:t>
            </a:r>
            <a:r>
              <a:rPr lang="fr-FR" sz="1600" dirty="0"/>
              <a:t> to long duration surface EMG </a:t>
            </a:r>
            <a:r>
              <a:rPr lang="fr-FR" sz="1600" dirty="0" err="1"/>
              <a:t>recordings</a:t>
            </a:r>
            <a:r>
              <a:rPr lang="fr-FR" sz="1600" dirty="0"/>
              <a:t> </a:t>
            </a:r>
            <a:r>
              <a:rPr lang="fr-FR" sz="1600" dirty="0" err="1"/>
              <a:t>Wassim</a:t>
            </a:r>
            <a:r>
              <a:rPr lang="fr-FR" sz="1600" dirty="0"/>
              <a:t> El </a:t>
            </a:r>
            <a:r>
              <a:rPr lang="fr-FR" sz="1600" dirty="0" err="1"/>
              <a:t>Falou</a:t>
            </a:r>
            <a:r>
              <a:rPr lang="fr-FR" sz="1600" dirty="0"/>
              <a:t> </a:t>
            </a:r>
            <a:r>
              <a:rPr lang="fr-FR" sz="1600" dirty="0" err="1"/>
              <a:t>a,b</a:t>
            </a:r>
            <a:r>
              <a:rPr lang="fr-FR" sz="1600" dirty="0"/>
              <a:t>, Jacques </a:t>
            </a:r>
            <a:r>
              <a:rPr lang="fr-FR" sz="1600" dirty="0" err="1"/>
              <a:t>Ducheˆne</a:t>
            </a:r>
            <a:r>
              <a:rPr lang="fr-FR" sz="1600" dirty="0"/>
              <a:t> a , David Hewson a,*, Mohamad Khalil b , Michel </a:t>
            </a:r>
            <a:r>
              <a:rPr lang="fr-FR" sz="1600" dirty="0" err="1"/>
              <a:t>Grabisch</a:t>
            </a:r>
            <a:r>
              <a:rPr lang="fr-FR" sz="1600" dirty="0"/>
              <a:t> c , </a:t>
            </a:r>
            <a:r>
              <a:rPr lang="fr-FR" sz="1600" dirty="0" err="1"/>
              <a:t>Fre´de´ric</a:t>
            </a:r>
            <a:r>
              <a:rPr lang="fr-FR" sz="1600" dirty="0"/>
              <a:t> Lino </a:t>
            </a:r>
            <a:r>
              <a:rPr lang="fr-FR" sz="1600" dirty="0" smtClean="0"/>
              <a:t>d</a:t>
            </a:r>
          </a:p>
          <a:p>
            <a:pPr algn="just"/>
            <a:r>
              <a:rPr lang="en-US" sz="1600" dirty="0" smtClean="0"/>
              <a:t>[9] </a:t>
            </a:r>
            <a:r>
              <a:rPr lang="fr-FR" sz="1600" dirty="0" err="1"/>
              <a:t>Uterine</a:t>
            </a:r>
            <a:r>
              <a:rPr lang="fr-FR" sz="1600" dirty="0"/>
              <a:t> EMG </a:t>
            </a:r>
            <a:r>
              <a:rPr lang="fr-FR" sz="1600" dirty="0" err="1"/>
              <a:t>Analysis</a:t>
            </a:r>
            <a:r>
              <a:rPr lang="fr-FR" sz="1600" dirty="0"/>
              <a:t>: A </a:t>
            </a:r>
            <a:r>
              <a:rPr lang="fr-FR" sz="1600" dirty="0" err="1"/>
              <a:t>Dynamic</a:t>
            </a:r>
            <a:r>
              <a:rPr lang="fr-FR" sz="1600" dirty="0"/>
              <a:t> </a:t>
            </a:r>
            <a:r>
              <a:rPr lang="fr-FR" sz="1600" dirty="0" err="1"/>
              <a:t>Approach</a:t>
            </a:r>
            <a:r>
              <a:rPr lang="fr-FR" sz="1600" dirty="0"/>
              <a:t> for Change </a:t>
            </a:r>
            <a:r>
              <a:rPr lang="fr-FR" sz="1600" dirty="0" err="1"/>
              <a:t>Detection</a:t>
            </a:r>
            <a:r>
              <a:rPr lang="fr-FR" sz="1600" dirty="0"/>
              <a:t> and Classification Mohamad Khalil*, </a:t>
            </a:r>
            <a:r>
              <a:rPr lang="fr-FR" sz="1600" dirty="0" err="1"/>
              <a:t>Associate</a:t>
            </a:r>
            <a:r>
              <a:rPr lang="fr-FR" sz="1600" dirty="0"/>
              <a:t> </a:t>
            </a:r>
            <a:r>
              <a:rPr lang="fr-FR" sz="1600" dirty="0" err="1"/>
              <a:t>Member</a:t>
            </a:r>
            <a:r>
              <a:rPr lang="fr-FR" sz="1600" dirty="0"/>
              <a:t>, IEEE, and Jacques Duchêne, Senior </a:t>
            </a:r>
            <a:r>
              <a:rPr lang="fr-FR" sz="1600" dirty="0" err="1"/>
              <a:t>Member</a:t>
            </a:r>
            <a:r>
              <a:rPr lang="fr-FR" sz="1600" dirty="0"/>
              <a:t>, </a:t>
            </a:r>
            <a:r>
              <a:rPr lang="fr-FR" sz="1600" dirty="0" smtClean="0"/>
              <a:t>IEEE</a:t>
            </a:r>
          </a:p>
          <a:p>
            <a:pPr algn="just"/>
            <a:r>
              <a:rPr lang="en-US" sz="1600" dirty="0" smtClean="0"/>
              <a:t>[10] </a:t>
            </a:r>
            <a:r>
              <a:rPr lang="fr-FR" sz="1600" dirty="0"/>
              <a:t>A segmentation </a:t>
            </a:r>
            <a:r>
              <a:rPr lang="fr-FR" sz="1600" dirty="0" err="1"/>
              <a:t>approach</a:t>
            </a:r>
            <a:r>
              <a:rPr lang="fr-FR" sz="1600" dirty="0"/>
              <a:t> to long duration surface EMG </a:t>
            </a:r>
            <a:r>
              <a:rPr lang="fr-FR" sz="1600" dirty="0" err="1"/>
              <a:t>recordings</a:t>
            </a:r>
            <a:r>
              <a:rPr lang="fr-FR" sz="1600" dirty="0"/>
              <a:t>  </a:t>
            </a:r>
            <a:r>
              <a:rPr lang="fr-FR" sz="1600" dirty="0" err="1"/>
              <a:t>Author</a:t>
            </a:r>
            <a:r>
              <a:rPr lang="fr-FR" sz="1600" dirty="0"/>
              <a:t> links open overlay </a:t>
            </a:r>
            <a:r>
              <a:rPr lang="fr-FR" sz="1600" dirty="0" err="1"/>
              <a:t>panelWassim</a:t>
            </a:r>
            <a:r>
              <a:rPr lang="fr-FR" sz="1600" dirty="0"/>
              <a:t> El </a:t>
            </a:r>
            <a:r>
              <a:rPr lang="fr-FR" sz="1600" dirty="0" err="1"/>
              <a:t>Falou</a:t>
            </a:r>
            <a:r>
              <a:rPr lang="fr-FR" sz="1600" dirty="0"/>
              <a:t> </a:t>
            </a:r>
            <a:r>
              <a:rPr lang="fr-FR" sz="1600" baseline="30000" dirty="0"/>
              <a:t>a</a:t>
            </a:r>
            <a:r>
              <a:rPr lang="fr-FR" sz="1600" dirty="0"/>
              <a:t> </a:t>
            </a:r>
            <a:r>
              <a:rPr lang="fr-FR" sz="1600" baseline="30000" dirty="0"/>
              <a:t>b</a:t>
            </a:r>
            <a:r>
              <a:rPr lang="fr-FR" sz="1600" dirty="0"/>
              <a:t>, Jacques Duchêne </a:t>
            </a:r>
            <a:r>
              <a:rPr lang="fr-FR" sz="1600" baseline="30000" dirty="0"/>
              <a:t>a</a:t>
            </a:r>
            <a:r>
              <a:rPr lang="fr-FR" sz="1600" dirty="0"/>
              <a:t>, David Hewson </a:t>
            </a:r>
            <a:r>
              <a:rPr lang="fr-FR" sz="1600" baseline="30000" dirty="0"/>
              <a:t>a</a:t>
            </a:r>
            <a:r>
              <a:rPr lang="fr-FR" sz="1600" dirty="0"/>
              <a:t>, Mohamad Khalil </a:t>
            </a:r>
            <a:r>
              <a:rPr lang="fr-FR" sz="1600" baseline="30000" dirty="0"/>
              <a:t>b</a:t>
            </a:r>
            <a:r>
              <a:rPr lang="fr-FR" sz="1600" dirty="0"/>
              <a:t>, Michel </a:t>
            </a:r>
            <a:r>
              <a:rPr lang="fr-FR" sz="1600" dirty="0" err="1"/>
              <a:t>Grabisch</a:t>
            </a:r>
            <a:r>
              <a:rPr lang="fr-FR" sz="1600" dirty="0"/>
              <a:t> </a:t>
            </a:r>
            <a:r>
              <a:rPr lang="fr-FR" sz="1600" baseline="30000" dirty="0"/>
              <a:t>c</a:t>
            </a:r>
            <a:r>
              <a:rPr lang="fr-FR" sz="1600" dirty="0"/>
              <a:t>, Frédéric Lino </a:t>
            </a:r>
            <a:r>
              <a:rPr lang="fr-FR" sz="1600" baseline="30000" dirty="0" smtClean="0"/>
              <a:t>d</a:t>
            </a:r>
          </a:p>
          <a:p>
            <a:pPr algn="just"/>
            <a:r>
              <a:rPr lang="en-US" sz="1600" dirty="0" smtClean="0"/>
              <a:t>[11] </a:t>
            </a:r>
            <a:r>
              <a:rPr lang="en-US" sz="1600" dirty="0"/>
              <a:t>Electromyogram analysis, William Rose, Updated 2011-04-27, 2012-04-13, 2014-02-19, 2014-07-23, 2019-10-24</a:t>
            </a:r>
            <a:r>
              <a:rPr lang="en-US" sz="1600" dirty="0" smtClean="0"/>
              <a:t>*</a:t>
            </a:r>
          </a:p>
          <a:p>
            <a:pPr algn="just"/>
            <a:r>
              <a:rPr lang="en-US" sz="1600" dirty="0" smtClean="0"/>
              <a:t>[12] </a:t>
            </a:r>
            <a:r>
              <a:rPr lang="fr-FR" sz="1600" dirty="0"/>
              <a:t>A </a:t>
            </a:r>
            <a:r>
              <a:rPr lang="fr-FR" sz="1600" dirty="0" err="1"/>
              <a:t>Robust</a:t>
            </a:r>
            <a:r>
              <a:rPr lang="fr-FR" sz="1600" dirty="0"/>
              <a:t> and Adaptive </a:t>
            </a:r>
            <a:r>
              <a:rPr lang="fr-FR" sz="1600" dirty="0" err="1"/>
              <a:t>Algorithm</a:t>
            </a:r>
            <a:r>
              <a:rPr lang="fr-FR" sz="1600" dirty="0"/>
              <a:t> for Real-Time Muscle Activity </a:t>
            </a:r>
            <a:r>
              <a:rPr lang="fr-FR" sz="1600" dirty="0" err="1"/>
              <a:t>Interval</a:t>
            </a:r>
            <a:r>
              <a:rPr lang="fr-FR" sz="1600" dirty="0"/>
              <a:t> </a:t>
            </a:r>
            <a:r>
              <a:rPr lang="fr-FR" sz="1600" dirty="0" err="1"/>
              <a:t>Detection</a:t>
            </a:r>
            <a:r>
              <a:rPr lang="fr-FR" sz="1600" dirty="0"/>
              <a:t> </a:t>
            </a:r>
            <a:r>
              <a:rPr lang="fr-FR" sz="1600" dirty="0" err="1"/>
              <a:t>using</a:t>
            </a:r>
            <a:r>
              <a:rPr lang="fr-FR" sz="1600" dirty="0"/>
              <a:t> EMG </a:t>
            </a:r>
            <a:r>
              <a:rPr lang="fr-FR" sz="1600" dirty="0" err="1"/>
              <a:t>Signals</a:t>
            </a:r>
            <a:r>
              <a:rPr lang="fr-FR" sz="1600" dirty="0"/>
              <a:t> </a:t>
            </a:r>
            <a:r>
              <a:rPr lang="fr-FR" sz="1600" dirty="0" err="1"/>
              <a:t>Rabya</a:t>
            </a:r>
            <a:r>
              <a:rPr lang="fr-FR" sz="1600" dirty="0"/>
              <a:t> Bahadur1 and </a:t>
            </a:r>
            <a:r>
              <a:rPr lang="fr-FR" sz="1600" dirty="0" err="1"/>
              <a:t>Saeed</a:t>
            </a:r>
            <a:r>
              <a:rPr lang="fr-FR" sz="1600" dirty="0"/>
              <a:t> </a:t>
            </a:r>
            <a:r>
              <a:rPr lang="fr-FR" sz="1600" dirty="0" err="1"/>
              <a:t>ur</a:t>
            </a:r>
            <a:r>
              <a:rPr lang="fr-FR" sz="1600" dirty="0"/>
              <a:t> Rehman2 </a:t>
            </a:r>
            <a:endParaRPr lang="fr-FR" sz="1600" dirty="0" smtClean="0"/>
          </a:p>
          <a:p>
            <a:pPr algn="just"/>
            <a:r>
              <a:rPr lang="en-US" sz="1600" dirty="0"/>
              <a:t>[</a:t>
            </a:r>
            <a:r>
              <a:rPr lang="en-US" sz="1600" dirty="0" smtClean="0"/>
              <a:t>13] </a:t>
            </a:r>
            <a:r>
              <a:rPr lang="fr-FR" sz="1600" dirty="0" err="1"/>
              <a:t>Teager</a:t>
            </a:r>
            <a:r>
              <a:rPr lang="fr-FR" sz="1600" dirty="0"/>
              <a:t>–Kaiser </a:t>
            </a:r>
            <a:r>
              <a:rPr lang="fr-FR" sz="1600" dirty="0" err="1"/>
              <a:t>energy</a:t>
            </a:r>
            <a:r>
              <a:rPr lang="fr-FR" sz="1600" dirty="0"/>
              <a:t> </a:t>
            </a:r>
            <a:r>
              <a:rPr lang="fr-FR" sz="1600" dirty="0" err="1"/>
              <a:t>operator</a:t>
            </a:r>
            <a:r>
              <a:rPr lang="fr-FR" sz="1600" dirty="0"/>
              <a:t> signal </a:t>
            </a:r>
            <a:r>
              <a:rPr lang="fr-FR" sz="1600" dirty="0" err="1"/>
              <a:t>conditioning</a:t>
            </a:r>
            <a:r>
              <a:rPr lang="fr-FR" sz="1600" dirty="0"/>
              <a:t> </a:t>
            </a:r>
            <a:r>
              <a:rPr lang="fr-FR" sz="1600" dirty="0" err="1"/>
              <a:t>improves</a:t>
            </a:r>
            <a:r>
              <a:rPr lang="fr-FR" sz="1600" dirty="0"/>
              <a:t> EMG </a:t>
            </a:r>
            <a:r>
              <a:rPr lang="fr-FR" sz="1600" dirty="0" err="1"/>
              <a:t>onset</a:t>
            </a:r>
            <a:r>
              <a:rPr lang="fr-FR" sz="1600" dirty="0"/>
              <a:t> </a:t>
            </a:r>
            <a:r>
              <a:rPr lang="fr-FR" sz="1600" dirty="0" err="1" smtClean="0"/>
              <a:t>detection</a:t>
            </a:r>
            <a:endParaRPr lang="fr-FR" sz="1600" dirty="0"/>
          </a:p>
          <a:p>
            <a:pPr algn="just"/>
            <a:r>
              <a:rPr lang="fr-FR" sz="1600" dirty="0"/>
              <a:t>[14] </a:t>
            </a:r>
            <a:r>
              <a:rPr lang="fr-FR" sz="1600" dirty="0" err="1"/>
              <a:t>Appropriate</a:t>
            </a:r>
            <a:r>
              <a:rPr lang="fr-FR" sz="1600" dirty="0"/>
              <a:t> </a:t>
            </a:r>
            <a:r>
              <a:rPr lang="fr-FR" sz="1600" dirty="0" err="1"/>
              <a:t>Feature</a:t>
            </a:r>
            <a:r>
              <a:rPr lang="fr-FR" sz="1600" dirty="0"/>
              <a:t> Set and </a:t>
            </a:r>
            <a:r>
              <a:rPr lang="fr-FR" sz="1600" dirty="0" err="1"/>
              <a:t>Window</a:t>
            </a:r>
            <a:r>
              <a:rPr lang="fr-FR" sz="1600" dirty="0"/>
              <a:t> </a:t>
            </a:r>
            <a:r>
              <a:rPr lang="fr-FR" sz="1600" dirty="0" err="1"/>
              <a:t>Parameters</a:t>
            </a:r>
            <a:r>
              <a:rPr lang="fr-FR" sz="1600" dirty="0"/>
              <a:t> </a:t>
            </a:r>
            <a:r>
              <a:rPr lang="fr-FR" sz="1600" dirty="0" err="1"/>
              <a:t>Selection</a:t>
            </a:r>
            <a:r>
              <a:rPr lang="fr-FR" sz="1600" dirty="0"/>
              <a:t> for Efficient Motion </a:t>
            </a:r>
            <a:r>
              <a:rPr lang="fr-FR" sz="1600" dirty="0" err="1"/>
              <a:t>Intent</a:t>
            </a:r>
            <a:r>
              <a:rPr lang="fr-FR" sz="1600" dirty="0"/>
              <a:t> </a:t>
            </a:r>
            <a:r>
              <a:rPr lang="fr-FR" sz="1600" dirty="0" err="1"/>
              <a:t>Characterization</a:t>
            </a:r>
            <a:r>
              <a:rPr lang="fr-FR" sz="1600" dirty="0"/>
              <a:t> </a:t>
            </a:r>
            <a:r>
              <a:rPr lang="fr-FR" sz="1600" dirty="0" err="1"/>
              <a:t>towards</a:t>
            </a:r>
            <a:r>
              <a:rPr lang="fr-FR" sz="1600" dirty="0"/>
              <a:t> </a:t>
            </a:r>
            <a:r>
              <a:rPr lang="fr-FR" sz="1600" dirty="0" err="1"/>
              <a:t>Intelligently</a:t>
            </a:r>
            <a:r>
              <a:rPr lang="fr-FR" sz="1600" dirty="0"/>
              <a:t> Smart EMG-PR System </a:t>
            </a:r>
            <a:r>
              <a:rPr lang="fr-FR" sz="1600" dirty="0" err="1"/>
              <a:t>Mojisola</a:t>
            </a:r>
            <a:r>
              <a:rPr lang="fr-FR" sz="1600" dirty="0"/>
              <a:t> Grace </a:t>
            </a:r>
            <a:r>
              <a:rPr lang="fr-FR" sz="1600" dirty="0" err="1"/>
              <a:t>Asogbon</a:t>
            </a:r>
            <a:r>
              <a:rPr lang="fr-FR" sz="1600" dirty="0"/>
              <a:t> 1,2,† , </a:t>
            </a:r>
            <a:r>
              <a:rPr lang="fr-FR" sz="1600" dirty="0" err="1"/>
              <a:t>Oluwarotimi</a:t>
            </a:r>
            <a:r>
              <a:rPr lang="fr-FR" sz="1600" dirty="0"/>
              <a:t> Williams Samuel 1,2,† , </a:t>
            </a:r>
            <a:r>
              <a:rPr lang="fr-FR" sz="1600" dirty="0" err="1"/>
              <a:t>Yanbing</a:t>
            </a:r>
            <a:r>
              <a:rPr lang="fr-FR" sz="1600" dirty="0"/>
              <a:t> Jiang 1,2 , Lin Wang 1 , </a:t>
            </a:r>
            <a:r>
              <a:rPr lang="fr-FR" sz="1600" dirty="0" err="1"/>
              <a:t>Yanjuan</a:t>
            </a:r>
            <a:r>
              <a:rPr lang="fr-FR" sz="1600" dirty="0"/>
              <a:t> </a:t>
            </a:r>
            <a:r>
              <a:rPr lang="fr-FR" sz="1600" dirty="0" err="1"/>
              <a:t>Geng</a:t>
            </a:r>
            <a:r>
              <a:rPr lang="fr-FR" sz="1600" dirty="0"/>
              <a:t> 1,2, Arun Kumar </a:t>
            </a:r>
            <a:r>
              <a:rPr lang="fr-FR" sz="1600" dirty="0" err="1"/>
              <a:t>Sangaiah</a:t>
            </a:r>
            <a:r>
              <a:rPr lang="fr-FR" sz="1600" dirty="0"/>
              <a:t> 3 , </a:t>
            </a:r>
            <a:r>
              <a:rPr lang="fr-FR" sz="1600" dirty="0" err="1"/>
              <a:t>Shixiong</a:t>
            </a:r>
            <a:r>
              <a:rPr lang="fr-FR" sz="1600" dirty="0"/>
              <a:t> Chen 1,2, Peng Fang 1,2 and </a:t>
            </a:r>
            <a:r>
              <a:rPr lang="fr-FR" sz="1600" dirty="0" err="1"/>
              <a:t>Guanglin</a:t>
            </a:r>
            <a:r>
              <a:rPr lang="fr-FR" sz="1600" dirty="0"/>
              <a:t> Li 1,2,4,* </a:t>
            </a:r>
          </a:p>
        </p:txBody>
      </p:sp>
    </p:spTree>
    <p:extLst>
      <p:ext uri="{BB962C8B-B14F-4D97-AF65-F5344CB8AC3E}">
        <p14:creationId xmlns:p14="http://schemas.microsoft.com/office/powerpoint/2010/main" val="3950347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67"/>
          <p:cNvSpPr/>
          <p:nvPr/>
        </p:nvSpPr>
        <p:spPr>
          <a:xfrm>
            <a:off x="919888" y="118715"/>
            <a:ext cx="9939670" cy="516758"/>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lvl="1" algn="ctr">
              <a:defRPr sz="3800">
                <a:solidFill>
                  <a:srgbClr val="FFFFFF"/>
                </a:solidFill>
                <a:latin typeface="Arial"/>
                <a:ea typeface="Arial"/>
                <a:cs typeface="Arial"/>
                <a:sym typeface="Arial"/>
              </a:defRPr>
            </a:pPr>
            <a:r>
              <a:rPr sz="2800" dirty="0"/>
              <a:t>Reference</a:t>
            </a:r>
            <a:endParaRPr sz="3600" dirty="0"/>
          </a:p>
        </p:txBody>
      </p:sp>
      <p:pic>
        <p:nvPicPr>
          <p:cNvPr id="4"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8460" y="1046562"/>
            <a:ext cx="11460480" cy="5016758"/>
          </a:xfrm>
          <a:prstGeom prst="rect">
            <a:avLst/>
          </a:prstGeom>
        </p:spPr>
        <p:txBody>
          <a:bodyPr wrap="square">
            <a:spAutoFit/>
          </a:bodyPr>
          <a:lstStyle/>
          <a:p>
            <a:pPr algn="just"/>
            <a:r>
              <a:rPr lang="en-US" sz="1600" dirty="0" smtClean="0"/>
              <a:t>[15] </a:t>
            </a:r>
            <a:r>
              <a:rPr lang="en-US" sz="1600" dirty="0" err="1"/>
              <a:t>Teager</a:t>
            </a:r>
            <a:r>
              <a:rPr lang="en-US" sz="1600" dirty="0"/>
              <a:t>–Kaiser Operator improves the accuracy of EMG onset detection independent of signal-to-noise ratio</a:t>
            </a:r>
          </a:p>
          <a:p>
            <a:pPr algn="just"/>
            <a:r>
              <a:rPr lang="en-US" sz="1600" dirty="0"/>
              <a:t>[</a:t>
            </a:r>
            <a:r>
              <a:rPr lang="en-US" sz="1600" dirty="0" smtClean="0"/>
              <a:t>16] </a:t>
            </a:r>
            <a:r>
              <a:rPr lang="en-US" sz="1600" dirty="0"/>
              <a:t>Improving EMG Signal Change Point Detection for Low SNR by Using Extended </a:t>
            </a:r>
            <a:r>
              <a:rPr lang="en-US" sz="1600" dirty="0" err="1"/>
              <a:t>Teager</a:t>
            </a:r>
            <a:r>
              <a:rPr lang="en-US" sz="1600" dirty="0"/>
              <a:t>-Kaiser Energy </a:t>
            </a:r>
            <a:r>
              <a:rPr lang="en-US" sz="1600" dirty="0" smtClean="0"/>
              <a:t>Operator</a:t>
            </a:r>
          </a:p>
          <a:p>
            <a:pPr algn="just"/>
            <a:r>
              <a:rPr lang="en-US" sz="1600" dirty="0"/>
              <a:t>[</a:t>
            </a:r>
            <a:r>
              <a:rPr lang="en-US" sz="1600" dirty="0" smtClean="0"/>
              <a:t>17] Huang </a:t>
            </a:r>
            <a:r>
              <a:rPr lang="en-US" sz="1600" dirty="0"/>
              <a:t>et al. (2006) Optimization method based extreme learning machine for </a:t>
            </a:r>
            <a:r>
              <a:rPr lang="en-US" sz="1600" dirty="0" smtClean="0"/>
              <a:t>classification.</a:t>
            </a:r>
          </a:p>
          <a:p>
            <a:pPr algn="just"/>
            <a:r>
              <a:rPr lang="fr-FR" sz="1600" dirty="0" smtClean="0"/>
              <a:t>[18] </a:t>
            </a:r>
            <a:r>
              <a:rPr lang="fr-FR" sz="1600" dirty="0" err="1" smtClean="0"/>
              <a:t>Setiono</a:t>
            </a:r>
            <a:r>
              <a:rPr lang="fr-FR" sz="1600" dirty="0" smtClean="0"/>
              <a:t>, R. and Liu, H. (1997) Neural network </a:t>
            </a:r>
            <a:r>
              <a:rPr lang="fr-FR" sz="1600" dirty="0" err="1" smtClean="0"/>
              <a:t>pruning</a:t>
            </a:r>
            <a:r>
              <a:rPr lang="fr-FR" sz="1600" dirty="0" smtClean="0"/>
              <a:t> </a:t>
            </a:r>
            <a:r>
              <a:rPr lang="fr-FR" sz="1600" dirty="0" err="1" smtClean="0"/>
              <a:t>using</a:t>
            </a:r>
            <a:r>
              <a:rPr lang="fr-FR" sz="1600" dirty="0" smtClean="0"/>
              <a:t> </a:t>
            </a:r>
            <a:r>
              <a:rPr lang="fr-FR" sz="1600" dirty="0" err="1" smtClean="0"/>
              <a:t>genetic</a:t>
            </a:r>
            <a:r>
              <a:rPr lang="fr-FR" sz="1600" dirty="0" smtClean="0"/>
              <a:t> </a:t>
            </a:r>
            <a:r>
              <a:rPr lang="fr-FR" sz="1600" dirty="0" err="1" smtClean="0"/>
              <a:t>algorithms</a:t>
            </a:r>
            <a:r>
              <a:rPr lang="fr-FR" sz="1600" dirty="0" smtClean="0"/>
              <a:t>. </a:t>
            </a:r>
            <a:r>
              <a:rPr lang="fr-FR" sz="1600" dirty="0" err="1" smtClean="0"/>
              <a:t>IEEETransactions</a:t>
            </a:r>
            <a:r>
              <a:rPr lang="fr-FR" sz="1600" dirty="0" smtClean="0"/>
              <a:t> on Neural Networks, 8(3), pp. 573-579.</a:t>
            </a:r>
          </a:p>
          <a:p>
            <a:pPr algn="just"/>
            <a:r>
              <a:rPr lang="fr-FR" sz="1600" dirty="0" smtClean="0"/>
              <a:t>[19] </a:t>
            </a:r>
            <a:r>
              <a:rPr lang="fr-FR" sz="1600" dirty="0" err="1"/>
              <a:t>LeCun</a:t>
            </a:r>
            <a:r>
              <a:rPr lang="fr-FR" sz="1600" dirty="0"/>
              <a:t>, Y., </a:t>
            </a:r>
            <a:r>
              <a:rPr lang="fr-FR" sz="1600" dirty="0" err="1"/>
              <a:t>Denker</a:t>
            </a:r>
            <a:r>
              <a:rPr lang="fr-FR" sz="1600" dirty="0"/>
              <a:t>, J. S., and </a:t>
            </a:r>
            <a:r>
              <a:rPr lang="fr-FR" sz="1600" dirty="0" err="1"/>
              <a:t>Solla</a:t>
            </a:r>
            <a:r>
              <a:rPr lang="fr-FR" sz="1600" dirty="0"/>
              <a:t>, S. A. (1990) Optimal </a:t>
            </a:r>
            <a:r>
              <a:rPr lang="fr-FR" sz="1600" dirty="0" err="1"/>
              <a:t>brain</a:t>
            </a:r>
            <a:r>
              <a:rPr lang="fr-FR" sz="1600" dirty="0"/>
              <a:t> damage. In </a:t>
            </a:r>
            <a:r>
              <a:rPr lang="fr-FR" sz="1600" dirty="0" err="1"/>
              <a:t>Advances</a:t>
            </a:r>
            <a:r>
              <a:rPr lang="fr-FR" sz="1600" dirty="0"/>
              <a:t> </a:t>
            </a:r>
            <a:r>
              <a:rPr lang="fr-FR" sz="1600" dirty="0" err="1"/>
              <a:t>inNeural</a:t>
            </a:r>
            <a:r>
              <a:rPr lang="fr-FR" sz="1600" dirty="0"/>
              <a:t> Information </a:t>
            </a:r>
            <a:r>
              <a:rPr lang="fr-FR" sz="1600" dirty="0" err="1"/>
              <a:t>Processing</a:t>
            </a:r>
            <a:r>
              <a:rPr lang="fr-FR" sz="1600" dirty="0"/>
              <a:t> </a:t>
            </a:r>
            <a:r>
              <a:rPr lang="fr-FR" sz="1600" dirty="0" err="1"/>
              <a:t>Systems</a:t>
            </a:r>
            <a:r>
              <a:rPr lang="fr-FR" sz="1600" dirty="0"/>
              <a:t>, pp. 598-605</a:t>
            </a:r>
            <a:r>
              <a:rPr lang="fr-FR" sz="1600" dirty="0" smtClean="0"/>
              <a:t>.</a:t>
            </a:r>
          </a:p>
          <a:p>
            <a:pPr algn="just"/>
            <a:r>
              <a:rPr lang="fr-FR" sz="1600" dirty="0" smtClean="0"/>
              <a:t>[20] </a:t>
            </a:r>
            <a:r>
              <a:rPr lang="fr-FR" sz="1600" dirty="0" err="1"/>
              <a:t>Hagiwara</a:t>
            </a:r>
            <a:r>
              <a:rPr lang="fr-FR" sz="1600" dirty="0"/>
              <a:t>, M. (1993) </a:t>
            </a:r>
            <a:r>
              <a:rPr lang="fr-FR" sz="1600" dirty="0" err="1"/>
              <a:t>Simplified</a:t>
            </a:r>
            <a:r>
              <a:rPr lang="fr-FR" sz="1600" dirty="0"/>
              <a:t> neural network </a:t>
            </a:r>
            <a:r>
              <a:rPr lang="fr-FR" sz="1600" dirty="0" err="1"/>
              <a:t>using</a:t>
            </a:r>
            <a:r>
              <a:rPr lang="fr-FR" sz="1600" dirty="0"/>
              <a:t> magnitude-</a:t>
            </a:r>
            <a:r>
              <a:rPr lang="fr-FR" sz="1600" dirty="0" err="1"/>
              <a:t>based</a:t>
            </a:r>
            <a:r>
              <a:rPr lang="fr-FR" sz="1600" dirty="0"/>
              <a:t> </a:t>
            </a:r>
            <a:r>
              <a:rPr lang="fr-FR" sz="1600" dirty="0" err="1"/>
              <a:t>pruning</a:t>
            </a:r>
            <a:r>
              <a:rPr lang="fr-FR" sz="1600" dirty="0"/>
              <a:t>. </a:t>
            </a:r>
            <a:r>
              <a:rPr lang="fr-FR" sz="1600" dirty="0" err="1"/>
              <a:t>IEEETransactions</a:t>
            </a:r>
            <a:r>
              <a:rPr lang="fr-FR" sz="1600" dirty="0"/>
              <a:t> on Neural Networks, 4(4), pp. 586-594</a:t>
            </a:r>
            <a:r>
              <a:rPr lang="fr-FR" sz="1600" dirty="0" smtClean="0"/>
              <a:t>.</a:t>
            </a:r>
          </a:p>
          <a:p>
            <a:pPr algn="just"/>
            <a:r>
              <a:rPr lang="fr-FR" sz="1600" dirty="0" smtClean="0"/>
              <a:t>[21] </a:t>
            </a:r>
            <a:r>
              <a:rPr lang="fr-FR" sz="1600" dirty="0" err="1"/>
              <a:t>Hassibi</a:t>
            </a:r>
            <a:r>
              <a:rPr lang="fr-FR" sz="1600" dirty="0"/>
              <a:t>, B. and </a:t>
            </a:r>
            <a:r>
              <a:rPr lang="fr-FR" sz="1600" dirty="0" err="1"/>
              <a:t>Stork</a:t>
            </a:r>
            <a:r>
              <a:rPr lang="fr-FR" sz="1600" dirty="0"/>
              <a:t>, D. G. (1993) Second </a:t>
            </a:r>
            <a:r>
              <a:rPr lang="fr-FR" sz="1600" dirty="0" err="1"/>
              <a:t>order</a:t>
            </a:r>
            <a:r>
              <a:rPr lang="fr-FR" sz="1600" dirty="0"/>
              <a:t> </a:t>
            </a:r>
            <a:r>
              <a:rPr lang="fr-FR" sz="1600" dirty="0" err="1"/>
              <a:t>derivatives</a:t>
            </a:r>
            <a:r>
              <a:rPr lang="fr-FR" sz="1600" dirty="0"/>
              <a:t> for network </a:t>
            </a:r>
            <a:r>
              <a:rPr lang="fr-FR" sz="1600" dirty="0" err="1"/>
              <a:t>pruning:Optimal</a:t>
            </a:r>
            <a:r>
              <a:rPr lang="fr-FR" sz="1600" dirty="0"/>
              <a:t> </a:t>
            </a:r>
            <a:r>
              <a:rPr lang="fr-FR" sz="1600" dirty="0" err="1"/>
              <a:t>brain</a:t>
            </a:r>
            <a:r>
              <a:rPr lang="fr-FR" sz="1600" dirty="0"/>
              <a:t> surgeon. In </a:t>
            </a:r>
            <a:r>
              <a:rPr lang="fr-FR" sz="1600" dirty="0" err="1"/>
              <a:t>Advances</a:t>
            </a:r>
            <a:r>
              <a:rPr lang="fr-FR" sz="1600" dirty="0"/>
              <a:t> in Neural Information </a:t>
            </a:r>
            <a:r>
              <a:rPr lang="fr-FR" sz="1600" dirty="0" err="1"/>
              <a:t>Processing</a:t>
            </a:r>
            <a:r>
              <a:rPr lang="fr-FR" sz="1600" dirty="0"/>
              <a:t> </a:t>
            </a:r>
            <a:r>
              <a:rPr lang="fr-FR" sz="1600" dirty="0" err="1"/>
              <a:t>Systems</a:t>
            </a:r>
            <a:r>
              <a:rPr lang="fr-FR" sz="1600" dirty="0"/>
              <a:t>, pp.164-171</a:t>
            </a:r>
            <a:r>
              <a:rPr lang="fr-FR" sz="1600" dirty="0" smtClean="0"/>
              <a:t>.</a:t>
            </a:r>
          </a:p>
          <a:p>
            <a:pPr algn="just"/>
            <a:r>
              <a:rPr lang="fr-FR" sz="1600" dirty="0" smtClean="0"/>
              <a:t>[22] </a:t>
            </a:r>
            <a:r>
              <a:rPr lang="fr-FR" sz="1600" dirty="0" err="1"/>
              <a:t>Xing</a:t>
            </a:r>
            <a:r>
              <a:rPr lang="fr-FR" sz="1600" dirty="0"/>
              <a:t>, E. P. and Hu, X. (2002) </a:t>
            </a:r>
            <a:r>
              <a:rPr lang="fr-FR" sz="1600" dirty="0" err="1"/>
              <a:t>Mutual</a:t>
            </a:r>
            <a:r>
              <a:rPr lang="fr-FR" sz="1600" dirty="0"/>
              <a:t> information-</a:t>
            </a:r>
            <a:r>
              <a:rPr lang="fr-FR" sz="1600" dirty="0" err="1"/>
              <a:t>based</a:t>
            </a:r>
            <a:r>
              <a:rPr lang="fr-FR" sz="1600" dirty="0"/>
              <a:t> </a:t>
            </a:r>
            <a:r>
              <a:rPr lang="fr-FR" sz="1600" dirty="0" err="1"/>
              <a:t>pruning</a:t>
            </a:r>
            <a:r>
              <a:rPr lang="fr-FR" sz="1600" dirty="0"/>
              <a:t> of </a:t>
            </a:r>
            <a:r>
              <a:rPr lang="fr-FR" sz="1600" dirty="0" err="1"/>
              <a:t>neurons</a:t>
            </a:r>
            <a:r>
              <a:rPr lang="fr-FR" sz="1600" dirty="0"/>
              <a:t> in </a:t>
            </a:r>
            <a:r>
              <a:rPr lang="fr-FR" sz="1600" dirty="0" err="1"/>
              <a:t>neuralnetworks</a:t>
            </a:r>
            <a:r>
              <a:rPr lang="fr-FR" sz="1600" dirty="0"/>
              <a:t>. Neural Computation, 14(2), pp. 417-432</a:t>
            </a:r>
            <a:r>
              <a:rPr lang="fr-FR" sz="1600" dirty="0" smtClean="0"/>
              <a:t>.</a:t>
            </a:r>
          </a:p>
          <a:p>
            <a:pPr marL="0" lvl="1" algn="just"/>
            <a:r>
              <a:rPr lang="fr-FR" sz="1600" dirty="0" smtClean="0"/>
              <a:t>[23] </a:t>
            </a:r>
            <a:r>
              <a:rPr lang="en-US" sz="1600" i="1" dirty="0"/>
              <a:t>Deb, K. (2001). "Multi-Objective Optimization Using Evolutionary Algorithms."</a:t>
            </a:r>
            <a:r>
              <a:rPr lang="en-US" sz="1600" dirty="0"/>
              <a:t> Wiley-</a:t>
            </a:r>
            <a:r>
              <a:rPr lang="en-US" sz="1600" dirty="0" err="1"/>
              <a:t>Interscience</a:t>
            </a:r>
            <a:r>
              <a:rPr lang="en-US" sz="1600" dirty="0" smtClean="0"/>
              <a:t>.</a:t>
            </a:r>
          </a:p>
          <a:p>
            <a:r>
              <a:rPr lang="fr-FR" sz="1600" dirty="0"/>
              <a:t>[</a:t>
            </a:r>
            <a:r>
              <a:rPr lang="fr-FR" sz="1600" dirty="0" smtClean="0"/>
              <a:t>24] A </a:t>
            </a:r>
            <a:r>
              <a:rPr lang="fr-FR" sz="1600" dirty="0"/>
              <a:t>new </a:t>
            </a:r>
            <a:r>
              <a:rPr lang="fr-FR" sz="1600" dirty="0" err="1"/>
              <a:t>pruning</a:t>
            </a:r>
            <a:r>
              <a:rPr lang="fr-FR" sz="1600" dirty="0"/>
              <a:t> </a:t>
            </a:r>
            <a:r>
              <a:rPr lang="fr-FR" sz="1600" dirty="0" err="1"/>
              <a:t>method</a:t>
            </a:r>
            <a:r>
              <a:rPr lang="fr-FR" sz="1600" dirty="0"/>
              <a:t> for </a:t>
            </a:r>
            <a:r>
              <a:rPr lang="fr-FR" sz="1600" dirty="0" err="1"/>
              <a:t>extreme</a:t>
            </a:r>
            <a:r>
              <a:rPr lang="fr-FR" sz="1600" dirty="0"/>
              <a:t> </a:t>
            </a:r>
            <a:r>
              <a:rPr lang="fr-FR" sz="1600" dirty="0" err="1"/>
              <a:t>learning</a:t>
            </a:r>
            <a:r>
              <a:rPr lang="fr-FR" sz="1600" dirty="0"/>
              <a:t> machines via </a:t>
            </a:r>
            <a:r>
              <a:rPr lang="fr-FR" sz="1600" dirty="0" err="1"/>
              <a:t>genetic</a:t>
            </a:r>
            <a:r>
              <a:rPr lang="fr-FR" sz="1600" dirty="0"/>
              <a:t> </a:t>
            </a:r>
            <a:r>
              <a:rPr lang="fr-FR" sz="1600" dirty="0" err="1" smtClean="0"/>
              <a:t>algorithms</a:t>
            </a:r>
            <a:r>
              <a:rPr lang="fr-FR" sz="1600" dirty="0"/>
              <a:t> </a:t>
            </a:r>
            <a:r>
              <a:rPr lang="fr-FR" sz="1600" dirty="0" err="1" smtClean="0"/>
              <a:t>Alisson</a:t>
            </a:r>
            <a:r>
              <a:rPr lang="fr-FR" sz="1600" dirty="0" smtClean="0"/>
              <a:t> </a:t>
            </a:r>
            <a:r>
              <a:rPr lang="fr-FR" sz="1600" dirty="0"/>
              <a:t>S.C. Alencar </a:t>
            </a:r>
            <a:r>
              <a:rPr lang="fr-FR" sz="1600" baseline="30000" dirty="0"/>
              <a:t>b</a:t>
            </a:r>
            <a:r>
              <a:rPr lang="fr-FR" sz="1600" dirty="0"/>
              <a:t>, </a:t>
            </a:r>
            <a:r>
              <a:rPr lang="fr-FR" sz="1600" dirty="0" err="1"/>
              <a:t>Ajalmar</a:t>
            </a:r>
            <a:r>
              <a:rPr lang="fr-FR" sz="1600" dirty="0"/>
              <a:t> R. Rocha Neto </a:t>
            </a:r>
            <a:r>
              <a:rPr lang="fr-FR" sz="1600" baseline="30000" dirty="0"/>
              <a:t>a</a:t>
            </a:r>
            <a:r>
              <a:rPr lang="fr-FR" sz="1600" dirty="0"/>
              <a:t>, João Paulo P. Gomes </a:t>
            </a:r>
            <a:r>
              <a:rPr lang="fr-FR" sz="1600" baseline="30000" dirty="0" smtClean="0"/>
              <a:t>b</a:t>
            </a:r>
            <a:endParaRPr lang="en-US" sz="1600" dirty="0" smtClean="0"/>
          </a:p>
          <a:p>
            <a:pPr marL="0" lvl="1" algn="just"/>
            <a:r>
              <a:rPr lang="fr-FR" sz="1600" dirty="0" smtClean="0"/>
              <a:t>[25] </a:t>
            </a:r>
            <a:r>
              <a:rPr lang="fr-FR" sz="1600" dirty="0"/>
              <a:t>Sun, J., et al. (2002) </a:t>
            </a:r>
            <a:r>
              <a:rPr lang="fr-FR" sz="1600" dirty="0" err="1"/>
              <a:t>Sensitivity</a:t>
            </a:r>
            <a:r>
              <a:rPr lang="fr-FR" sz="1600" dirty="0"/>
              <a:t> </a:t>
            </a:r>
            <a:r>
              <a:rPr lang="fr-FR" sz="1600" dirty="0" err="1"/>
              <a:t>analysis-based</a:t>
            </a:r>
            <a:r>
              <a:rPr lang="fr-FR" sz="1600" dirty="0"/>
              <a:t> </a:t>
            </a:r>
            <a:r>
              <a:rPr lang="fr-FR" sz="1600" dirty="0" err="1"/>
              <a:t>pruning</a:t>
            </a:r>
            <a:r>
              <a:rPr lang="fr-FR" sz="1600" dirty="0"/>
              <a:t> in neural networks. Journal </a:t>
            </a:r>
            <a:r>
              <a:rPr lang="fr-FR" sz="1600" dirty="0" err="1"/>
              <a:t>ofComputational</a:t>
            </a:r>
            <a:r>
              <a:rPr lang="fr-FR" sz="1600" dirty="0"/>
              <a:t> Neuroscience, 13(1), pp. 75-89</a:t>
            </a:r>
            <a:r>
              <a:rPr lang="fr-FR" sz="1600" dirty="0" smtClean="0"/>
              <a:t>.</a:t>
            </a:r>
          </a:p>
          <a:p>
            <a:pPr marL="0" lvl="1" algn="just"/>
            <a:r>
              <a:rPr lang="fr-FR" sz="1600" dirty="0"/>
              <a:t>[</a:t>
            </a:r>
            <a:r>
              <a:rPr lang="fr-FR" sz="1600" dirty="0" smtClean="0"/>
              <a:t>26] </a:t>
            </a:r>
            <a:r>
              <a:rPr lang="fr-FR" sz="1600" dirty="0"/>
              <a:t>He, Y., Zhang, X., and Sun, J. (2017) Channel </a:t>
            </a:r>
            <a:r>
              <a:rPr lang="fr-FR" sz="1600" dirty="0" err="1"/>
              <a:t>pruning</a:t>
            </a:r>
            <a:r>
              <a:rPr lang="fr-FR" sz="1600" dirty="0"/>
              <a:t> for </a:t>
            </a:r>
            <a:r>
              <a:rPr lang="fr-FR" sz="1600" dirty="0" err="1"/>
              <a:t>accelerating</a:t>
            </a:r>
            <a:r>
              <a:rPr lang="fr-FR" sz="1600" dirty="0"/>
              <a:t> </a:t>
            </a:r>
            <a:r>
              <a:rPr lang="fr-FR" sz="1600" dirty="0" err="1"/>
              <a:t>very</a:t>
            </a:r>
            <a:r>
              <a:rPr lang="fr-FR" sz="1600" dirty="0"/>
              <a:t> </a:t>
            </a:r>
            <a:r>
              <a:rPr lang="fr-FR" sz="1600" dirty="0" err="1"/>
              <a:t>deep</a:t>
            </a:r>
            <a:r>
              <a:rPr lang="fr-FR" sz="1600" dirty="0"/>
              <a:t> </a:t>
            </a:r>
            <a:r>
              <a:rPr lang="fr-FR" sz="1600" dirty="0" err="1"/>
              <a:t>neuralnetworks</a:t>
            </a:r>
            <a:r>
              <a:rPr lang="fr-FR" sz="1600" dirty="0"/>
              <a:t>. In IEEE </a:t>
            </a:r>
            <a:r>
              <a:rPr lang="fr-FR" sz="1600" dirty="0" err="1" smtClean="0"/>
              <a:t>Conference</a:t>
            </a:r>
            <a:r>
              <a:rPr lang="fr-FR" sz="1600" dirty="0" smtClean="0"/>
              <a:t> on Computer Vision and Pattern Recognition (CVPR), pp.1389-1397. </a:t>
            </a:r>
          </a:p>
        </p:txBody>
      </p:sp>
    </p:spTree>
    <p:extLst>
      <p:ext uri="{BB962C8B-B14F-4D97-AF65-F5344CB8AC3E}">
        <p14:creationId xmlns:p14="http://schemas.microsoft.com/office/powerpoint/2010/main" val="18352070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NETCOM - Notes et délibé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à coins arrondis 3"/>
          <p:cNvSpPr/>
          <p:nvPr/>
        </p:nvSpPr>
        <p:spPr>
          <a:xfrm>
            <a:off x="4123608" y="2969318"/>
            <a:ext cx="3944779" cy="970164"/>
          </a:xfrm>
          <a:prstGeom prst="roundRect">
            <a:avLst/>
          </a:prstGeom>
          <a:solidFill>
            <a:schemeClr val="accent1">
              <a:lumMod val="40000"/>
              <a:lumOff val="60000"/>
            </a:schemeClr>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4000" b="1" dirty="0" err="1"/>
              <a:t>Thank</a:t>
            </a:r>
            <a:r>
              <a:rPr lang="fr-FR" sz="4000" b="1" dirty="0"/>
              <a:t> </a:t>
            </a:r>
            <a:r>
              <a:rPr lang="fr-FR" sz="4000" b="1" dirty="0" err="1"/>
              <a:t>you</a:t>
            </a:r>
            <a:r>
              <a:rPr lang="fr-FR" sz="4000" b="1" dirty="0"/>
              <a:t>!</a:t>
            </a:r>
          </a:p>
        </p:txBody>
      </p:sp>
    </p:spTree>
    <p:extLst>
      <p:ext uri="{BB962C8B-B14F-4D97-AF65-F5344CB8AC3E}">
        <p14:creationId xmlns:p14="http://schemas.microsoft.com/office/powerpoint/2010/main" val="169445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076" y="223982"/>
            <a:ext cx="10440988" cy="468314"/>
          </a:xfrm>
        </p:spPr>
        <p:txBody>
          <a:bodyPr>
            <a:normAutofit/>
          </a:bodyPr>
          <a:lstStyle/>
          <a:p>
            <a:pPr algn="ctr"/>
            <a:r>
              <a:rPr lang="fr-FR" sz="3200" dirty="0" err="1" smtClean="0">
                <a:latin typeface="Arial" pitchFamily="34" charset="0"/>
                <a:cs typeface="Arial" pitchFamily="34" charset="0"/>
              </a:rPr>
              <a:t>Pruning</a:t>
            </a:r>
            <a:endParaRPr lang="fr-FR" sz="3200" dirty="0">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 y="1287462"/>
            <a:ext cx="5802821" cy="436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lèche vers le bas 2"/>
          <p:cNvSpPr/>
          <p:nvPr/>
        </p:nvSpPr>
        <p:spPr>
          <a:xfrm>
            <a:off x="6003036" y="238912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vers le bas 3"/>
          <p:cNvSpPr/>
          <p:nvPr/>
        </p:nvSpPr>
        <p:spPr>
          <a:xfrm>
            <a:off x="6003036" y="392176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6487668" y="1446246"/>
            <a:ext cx="5358892"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err="1" smtClean="0"/>
              <a:t>Reaching</a:t>
            </a:r>
            <a:r>
              <a:rPr lang="fr-FR" dirty="0" smtClean="0"/>
              <a:t> comparable performance </a:t>
            </a:r>
          </a:p>
          <a:p>
            <a:pPr marL="285750" indent="-285750">
              <a:lnSpc>
                <a:spcPct val="150000"/>
              </a:lnSpc>
              <a:buFont typeface="Arial" panose="020B0604020202020204" pitchFamily="34" charset="0"/>
              <a:buChar char="•"/>
            </a:pPr>
            <a:r>
              <a:rPr lang="fr-FR" dirty="0" smtClean="0"/>
              <a:t>But </a:t>
            </a:r>
            <a:r>
              <a:rPr lang="en-US" dirty="0"/>
              <a:t>reduced </a:t>
            </a:r>
            <a:r>
              <a:rPr lang="en-US" dirty="0" smtClean="0"/>
              <a:t>potential </a:t>
            </a:r>
            <a:r>
              <a:rPr lang="en-US" dirty="0"/>
              <a:t>pruned structure </a:t>
            </a:r>
            <a:r>
              <a:rPr lang="en-US" dirty="0" smtClean="0"/>
              <a:t>space</a:t>
            </a:r>
          </a:p>
          <a:p>
            <a:pPr>
              <a:lnSpc>
                <a:spcPct val="150000"/>
              </a:lnSpc>
            </a:pPr>
            <a:r>
              <a:rPr lang="en-US" dirty="0" smtClean="0"/>
              <a:t>     (</a:t>
            </a:r>
            <a:r>
              <a:rPr lang="en-US" dirty="0"/>
              <a:t>limited </a:t>
            </a:r>
            <a:r>
              <a:rPr lang="en-US" dirty="0" smtClean="0"/>
              <a:t>pruned structures)</a:t>
            </a:r>
            <a:br>
              <a:rPr lang="en-US" dirty="0" smtClean="0"/>
            </a:br>
            <a:r>
              <a:rPr lang="en-US" dirty="0" smtClean="0"/>
              <a:t>=&gt;</a:t>
            </a:r>
            <a:r>
              <a:rPr lang="en-US" dirty="0"/>
              <a:t>Pre-training phase: a cumbersome and time-consuming computation process</a:t>
            </a:r>
            <a:endParaRPr lang="fr-FR" dirty="0"/>
          </a:p>
          <a:p>
            <a:pPr>
              <a:lnSpc>
                <a:spcPct val="150000"/>
              </a:lnSpc>
            </a:pPr>
            <a:endParaRPr lang="fr-FR" dirty="0"/>
          </a:p>
        </p:txBody>
      </p:sp>
      <p:sp>
        <p:nvSpPr>
          <p:cNvPr id="6" name="Rectangle 5"/>
          <p:cNvSpPr/>
          <p:nvPr/>
        </p:nvSpPr>
        <p:spPr>
          <a:xfrm>
            <a:off x="6515494" y="4023098"/>
            <a:ext cx="5034392" cy="1754326"/>
          </a:xfrm>
          <a:prstGeom prst="rect">
            <a:avLst/>
          </a:prstGeom>
        </p:spPr>
        <p:txBody>
          <a:bodyPr wrap="none">
            <a:spAutoFit/>
          </a:bodyPr>
          <a:lstStyle/>
          <a:p>
            <a:pPr marL="285750" indent="-285750">
              <a:lnSpc>
                <a:spcPct val="150000"/>
              </a:lnSpc>
              <a:buFont typeface="Arial" panose="020B0604020202020204" pitchFamily="34" charset="0"/>
              <a:buChar char="•"/>
            </a:pPr>
            <a:r>
              <a:rPr lang="en-US" dirty="0"/>
              <a:t>More diverse and effective pruned </a:t>
            </a:r>
            <a:r>
              <a:rPr lang="en-US" dirty="0" smtClean="0"/>
              <a:t>structures</a:t>
            </a:r>
          </a:p>
          <a:p>
            <a:pPr marL="285750" indent="-285750">
              <a:lnSpc>
                <a:spcPct val="150000"/>
              </a:lnSpc>
              <a:buFont typeface="Arial" panose="020B0604020202020204" pitchFamily="34" charset="0"/>
              <a:buChar char="•"/>
            </a:pPr>
            <a:r>
              <a:rPr lang="fr-FR" dirty="0" err="1" smtClean="0"/>
              <a:t>Higher</a:t>
            </a:r>
            <a:r>
              <a:rPr lang="fr-FR" dirty="0" smtClean="0"/>
              <a:t> </a:t>
            </a:r>
            <a:r>
              <a:rPr lang="fr-FR" dirty="0" err="1" smtClean="0"/>
              <a:t>prediction</a:t>
            </a:r>
            <a:r>
              <a:rPr lang="fr-FR" dirty="0" smtClean="0"/>
              <a:t> </a:t>
            </a:r>
            <a:r>
              <a:rPr lang="fr-FR" dirty="0" err="1"/>
              <a:t>accuracy</a:t>
            </a:r>
            <a:r>
              <a:rPr lang="en-US" dirty="0" smtClean="0"/>
              <a:t> </a:t>
            </a:r>
          </a:p>
          <a:p>
            <a:pPr marL="285750" indent="-285750">
              <a:lnSpc>
                <a:spcPct val="150000"/>
              </a:lnSpc>
              <a:buFont typeface="Arial" panose="020B0604020202020204" pitchFamily="34" charset="0"/>
              <a:buChar char="•"/>
            </a:pPr>
            <a:r>
              <a:rPr lang="en-US" dirty="0" smtClean="0"/>
              <a:t>Reduce </a:t>
            </a:r>
            <a:r>
              <a:rPr lang="en-US" dirty="0"/>
              <a:t>the pruned model search </a:t>
            </a:r>
            <a:r>
              <a:rPr lang="en-US" dirty="0" smtClean="0"/>
              <a:t>cost</a:t>
            </a:r>
          </a:p>
          <a:p>
            <a:pPr>
              <a:lnSpc>
                <a:spcPct val="150000"/>
              </a:lnSpc>
            </a:pPr>
            <a:r>
              <a:rPr lang="en-US" dirty="0"/>
              <a:t> </a:t>
            </a:r>
            <a:r>
              <a:rPr lang="en-US" dirty="0" smtClean="0"/>
              <a:t>    (from </a:t>
            </a:r>
            <a:r>
              <a:rPr lang="fr-FR" dirty="0"/>
              <a:t>310 </a:t>
            </a:r>
            <a:r>
              <a:rPr lang="fr-FR" dirty="0" err="1" smtClean="0"/>
              <a:t>hours</a:t>
            </a:r>
            <a:r>
              <a:rPr lang="fr-FR" dirty="0"/>
              <a:t> to </a:t>
            </a:r>
            <a:r>
              <a:rPr lang="fr-FR" dirty="0" err="1"/>
              <a:t>only</a:t>
            </a:r>
            <a:r>
              <a:rPr lang="fr-FR" dirty="0"/>
              <a:t> 2.8 </a:t>
            </a:r>
            <a:r>
              <a:rPr lang="fr-FR" dirty="0" err="1" smtClean="0"/>
              <a:t>hours</a:t>
            </a:r>
            <a:r>
              <a:rPr lang="fr-FR" dirty="0" smtClean="0"/>
              <a:t>)</a:t>
            </a:r>
            <a:endParaRPr lang="fr-FR" dirty="0"/>
          </a:p>
        </p:txBody>
      </p:sp>
      <p:sp>
        <p:nvSpPr>
          <p:cNvPr id="8" name="Rectangle 7"/>
          <p:cNvSpPr/>
          <p:nvPr/>
        </p:nvSpPr>
        <p:spPr>
          <a:xfrm>
            <a:off x="225033" y="918130"/>
            <a:ext cx="2518638" cy="369332"/>
          </a:xfrm>
          <a:prstGeom prst="rect">
            <a:avLst/>
          </a:prstGeom>
        </p:spPr>
        <p:txBody>
          <a:bodyPr wrap="none">
            <a:spAutoFit/>
          </a:bodyPr>
          <a:lstStyle/>
          <a:p>
            <a:r>
              <a:rPr lang="fr-FR" b="1" dirty="0" err="1"/>
              <a:t>Pruning</a:t>
            </a:r>
            <a:r>
              <a:rPr lang="fr-FR" b="1" dirty="0"/>
              <a:t> </a:t>
            </a:r>
            <a:r>
              <a:rPr lang="fr-FR" b="1" dirty="0" err="1"/>
              <a:t>from</a:t>
            </a:r>
            <a:r>
              <a:rPr lang="fr-FR" b="1" dirty="0"/>
              <a:t> scratch</a:t>
            </a:r>
          </a:p>
        </p:txBody>
      </p:sp>
    </p:spTree>
    <p:extLst>
      <p:ext uri="{BB962C8B-B14F-4D97-AF65-F5344CB8AC3E}">
        <p14:creationId xmlns:p14="http://schemas.microsoft.com/office/powerpoint/2010/main" val="1629355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BEE82BB3-5091-49EE-B4F6-5F6AA09151AD}"/>
              </a:ext>
            </a:extLst>
          </p:cNvPr>
          <p:cNvSpPr/>
          <p:nvPr/>
        </p:nvSpPr>
        <p:spPr>
          <a:xfrm>
            <a:off x="3521396" y="133914"/>
            <a:ext cx="6134180" cy="584775"/>
          </a:xfrm>
          <a:prstGeom prst="rect">
            <a:avLst/>
          </a:prstGeom>
        </p:spPr>
        <p:txBody>
          <a:bodyPr wrap="none">
            <a:spAutoFit/>
          </a:bodyPr>
          <a:lstStyle/>
          <a:p>
            <a:r>
              <a:rPr lang="en-US" sz="3200" b="1" dirty="0">
                <a:solidFill>
                  <a:schemeClr val="bg1"/>
                </a:solidFill>
              </a:rPr>
              <a:t>State of the Art of Pruned-ELM</a:t>
            </a:r>
            <a:endParaRPr lang="fr-FR" sz="3200" b="1" dirty="0">
              <a:solidFill>
                <a:schemeClr val="bg1"/>
              </a:solidFill>
            </a:endParaRPr>
          </a:p>
        </p:txBody>
      </p:sp>
      <p:sp>
        <p:nvSpPr>
          <p:cNvPr id="8" name="TextBox 7">
            <a:extLst>
              <a:ext uri="{FF2B5EF4-FFF2-40B4-BE49-F238E27FC236}">
                <a16:creationId xmlns:a16="http://schemas.microsoft.com/office/drawing/2014/main" xmlns="" id="{CF2A8F51-9465-483C-936E-CEAE7BD87497}"/>
              </a:ext>
            </a:extLst>
          </p:cNvPr>
          <p:cNvSpPr txBox="1"/>
          <p:nvPr/>
        </p:nvSpPr>
        <p:spPr>
          <a:xfrm>
            <a:off x="263718" y="844299"/>
            <a:ext cx="1166723" cy="369332"/>
          </a:xfrm>
          <a:prstGeom prst="rect">
            <a:avLst/>
          </a:prstGeom>
          <a:noFill/>
        </p:spPr>
        <p:txBody>
          <a:bodyPr wrap="square">
            <a:spAutoFit/>
          </a:bodyPr>
          <a:lstStyle/>
          <a:p>
            <a:r>
              <a:rPr lang="fr-FR" sz="1800" b="1" i="0" kern="1200" dirty="0">
                <a:solidFill>
                  <a:schemeClr val="dk1"/>
                </a:solidFill>
                <a:effectLst/>
                <a:latin typeface="Arial" pitchFamily="34" charset="0"/>
                <a:ea typeface="+mn-ea"/>
                <a:cs typeface="Arial" pitchFamily="34" charset="0"/>
              </a:rPr>
              <a:t>OPELM</a:t>
            </a:r>
            <a:endParaRPr lang="fr-FR" sz="1800" dirty="0">
              <a:latin typeface="Arial" pitchFamily="34" charset="0"/>
              <a:cs typeface="Arial" pitchFamily="34" charset="0"/>
            </a:endParaRPr>
          </a:p>
        </p:txBody>
      </p:sp>
      <p:sp>
        <p:nvSpPr>
          <p:cNvPr id="10" name="TextBox 9">
            <a:extLst>
              <a:ext uri="{FF2B5EF4-FFF2-40B4-BE49-F238E27FC236}">
                <a16:creationId xmlns:a16="http://schemas.microsoft.com/office/drawing/2014/main" xmlns="" id="{9E8DAC11-0B53-4410-9BE8-2C0BF688E55D}"/>
              </a:ext>
            </a:extLst>
          </p:cNvPr>
          <p:cNvSpPr txBox="1"/>
          <p:nvPr/>
        </p:nvSpPr>
        <p:spPr>
          <a:xfrm>
            <a:off x="6374047" y="844299"/>
            <a:ext cx="1848210" cy="369332"/>
          </a:xfrm>
          <a:prstGeom prst="rect">
            <a:avLst/>
          </a:prstGeom>
          <a:noFill/>
        </p:spPr>
        <p:txBody>
          <a:bodyPr wrap="square">
            <a:spAutoFit/>
          </a:bodyPr>
          <a:lstStyle/>
          <a:p>
            <a:r>
              <a:rPr lang="fr-FR" sz="1800" b="1" i="0" kern="1200" dirty="0" smtClean="0">
                <a:solidFill>
                  <a:schemeClr val="dk1"/>
                </a:solidFill>
                <a:effectLst/>
                <a:latin typeface="Arial" pitchFamily="34" charset="0"/>
                <a:ea typeface="+mn-ea"/>
                <a:cs typeface="Arial" pitchFamily="34" charset="0"/>
              </a:rPr>
              <a:t>GAP-ELM</a:t>
            </a:r>
            <a:endParaRPr lang="fr-FR" sz="1800" dirty="0">
              <a:latin typeface="Arial" pitchFamily="34" charset="0"/>
              <a:cs typeface="Arial" pitchFamily="34" charset="0"/>
            </a:endParaRPr>
          </a:p>
        </p:txBody>
      </p:sp>
      <p:sp>
        <p:nvSpPr>
          <p:cNvPr id="11" name="Rectangle 10">
            <a:extLst>
              <a:ext uri="{FF2B5EF4-FFF2-40B4-BE49-F238E27FC236}">
                <a16:creationId xmlns:a16="http://schemas.microsoft.com/office/drawing/2014/main" xmlns="" id="{40F2B0DA-D847-44F8-ADA1-07399C8F0401}"/>
              </a:ext>
            </a:extLst>
          </p:cNvPr>
          <p:cNvSpPr/>
          <p:nvPr/>
        </p:nvSpPr>
        <p:spPr>
          <a:xfrm>
            <a:off x="6246688" y="5839281"/>
            <a:ext cx="5885851" cy="369332"/>
          </a:xfrm>
          <a:prstGeom prst="rect">
            <a:avLst/>
          </a:prstGeom>
        </p:spPr>
        <p:txBody>
          <a:bodyPr wrap="square">
            <a:spAutoFit/>
          </a:bodyPr>
          <a:lstStyle/>
          <a:p>
            <a:endParaRPr lang="fr-FR" dirty="0"/>
          </a:p>
        </p:txBody>
      </p:sp>
      <p:sp>
        <p:nvSpPr>
          <p:cNvPr id="4" name="Rectangle 3"/>
          <p:cNvSpPr/>
          <p:nvPr/>
        </p:nvSpPr>
        <p:spPr>
          <a:xfrm>
            <a:off x="11376546" y="844299"/>
            <a:ext cx="595035" cy="369332"/>
          </a:xfrm>
          <a:prstGeom prst="rect">
            <a:avLst/>
          </a:prstGeom>
        </p:spPr>
        <p:txBody>
          <a:bodyPr wrap="none">
            <a:spAutoFit/>
          </a:bodyPr>
          <a:lstStyle/>
          <a:p>
            <a:r>
              <a:rPr lang="fr-FR" b="1" dirty="0" smtClean="0">
                <a:solidFill>
                  <a:schemeClr val="dk1"/>
                </a:solidFill>
              </a:rPr>
              <a:t>[20]</a:t>
            </a:r>
            <a:endParaRPr lang="fr-FR" dirty="0"/>
          </a:p>
        </p:txBody>
      </p:sp>
      <p:sp>
        <p:nvSpPr>
          <p:cNvPr id="5" name="Rectangle 4"/>
          <p:cNvSpPr/>
          <p:nvPr/>
        </p:nvSpPr>
        <p:spPr>
          <a:xfrm>
            <a:off x="1430441" y="1330338"/>
            <a:ext cx="3522971" cy="10438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643509" y="1390593"/>
            <a:ext cx="2000516" cy="923330"/>
          </a:xfrm>
          <a:prstGeom prst="rect">
            <a:avLst/>
          </a:prstGeom>
        </p:spPr>
        <p:txBody>
          <a:bodyPr wrap="square">
            <a:spAutoFit/>
          </a:bodyPr>
          <a:lstStyle/>
          <a:p>
            <a:pPr algn="ctr">
              <a:lnSpc>
                <a:spcPct val="150000"/>
              </a:lnSpc>
            </a:pPr>
            <a:r>
              <a:rPr lang="en-US" dirty="0" smtClean="0"/>
              <a:t>ELM architecture design</a:t>
            </a:r>
            <a:endParaRPr lang="fr-FR" dirty="0"/>
          </a:p>
        </p:txBody>
      </p:sp>
      <p:sp>
        <p:nvSpPr>
          <p:cNvPr id="12" name="Rectangle 11"/>
          <p:cNvSpPr/>
          <p:nvPr/>
        </p:nvSpPr>
        <p:spPr>
          <a:xfrm>
            <a:off x="912583" y="2922932"/>
            <a:ext cx="2591179" cy="646331"/>
          </a:xfrm>
          <a:prstGeom prst="rect">
            <a:avLst/>
          </a:prstGeom>
        </p:spPr>
        <p:txBody>
          <a:bodyPr wrap="square">
            <a:spAutoFit/>
          </a:bodyPr>
          <a:lstStyle/>
          <a:p>
            <a:pPr algn="ctr"/>
            <a:r>
              <a:rPr lang="en-US" dirty="0"/>
              <a:t>Ranking the </a:t>
            </a:r>
            <a:r>
              <a:rPr lang="en-US" dirty="0" smtClean="0"/>
              <a:t>hidden neurons </a:t>
            </a:r>
            <a:r>
              <a:rPr lang="en-US" dirty="0"/>
              <a:t>using MRSR </a:t>
            </a:r>
          </a:p>
        </p:txBody>
      </p:sp>
      <p:sp>
        <p:nvSpPr>
          <p:cNvPr id="15" name="Rectangle 14"/>
          <p:cNvSpPr/>
          <p:nvPr/>
        </p:nvSpPr>
        <p:spPr>
          <a:xfrm>
            <a:off x="1094110" y="2753119"/>
            <a:ext cx="4194258" cy="102936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44775" y="4085153"/>
            <a:ext cx="3676737" cy="923330"/>
          </a:xfrm>
          <a:prstGeom prst="rect">
            <a:avLst/>
          </a:prstGeom>
        </p:spPr>
        <p:txBody>
          <a:bodyPr wrap="square">
            <a:spAutoFit/>
          </a:bodyPr>
          <a:lstStyle/>
          <a:p>
            <a:pPr algn="ctr"/>
            <a:r>
              <a:rPr lang="en-US" dirty="0"/>
              <a:t>Selection of the optimal number of hidden neurons using a </a:t>
            </a:r>
            <a:r>
              <a:rPr lang="en-US" dirty="0" smtClean="0"/>
              <a:t>LOO validation </a:t>
            </a:r>
            <a:endParaRPr lang="fr-FR" dirty="0"/>
          </a:p>
        </p:txBody>
      </p:sp>
      <p:sp>
        <p:nvSpPr>
          <p:cNvPr id="18" name="Rectangle 17"/>
          <p:cNvSpPr/>
          <p:nvPr/>
        </p:nvSpPr>
        <p:spPr>
          <a:xfrm>
            <a:off x="744775" y="4072861"/>
            <a:ext cx="4906290" cy="95472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647" y="1395225"/>
            <a:ext cx="733985" cy="94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and Selection Icons - Free SVG &amp; PNG Hand Selection Image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939" y="4076696"/>
            <a:ext cx="891460" cy="891460"/>
          </a:xfrm>
          <a:prstGeom prst="rect">
            <a:avLst/>
          </a:prstGeom>
          <a:noFill/>
          <a:extLst>
            <a:ext uri="{909E8E84-426E-40DD-AFC4-6F175D3DCCD1}">
              <a14:hiddenFill xmlns:a14="http://schemas.microsoft.com/office/drawing/2010/main">
                <a:solidFill>
                  <a:srgbClr val="FFFFFF"/>
                </a:solidFill>
              </a14:hiddenFill>
            </a:ext>
          </a:extLst>
        </p:spPr>
      </p:pic>
      <p:sp>
        <p:nvSpPr>
          <p:cNvPr id="103" name="Ellipse 102"/>
          <p:cNvSpPr/>
          <p:nvPr/>
        </p:nvSpPr>
        <p:spPr>
          <a:xfrm>
            <a:off x="3516515" y="2896546"/>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3777508" y="2896546"/>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4054260" y="2906493"/>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4315253" y="2906493"/>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4608779" y="2906493"/>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4869772" y="2906493"/>
            <a:ext cx="173620" cy="17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1" name="Connecteur en angle 110"/>
          <p:cNvCxnSpPr/>
          <p:nvPr/>
        </p:nvCxnSpPr>
        <p:spPr>
          <a:xfrm rot="5400000">
            <a:off x="3735083" y="3132215"/>
            <a:ext cx="271170" cy="12700"/>
          </a:xfrm>
          <a:prstGeom prst="bentConnector3">
            <a:avLst>
              <a:gd name="adj1" fmla="val 1158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a:stCxn id="103" idx="4"/>
          </p:cNvCxnSpPr>
          <p:nvPr/>
        </p:nvCxnSpPr>
        <p:spPr>
          <a:xfrm>
            <a:off x="3603325" y="3070166"/>
            <a:ext cx="0" cy="2039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p:cNvCxnSpPr>
            <a:stCxn id="105" idx="4"/>
          </p:cNvCxnSpPr>
          <p:nvPr/>
        </p:nvCxnSpPr>
        <p:spPr>
          <a:xfrm>
            <a:off x="4141070" y="3080113"/>
            <a:ext cx="0" cy="19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p:cNvCxnSpPr>
            <a:stCxn id="106" idx="4"/>
          </p:cNvCxnSpPr>
          <p:nvPr/>
        </p:nvCxnSpPr>
        <p:spPr>
          <a:xfrm>
            <a:off x="4402063" y="3080113"/>
            <a:ext cx="0" cy="19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Connecteur droit avec flèche 114"/>
          <p:cNvCxnSpPr>
            <a:stCxn id="107" idx="4"/>
          </p:cNvCxnSpPr>
          <p:nvPr/>
        </p:nvCxnSpPr>
        <p:spPr>
          <a:xfrm>
            <a:off x="4695589" y="3080113"/>
            <a:ext cx="0" cy="19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Connecteur droit avec flèche 116"/>
          <p:cNvCxnSpPr>
            <a:stCxn id="108" idx="4"/>
          </p:cNvCxnSpPr>
          <p:nvPr/>
        </p:nvCxnSpPr>
        <p:spPr>
          <a:xfrm>
            <a:off x="4956582" y="3080113"/>
            <a:ext cx="0" cy="19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3397179" y="3256371"/>
            <a:ext cx="399468" cy="323165"/>
          </a:xfrm>
          <a:prstGeom prst="rect">
            <a:avLst/>
          </a:prstGeom>
        </p:spPr>
        <p:txBody>
          <a:bodyPr wrap="none">
            <a:spAutoFit/>
          </a:bodyPr>
          <a:lstStyle/>
          <a:p>
            <a:r>
              <a:rPr lang="en-US" sz="1500" dirty="0" smtClean="0"/>
              <a:t>01</a:t>
            </a:r>
            <a:endParaRPr lang="fr-FR" sz="1500" dirty="0"/>
          </a:p>
        </p:txBody>
      </p:sp>
      <p:sp>
        <p:nvSpPr>
          <p:cNvPr id="125" name="Rectangle 124"/>
          <p:cNvSpPr/>
          <p:nvPr/>
        </p:nvSpPr>
        <p:spPr>
          <a:xfrm>
            <a:off x="3656445" y="3255565"/>
            <a:ext cx="399468" cy="323165"/>
          </a:xfrm>
          <a:prstGeom prst="rect">
            <a:avLst/>
          </a:prstGeom>
        </p:spPr>
        <p:txBody>
          <a:bodyPr wrap="none">
            <a:spAutoFit/>
          </a:bodyPr>
          <a:lstStyle/>
          <a:p>
            <a:r>
              <a:rPr lang="en-US" sz="1500" dirty="0" smtClean="0"/>
              <a:t>03</a:t>
            </a:r>
            <a:endParaRPr lang="fr-FR" sz="1500" dirty="0"/>
          </a:p>
        </p:txBody>
      </p:sp>
      <p:sp>
        <p:nvSpPr>
          <p:cNvPr id="126" name="Rectangle 125"/>
          <p:cNvSpPr/>
          <p:nvPr/>
        </p:nvSpPr>
        <p:spPr>
          <a:xfrm>
            <a:off x="3942015" y="3255565"/>
            <a:ext cx="399468" cy="323165"/>
          </a:xfrm>
          <a:prstGeom prst="rect">
            <a:avLst/>
          </a:prstGeom>
        </p:spPr>
        <p:txBody>
          <a:bodyPr wrap="none">
            <a:spAutoFit/>
          </a:bodyPr>
          <a:lstStyle/>
          <a:p>
            <a:r>
              <a:rPr lang="en-US" sz="1500" dirty="0" smtClean="0"/>
              <a:t>02</a:t>
            </a:r>
            <a:endParaRPr lang="fr-FR" sz="1500" dirty="0"/>
          </a:p>
        </p:txBody>
      </p:sp>
      <p:sp>
        <p:nvSpPr>
          <p:cNvPr id="127" name="Rectangle 126"/>
          <p:cNvSpPr/>
          <p:nvPr/>
        </p:nvSpPr>
        <p:spPr>
          <a:xfrm>
            <a:off x="4211023" y="3258402"/>
            <a:ext cx="399468" cy="323165"/>
          </a:xfrm>
          <a:prstGeom prst="rect">
            <a:avLst/>
          </a:prstGeom>
        </p:spPr>
        <p:txBody>
          <a:bodyPr wrap="none">
            <a:spAutoFit/>
          </a:bodyPr>
          <a:lstStyle/>
          <a:p>
            <a:r>
              <a:rPr lang="en-US" sz="1500" dirty="0" smtClean="0"/>
              <a:t>06</a:t>
            </a:r>
            <a:endParaRPr lang="fr-FR" sz="1500" dirty="0"/>
          </a:p>
        </p:txBody>
      </p:sp>
      <p:sp>
        <p:nvSpPr>
          <p:cNvPr id="128" name="Rectangle 127"/>
          <p:cNvSpPr/>
          <p:nvPr/>
        </p:nvSpPr>
        <p:spPr>
          <a:xfrm>
            <a:off x="4485581" y="3255564"/>
            <a:ext cx="399468" cy="323165"/>
          </a:xfrm>
          <a:prstGeom prst="rect">
            <a:avLst/>
          </a:prstGeom>
        </p:spPr>
        <p:txBody>
          <a:bodyPr wrap="none">
            <a:spAutoFit/>
          </a:bodyPr>
          <a:lstStyle/>
          <a:p>
            <a:r>
              <a:rPr lang="en-US" sz="1500" dirty="0" smtClean="0"/>
              <a:t>05</a:t>
            </a:r>
            <a:endParaRPr lang="fr-FR" sz="1500" dirty="0"/>
          </a:p>
        </p:txBody>
      </p:sp>
      <p:sp>
        <p:nvSpPr>
          <p:cNvPr id="129" name="Rectangle 128"/>
          <p:cNvSpPr/>
          <p:nvPr/>
        </p:nvSpPr>
        <p:spPr>
          <a:xfrm>
            <a:off x="4756848" y="3253602"/>
            <a:ext cx="399468" cy="323165"/>
          </a:xfrm>
          <a:prstGeom prst="rect">
            <a:avLst/>
          </a:prstGeom>
        </p:spPr>
        <p:txBody>
          <a:bodyPr wrap="none">
            <a:spAutoFit/>
          </a:bodyPr>
          <a:lstStyle/>
          <a:p>
            <a:r>
              <a:rPr lang="en-US" sz="1500" dirty="0" smtClean="0"/>
              <a:t>04</a:t>
            </a:r>
            <a:endParaRPr lang="fr-FR" sz="1500" dirty="0"/>
          </a:p>
        </p:txBody>
      </p:sp>
      <p:sp>
        <p:nvSpPr>
          <p:cNvPr id="131" name="Rectangle 130"/>
          <p:cNvSpPr/>
          <p:nvPr/>
        </p:nvSpPr>
        <p:spPr>
          <a:xfrm>
            <a:off x="7085084" y="1310018"/>
            <a:ext cx="3522971" cy="104384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Rectangle 131"/>
          <p:cNvSpPr/>
          <p:nvPr/>
        </p:nvSpPr>
        <p:spPr>
          <a:xfrm>
            <a:off x="7298152" y="1355059"/>
            <a:ext cx="2000516" cy="923330"/>
          </a:xfrm>
          <a:prstGeom prst="rect">
            <a:avLst/>
          </a:prstGeom>
        </p:spPr>
        <p:txBody>
          <a:bodyPr wrap="square">
            <a:spAutoFit/>
          </a:bodyPr>
          <a:lstStyle/>
          <a:p>
            <a:pPr algn="ctr">
              <a:lnSpc>
                <a:spcPct val="150000"/>
              </a:lnSpc>
            </a:pPr>
            <a:r>
              <a:rPr lang="en-US" dirty="0" smtClean="0"/>
              <a:t>ELM architecture design</a:t>
            </a:r>
            <a:endParaRPr lang="fr-FR" dirty="0"/>
          </a:p>
        </p:txBody>
      </p:sp>
      <p:pic>
        <p:nvPicPr>
          <p:cNvPr id="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672" y="1358314"/>
            <a:ext cx="733985" cy="94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Rectangle 134"/>
          <p:cNvSpPr/>
          <p:nvPr/>
        </p:nvSpPr>
        <p:spPr>
          <a:xfrm>
            <a:off x="6306863" y="2489200"/>
            <a:ext cx="5568592" cy="195277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Rectangle 120"/>
          <p:cNvSpPr/>
          <p:nvPr/>
        </p:nvSpPr>
        <p:spPr>
          <a:xfrm>
            <a:off x="6306863" y="2413219"/>
            <a:ext cx="2176621" cy="369332"/>
          </a:xfrm>
          <a:prstGeom prst="rect">
            <a:avLst/>
          </a:prstGeom>
        </p:spPr>
        <p:txBody>
          <a:bodyPr wrap="none">
            <a:spAutoFit/>
          </a:bodyPr>
          <a:lstStyle/>
          <a:p>
            <a:r>
              <a:rPr lang="fr-FR" b="1" dirty="0" err="1"/>
              <a:t>Genetic</a:t>
            </a:r>
            <a:r>
              <a:rPr lang="fr-FR" b="1" dirty="0"/>
              <a:t> </a:t>
            </a:r>
            <a:r>
              <a:rPr lang="fr-FR" b="1" dirty="0" err="1"/>
              <a:t>Algorithm</a:t>
            </a:r>
            <a:endParaRPr lang="fr-FR" dirty="0"/>
          </a:p>
        </p:txBody>
      </p:sp>
      <p:cxnSp>
        <p:nvCxnSpPr>
          <p:cNvPr id="140" name="Connecteur droit avec flèche 139"/>
          <p:cNvCxnSpPr>
            <a:stCxn id="5" idx="2"/>
            <a:endCxn id="15" idx="0"/>
          </p:cNvCxnSpPr>
          <p:nvPr/>
        </p:nvCxnSpPr>
        <p:spPr>
          <a:xfrm flipH="1">
            <a:off x="3191239" y="2374179"/>
            <a:ext cx="688" cy="37894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p:cNvCxnSpPr>
            <a:stCxn id="15" idx="2"/>
          </p:cNvCxnSpPr>
          <p:nvPr/>
        </p:nvCxnSpPr>
        <p:spPr>
          <a:xfrm>
            <a:off x="3191239" y="3782483"/>
            <a:ext cx="6681" cy="30607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04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775" y="4502938"/>
            <a:ext cx="5628767" cy="528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 name="Rectangle 155"/>
          <p:cNvSpPr/>
          <p:nvPr/>
        </p:nvSpPr>
        <p:spPr>
          <a:xfrm>
            <a:off x="6043159" y="5103674"/>
            <a:ext cx="5928422" cy="1200329"/>
          </a:xfrm>
          <a:prstGeom prst="rect">
            <a:avLst/>
          </a:prstGeom>
        </p:spPr>
        <p:txBody>
          <a:bodyPr wrap="square">
            <a:spAutoFit/>
          </a:bodyPr>
          <a:lstStyle/>
          <a:p>
            <a:pPr marL="285750" indent="-285750" algn="just">
              <a:buFont typeface="Arial" panose="020B0604020202020204" pitchFamily="34" charset="0"/>
              <a:buChar char="•"/>
            </a:pPr>
            <a:r>
              <a:rPr lang="en-US" dirty="0"/>
              <a:t>A</a:t>
            </a:r>
            <a:r>
              <a:rPr lang="en-US" dirty="0" smtClean="0"/>
              <a:t>ccuracies comparable to OP-ELM and ELM</a:t>
            </a:r>
            <a:br>
              <a:rPr lang="en-US" dirty="0" smtClean="0"/>
            </a:br>
            <a:r>
              <a:rPr lang="en-US" dirty="0" smtClean="0"/>
              <a:t> but with significant reduction of neurons.</a:t>
            </a:r>
          </a:p>
          <a:p>
            <a:pPr marL="285750" indent="-285750" algn="just">
              <a:buFont typeface="Arial" panose="020B0604020202020204" pitchFamily="34" charset="0"/>
              <a:buChar char="•"/>
            </a:pPr>
            <a:r>
              <a:rPr lang="el-GR" dirty="0"/>
              <a:t>α</a:t>
            </a:r>
            <a:r>
              <a:rPr lang="fr-FR" dirty="0"/>
              <a:t> </a:t>
            </a:r>
            <a:r>
              <a:rPr lang="en-US" dirty="0"/>
              <a:t>increase </a:t>
            </a:r>
            <a:r>
              <a:rPr lang="en-US" dirty="0">
                <a:sym typeface="Wingdings" pitchFamily="2" charset="2"/>
              </a:rPr>
              <a:t></a:t>
            </a:r>
            <a:r>
              <a:rPr lang="en-US" dirty="0"/>
              <a:t>GAP-ELM accuracies and number of hidden neurons tend to increase </a:t>
            </a:r>
            <a:r>
              <a:rPr lang="en-US" dirty="0" smtClean="0"/>
              <a:t>.</a:t>
            </a:r>
            <a:endParaRPr lang="fr-FR" dirty="0"/>
          </a:p>
        </p:txBody>
      </p:sp>
      <p:pic>
        <p:nvPicPr>
          <p:cNvPr id="1042" name="Image 10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388" y="2745589"/>
            <a:ext cx="5395012" cy="1671694"/>
          </a:xfrm>
          <a:prstGeom prst="rect">
            <a:avLst/>
          </a:prstGeom>
        </p:spPr>
      </p:pic>
      <p:sp>
        <p:nvSpPr>
          <p:cNvPr id="1043" name="Rectangle 1042"/>
          <p:cNvSpPr/>
          <p:nvPr/>
        </p:nvSpPr>
        <p:spPr>
          <a:xfrm>
            <a:off x="409838" y="5113062"/>
            <a:ext cx="4455066" cy="1477328"/>
          </a:xfrm>
          <a:prstGeom prst="rect">
            <a:avLst/>
          </a:prstGeom>
        </p:spPr>
        <p:txBody>
          <a:bodyPr wrap="none">
            <a:spAutoFit/>
          </a:bodyPr>
          <a:lstStyle/>
          <a:p>
            <a:r>
              <a:rPr lang="en-US" b="1" dirty="0"/>
              <a:t>LOO</a:t>
            </a:r>
            <a:r>
              <a:rPr lang="en-US" dirty="0"/>
              <a:t> </a:t>
            </a:r>
            <a:r>
              <a:rPr lang="en-US" dirty="0" smtClean="0"/>
              <a:t>: Leave-One-Out</a:t>
            </a:r>
          </a:p>
          <a:p>
            <a:r>
              <a:rPr lang="en-US" b="1" dirty="0" smtClean="0"/>
              <a:t>MRSR</a:t>
            </a:r>
            <a:r>
              <a:rPr lang="en-US" dirty="0" smtClean="0"/>
              <a:t>: </a:t>
            </a:r>
            <a:r>
              <a:rPr lang="en-US" dirty="0" err="1" smtClean="0"/>
              <a:t>Multiresponse</a:t>
            </a:r>
            <a:r>
              <a:rPr lang="en-US" dirty="0" smtClean="0"/>
              <a:t> Sparse Regression</a:t>
            </a:r>
          </a:p>
          <a:p>
            <a:endParaRPr lang="en-US" dirty="0" smtClean="0"/>
          </a:p>
          <a:p>
            <a:pPr marL="285750" indent="-285750">
              <a:buFont typeface="Arial" panose="020B0604020202020204" pitchFamily="34" charset="0"/>
              <a:buChar char="•"/>
            </a:pPr>
            <a:r>
              <a:rPr lang="fr-FR" dirty="0" err="1"/>
              <a:t>V</a:t>
            </a:r>
            <a:r>
              <a:rPr lang="fr-FR" dirty="0" err="1" smtClean="0"/>
              <a:t>ery</a:t>
            </a:r>
            <a:r>
              <a:rPr lang="fr-FR" dirty="0" smtClean="0"/>
              <a:t> </a:t>
            </a:r>
            <a:r>
              <a:rPr lang="fr-FR" dirty="0"/>
              <a:t>time </a:t>
            </a:r>
            <a:r>
              <a:rPr lang="fr-FR" dirty="0" err="1"/>
              <a:t>consuming</a:t>
            </a:r>
            <a:r>
              <a:rPr lang="fr-FR" dirty="0"/>
              <a:t> </a:t>
            </a:r>
            <a:r>
              <a:rPr lang="fr-FR" dirty="0" smtClean="0"/>
              <a:t> </a:t>
            </a:r>
            <a:endParaRPr lang="fr-FR" dirty="0"/>
          </a:p>
          <a:p>
            <a:endParaRPr lang="fr-FR" dirty="0"/>
          </a:p>
        </p:txBody>
      </p:sp>
    </p:spTree>
    <p:extLst>
      <p:ext uri="{BB962C8B-B14F-4D97-AF65-F5344CB8AC3E}">
        <p14:creationId xmlns:p14="http://schemas.microsoft.com/office/powerpoint/2010/main" val="121515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1396" y="133914"/>
            <a:ext cx="6134180" cy="584775"/>
          </a:xfrm>
          <a:prstGeom prst="rect">
            <a:avLst/>
          </a:prstGeom>
        </p:spPr>
        <p:txBody>
          <a:bodyPr wrap="none">
            <a:spAutoFit/>
          </a:bodyPr>
          <a:lstStyle/>
          <a:p>
            <a:r>
              <a:rPr lang="en-US" sz="3200" b="1" dirty="0">
                <a:solidFill>
                  <a:schemeClr val="bg1"/>
                </a:solidFill>
              </a:rPr>
              <a:t>State of the Art of Pruned-ELM</a:t>
            </a:r>
            <a:endParaRPr lang="fr-FR" sz="3200" b="1" dirty="0">
              <a:solidFill>
                <a:schemeClr val="bg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9" y="766149"/>
            <a:ext cx="3780257" cy="234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14" y="3157020"/>
            <a:ext cx="3534749" cy="2247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Connecteur droit 2"/>
          <p:cNvCxnSpPr/>
          <p:nvPr/>
        </p:nvCxnSpPr>
        <p:spPr>
          <a:xfrm>
            <a:off x="4119684" y="1197855"/>
            <a:ext cx="0" cy="420687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8204004" y="1187694"/>
            <a:ext cx="0" cy="420687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20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8023" y="1003374"/>
            <a:ext cx="3521075"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7861" y="3227276"/>
            <a:ext cx="3551237"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564" y="917781"/>
            <a:ext cx="3551237"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2564" y="3188380"/>
            <a:ext cx="3641826"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rrow: Right 1">
            <a:extLst>
              <a:ext uri="{FF2B5EF4-FFF2-40B4-BE49-F238E27FC236}">
                <a16:creationId xmlns:a16="http://schemas.microsoft.com/office/drawing/2014/main" xmlns="" id="{EE32F7FD-79B5-4034-9A22-199F72BDDCAA}"/>
              </a:ext>
            </a:extLst>
          </p:cNvPr>
          <p:cNvSpPr/>
          <p:nvPr/>
        </p:nvSpPr>
        <p:spPr>
          <a:xfrm>
            <a:off x="293298" y="6040983"/>
            <a:ext cx="43994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9A3B8933-F154-40CA-A8F3-C18F083EDD64}"/>
              </a:ext>
            </a:extLst>
          </p:cNvPr>
          <p:cNvSpPr txBox="1"/>
          <p:nvPr/>
        </p:nvSpPr>
        <p:spPr>
          <a:xfrm>
            <a:off x="784957" y="5994279"/>
            <a:ext cx="6669454" cy="369332"/>
          </a:xfrm>
          <a:prstGeom prst="rect">
            <a:avLst/>
          </a:prstGeom>
          <a:noFill/>
        </p:spPr>
        <p:txBody>
          <a:bodyPr wrap="none" rtlCol="0">
            <a:spAutoFit/>
          </a:bodyPr>
          <a:lstStyle/>
          <a:p>
            <a:r>
              <a:rPr lang="de-DE" dirty="0"/>
              <a:t>GAP ELM </a:t>
            </a:r>
            <a:r>
              <a:rPr lang="de-DE" dirty="0" err="1"/>
              <a:t>implementation</a:t>
            </a:r>
            <a:r>
              <a:rPr lang="de-DE" dirty="0"/>
              <a:t> </a:t>
            </a:r>
            <a:r>
              <a:rPr lang="de-DE" dirty="0" err="1"/>
              <a:t>as</a:t>
            </a:r>
            <a:r>
              <a:rPr lang="de-DE" dirty="0"/>
              <a:t> a </a:t>
            </a:r>
            <a:r>
              <a:rPr lang="de-DE" dirty="0" err="1"/>
              <a:t>reference</a:t>
            </a:r>
            <a:r>
              <a:rPr lang="de-DE" dirty="0"/>
              <a:t> </a:t>
            </a:r>
            <a:r>
              <a:rPr lang="de-DE" dirty="0" err="1"/>
              <a:t>method</a:t>
            </a:r>
            <a:r>
              <a:rPr lang="de-DE" dirty="0"/>
              <a:t> </a:t>
            </a:r>
            <a:r>
              <a:rPr lang="de-DE" dirty="0" err="1"/>
              <a:t>from</a:t>
            </a:r>
            <a:r>
              <a:rPr lang="de-DE" dirty="0"/>
              <a:t> </a:t>
            </a:r>
            <a:r>
              <a:rPr lang="de-DE" dirty="0" err="1"/>
              <a:t>the</a:t>
            </a:r>
            <a:r>
              <a:rPr lang="de-DE" dirty="0"/>
              <a:t> SOA</a:t>
            </a:r>
            <a:endParaRPr lang="en-US" dirty="0"/>
          </a:p>
        </p:txBody>
      </p:sp>
      <p:sp>
        <p:nvSpPr>
          <p:cNvPr id="6" name="Rectangle 5"/>
          <p:cNvSpPr/>
          <p:nvPr/>
        </p:nvSpPr>
        <p:spPr>
          <a:xfrm>
            <a:off x="8016361" y="5470600"/>
            <a:ext cx="3318537" cy="1077218"/>
          </a:xfrm>
          <a:prstGeom prst="rect">
            <a:avLst/>
          </a:prstGeom>
        </p:spPr>
        <p:txBody>
          <a:bodyPr wrap="none">
            <a:spAutoFit/>
          </a:bodyPr>
          <a:lstStyle/>
          <a:p>
            <a:r>
              <a:rPr lang="en-US" sz="1600" dirty="0" smtClean="0"/>
              <a:t>UCI </a:t>
            </a:r>
            <a:r>
              <a:rPr lang="en-US" sz="1600" dirty="0"/>
              <a:t>Machine Learning </a:t>
            </a:r>
            <a:r>
              <a:rPr lang="en-US" sz="1600" dirty="0" smtClean="0"/>
              <a:t>Repository:</a:t>
            </a:r>
            <a:br>
              <a:rPr lang="en-US" sz="1600" dirty="0" smtClean="0"/>
            </a:br>
            <a:r>
              <a:rPr lang="en-US" sz="1600" dirty="0" smtClean="0"/>
              <a:t>BAN : Banana</a:t>
            </a:r>
          </a:p>
          <a:p>
            <a:r>
              <a:rPr lang="fr-FR" sz="1600" dirty="0" smtClean="0"/>
              <a:t>PID : </a:t>
            </a:r>
            <a:r>
              <a:rPr lang="fr-FR" sz="1600" dirty="0" err="1" smtClean="0"/>
              <a:t>Pima</a:t>
            </a:r>
            <a:r>
              <a:rPr lang="fr-FR" sz="1600" dirty="0" smtClean="0"/>
              <a:t> </a:t>
            </a:r>
            <a:r>
              <a:rPr lang="fr-FR" sz="1600" dirty="0" err="1"/>
              <a:t>Indians</a:t>
            </a:r>
            <a:r>
              <a:rPr lang="fr-FR" sz="1600" dirty="0"/>
              <a:t> </a:t>
            </a:r>
            <a:r>
              <a:rPr lang="fr-FR" sz="1600" dirty="0" err="1"/>
              <a:t>Diabetes</a:t>
            </a:r>
            <a:r>
              <a:rPr lang="en-US" sz="1600" dirty="0" smtClean="0"/>
              <a:t/>
            </a:r>
            <a:br>
              <a:rPr lang="en-US" sz="1600" dirty="0" smtClean="0"/>
            </a:br>
            <a:r>
              <a:rPr lang="fr-FR" sz="1600" dirty="0"/>
              <a:t>RIP: </a:t>
            </a:r>
            <a:r>
              <a:rPr lang="fr-FR" sz="1600" dirty="0" err="1"/>
              <a:t>Ripley</a:t>
            </a:r>
            <a:endParaRPr lang="en-US" sz="1600" dirty="0"/>
          </a:p>
        </p:txBody>
      </p:sp>
    </p:spTree>
    <p:extLst>
      <p:ext uri="{BB962C8B-B14F-4D97-AF65-F5344CB8AC3E}">
        <p14:creationId xmlns:p14="http://schemas.microsoft.com/office/powerpoint/2010/main" val="4193370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598" y="866070"/>
            <a:ext cx="8366589" cy="369332"/>
          </a:xfrm>
          <a:prstGeom prst="rect">
            <a:avLst/>
          </a:prstGeom>
        </p:spPr>
        <p:txBody>
          <a:bodyPr wrap="square">
            <a:spAutoFit/>
          </a:bodyPr>
          <a:lstStyle/>
          <a:p>
            <a:r>
              <a:rPr lang="en-US" dirty="0"/>
              <a:t>Annular ELM based on RANSAC Multi Model Response </a:t>
            </a:r>
            <a:r>
              <a:rPr lang="en-US" dirty="0" err="1" smtClean="0"/>
              <a:t>Regu</a:t>
            </a:r>
            <a:r>
              <a:rPr lang="fr-FR" dirty="0" err="1"/>
              <a:t>larization</a:t>
            </a:r>
            <a:endParaRPr lang="fr-FR" dirty="0"/>
          </a:p>
        </p:txBody>
      </p:sp>
      <p:sp>
        <p:nvSpPr>
          <p:cNvPr id="3" name="Rectangle 2"/>
          <p:cNvSpPr/>
          <p:nvPr/>
        </p:nvSpPr>
        <p:spPr>
          <a:xfrm>
            <a:off x="287684" y="1736339"/>
            <a:ext cx="1212351" cy="544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586142" y="1823938"/>
            <a:ext cx="697627" cy="369332"/>
          </a:xfrm>
          <a:prstGeom prst="rect">
            <a:avLst/>
          </a:prstGeom>
        </p:spPr>
        <p:txBody>
          <a:bodyPr wrap="none">
            <a:spAutoFit/>
          </a:bodyPr>
          <a:lstStyle/>
          <a:p>
            <a:r>
              <a:rPr lang="en-US" dirty="0" smtClean="0"/>
              <a:t>Input</a:t>
            </a:r>
            <a:endParaRPr lang="fr-FR" dirty="0"/>
          </a:p>
        </p:txBody>
      </p:sp>
      <p:sp>
        <p:nvSpPr>
          <p:cNvPr id="5" name="Rectangle 4"/>
          <p:cNvSpPr/>
          <p:nvPr/>
        </p:nvSpPr>
        <p:spPr>
          <a:xfrm>
            <a:off x="1929839" y="1736339"/>
            <a:ext cx="1830513" cy="5445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693677" y="1727509"/>
            <a:ext cx="1212351" cy="544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0889395" y="1815108"/>
            <a:ext cx="877163" cy="369332"/>
          </a:xfrm>
          <a:prstGeom prst="rect">
            <a:avLst/>
          </a:prstGeom>
        </p:spPr>
        <p:txBody>
          <a:bodyPr wrap="none">
            <a:spAutoFit/>
          </a:bodyPr>
          <a:lstStyle/>
          <a:p>
            <a:r>
              <a:rPr lang="en-US" dirty="0" smtClean="0"/>
              <a:t>Output</a:t>
            </a:r>
            <a:endParaRPr lang="fr-FR" dirty="0"/>
          </a:p>
        </p:txBody>
      </p:sp>
      <p:sp>
        <p:nvSpPr>
          <p:cNvPr id="8" name="Rectangle 7"/>
          <p:cNvSpPr/>
          <p:nvPr/>
        </p:nvSpPr>
        <p:spPr>
          <a:xfrm>
            <a:off x="2097432" y="1823938"/>
            <a:ext cx="1518364" cy="369332"/>
          </a:xfrm>
          <a:prstGeom prst="rect">
            <a:avLst/>
          </a:prstGeom>
        </p:spPr>
        <p:txBody>
          <a:bodyPr wrap="none">
            <a:spAutoFit/>
          </a:bodyPr>
          <a:lstStyle/>
          <a:p>
            <a:r>
              <a:rPr lang="en-US" dirty="0" smtClean="0"/>
              <a:t>Annular ELM</a:t>
            </a:r>
            <a:endParaRPr lang="fr-FR" dirty="0"/>
          </a:p>
        </p:txBody>
      </p:sp>
      <p:sp>
        <p:nvSpPr>
          <p:cNvPr id="10" name="Rectangle 9"/>
          <p:cNvSpPr/>
          <p:nvPr/>
        </p:nvSpPr>
        <p:spPr>
          <a:xfrm>
            <a:off x="6935042" y="1592503"/>
            <a:ext cx="2907587" cy="8116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836819" y="1673839"/>
            <a:ext cx="3159921" cy="646331"/>
          </a:xfrm>
          <a:prstGeom prst="rect">
            <a:avLst/>
          </a:prstGeom>
        </p:spPr>
        <p:txBody>
          <a:bodyPr wrap="square">
            <a:spAutoFit/>
          </a:bodyPr>
          <a:lstStyle/>
          <a:p>
            <a:pPr algn="ctr"/>
            <a:r>
              <a:rPr lang="en-US" dirty="0"/>
              <a:t>RANSAC Multi Model </a:t>
            </a:r>
            <a:r>
              <a:rPr lang="en-US" dirty="0" smtClean="0"/>
              <a:t>Response </a:t>
            </a:r>
            <a:r>
              <a:rPr lang="en-US" dirty="0" err="1"/>
              <a:t>Regu</a:t>
            </a:r>
            <a:r>
              <a:rPr lang="fr-FR" dirty="0" err="1"/>
              <a:t>larization</a:t>
            </a:r>
            <a:endParaRPr lang="fr-FR" dirty="0"/>
          </a:p>
        </p:txBody>
      </p:sp>
      <p:cxnSp>
        <p:nvCxnSpPr>
          <p:cNvPr id="13" name="Connecteur droit avec flèche 12"/>
          <p:cNvCxnSpPr>
            <a:stCxn id="3" idx="3"/>
            <a:endCxn id="5" idx="1"/>
          </p:cNvCxnSpPr>
          <p:nvPr/>
        </p:nvCxnSpPr>
        <p:spPr>
          <a:xfrm>
            <a:off x="1500035" y="2008604"/>
            <a:ext cx="4298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0" idx="3"/>
            <a:endCxn id="6" idx="1"/>
          </p:cNvCxnSpPr>
          <p:nvPr/>
        </p:nvCxnSpPr>
        <p:spPr>
          <a:xfrm>
            <a:off x="9842629" y="1998332"/>
            <a:ext cx="851048" cy="14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Flèche vers le bas 17"/>
          <p:cNvSpPr/>
          <p:nvPr/>
        </p:nvSpPr>
        <p:spPr>
          <a:xfrm>
            <a:off x="2614787" y="2384553"/>
            <a:ext cx="380144" cy="904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4652997" y="1724363"/>
            <a:ext cx="1417320" cy="544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4652997" y="1811962"/>
            <a:ext cx="1479892" cy="369332"/>
          </a:xfrm>
          <a:prstGeom prst="rect">
            <a:avLst/>
          </a:prstGeom>
        </p:spPr>
        <p:txBody>
          <a:bodyPr wrap="none">
            <a:spAutoFit/>
          </a:bodyPr>
          <a:lstStyle/>
          <a:p>
            <a:r>
              <a:rPr lang="en-US" dirty="0" smtClean="0"/>
              <a:t>Hidden layer</a:t>
            </a:r>
            <a:endParaRPr lang="fr-FR" dirty="0"/>
          </a:p>
        </p:txBody>
      </p:sp>
      <p:sp>
        <p:nvSpPr>
          <p:cNvPr id="22" name="Rectangle 21"/>
          <p:cNvSpPr/>
          <p:nvPr/>
        </p:nvSpPr>
        <p:spPr>
          <a:xfrm>
            <a:off x="3903468" y="2404161"/>
            <a:ext cx="2659538" cy="646331"/>
          </a:xfrm>
          <a:prstGeom prst="rect">
            <a:avLst/>
          </a:prstGeom>
        </p:spPr>
        <p:txBody>
          <a:bodyPr wrap="square">
            <a:spAutoFit/>
          </a:bodyPr>
          <a:lstStyle/>
          <a:p>
            <a:pPr algn="ctr"/>
            <a:r>
              <a:rPr lang="en-US" dirty="0" smtClean="0"/>
              <a:t>Redefinition of random </a:t>
            </a:r>
            <a:r>
              <a:rPr lang="en-US" dirty="0"/>
              <a:t>weights </a:t>
            </a:r>
            <a:r>
              <a:rPr lang="en-US" dirty="0" smtClean="0"/>
              <a:t>and bias</a:t>
            </a:r>
            <a:endParaRPr lang="fr-FR" dirty="0"/>
          </a:p>
        </p:txBody>
      </p:sp>
      <p:sp>
        <p:nvSpPr>
          <p:cNvPr id="23" name="Flèche vers le bas 22"/>
          <p:cNvSpPr/>
          <p:nvPr/>
        </p:nvSpPr>
        <p:spPr>
          <a:xfrm>
            <a:off x="8198763" y="2533054"/>
            <a:ext cx="380144" cy="7033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Connecteur droit avec flèche 25"/>
          <p:cNvCxnSpPr>
            <a:stCxn id="5" idx="3"/>
            <a:endCxn id="21" idx="1"/>
          </p:cNvCxnSpPr>
          <p:nvPr/>
        </p:nvCxnSpPr>
        <p:spPr>
          <a:xfrm flipV="1">
            <a:off x="3760352" y="1996628"/>
            <a:ext cx="892645" cy="1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a:stCxn id="21" idx="3"/>
            <a:endCxn id="10" idx="1"/>
          </p:cNvCxnSpPr>
          <p:nvPr/>
        </p:nvCxnSpPr>
        <p:spPr>
          <a:xfrm>
            <a:off x="6132889" y="1996628"/>
            <a:ext cx="802153" cy="1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842294" y="3452587"/>
            <a:ext cx="3516345" cy="13870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Based on circular back-propagation network:</a:t>
            </a:r>
          </a:p>
          <a:p>
            <a:r>
              <a:rPr lang="nl-NL" dirty="0">
                <a:solidFill>
                  <a:schemeClr val="tx1"/>
                </a:solidFill>
              </a:rPr>
              <a:t>Training </a:t>
            </a:r>
            <a:r>
              <a:rPr lang="nl-NL" dirty="0" err="1">
                <a:solidFill>
                  <a:schemeClr val="tx1"/>
                </a:solidFill>
              </a:rPr>
              <a:t>dataij</a:t>
            </a:r>
            <a:r>
              <a:rPr lang="nl-NL" dirty="0">
                <a:solidFill>
                  <a:schemeClr val="tx1"/>
                </a:solidFill>
              </a:rPr>
              <a:t> = Training </a:t>
            </a:r>
            <a:r>
              <a:rPr lang="nl-NL" dirty="0" err="1">
                <a:solidFill>
                  <a:schemeClr val="tx1"/>
                </a:solidFill>
              </a:rPr>
              <a:t>dataij</a:t>
            </a:r>
            <a:r>
              <a:rPr lang="nl-NL" dirty="0">
                <a:solidFill>
                  <a:schemeClr val="tx1"/>
                </a:solidFill>
              </a:rPr>
              <a:t> +1</a:t>
            </a:r>
          </a:p>
          <a:p>
            <a:r>
              <a:rPr lang="fr-FR" dirty="0" err="1">
                <a:solidFill>
                  <a:schemeClr val="tx1"/>
                </a:solidFill>
              </a:rPr>
              <a:t>Testing</a:t>
            </a:r>
            <a:r>
              <a:rPr lang="fr-FR" dirty="0">
                <a:solidFill>
                  <a:schemeClr val="tx1"/>
                </a:solidFill>
              </a:rPr>
              <a:t> </a:t>
            </a:r>
            <a:r>
              <a:rPr lang="fr-FR" dirty="0" err="1">
                <a:solidFill>
                  <a:schemeClr val="tx1"/>
                </a:solidFill>
              </a:rPr>
              <a:t>datapj</a:t>
            </a:r>
            <a:r>
              <a:rPr lang="fr-FR" dirty="0">
                <a:solidFill>
                  <a:schemeClr val="tx1"/>
                </a:solidFill>
              </a:rPr>
              <a:t> = </a:t>
            </a:r>
            <a:r>
              <a:rPr lang="fr-FR" dirty="0" err="1">
                <a:solidFill>
                  <a:schemeClr val="tx1"/>
                </a:solidFill>
              </a:rPr>
              <a:t>Testing</a:t>
            </a:r>
            <a:r>
              <a:rPr lang="fr-FR" dirty="0">
                <a:solidFill>
                  <a:schemeClr val="tx1"/>
                </a:solidFill>
              </a:rPr>
              <a:t> datapj+1</a:t>
            </a:r>
          </a:p>
        </p:txBody>
      </p:sp>
      <p:sp>
        <p:nvSpPr>
          <p:cNvPr id="53" name="Rectangle 52"/>
          <p:cNvSpPr/>
          <p:nvPr/>
        </p:nvSpPr>
        <p:spPr>
          <a:xfrm>
            <a:off x="4652997" y="3321554"/>
            <a:ext cx="7474914" cy="3036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54" name="Rectangle 53"/>
          <p:cNvSpPr/>
          <p:nvPr/>
        </p:nvSpPr>
        <p:spPr>
          <a:xfrm>
            <a:off x="6003274" y="3452655"/>
            <a:ext cx="4980915" cy="369332"/>
          </a:xfrm>
          <a:prstGeom prst="rect">
            <a:avLst/>
          </a:prstGeom>
        </p:spPr>
        <p:txBody>
          <a:bodyPr wrap="none">
            <a:spAutoFit/>
          </a:bodyPr>
          <a:lstStyle/>
          <a:p>
            <a:r>
              <a:rPr lang="en-US" dirty="0"/>
              <a:t>To reduce the number of hidden </a:t>
            </a:r>
            <a:r>
              <a:rPr lang="en-US" dirty="0" smtClean="0"/>
              <a:t>units (pruning)</a:t>
            </a:r>
            <a:endParaRPr lang="fr-FR" dirty="0"/>
          </a:p>
        </p:txBody>
      </p:sp>
      <p:sp>
        <p:nvSpPr>
          <p:cNvPr id="55" name="Rectangle 54"/>
          <p:cNvSpPr/>
          <p:nvPr/>
        </p:nvSpPr>
        <p:spPr>
          <a:xfrm>
            <a:off x="4755245" y="3934937"/>
            <a:ext cx="1023991" cy="68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fr-FR" dirty="0"/>
          </a:p>
        </p:txBody>
      </p:sp>
      <p:sp>
        <p:nvSpPr>
          <p:cNvPr id="56" name="Rectangle 55"/>
          <p:cNvSpPr/>
          <p:nvPr/>
        </p:nvSpPr>
        <p:spPr>
          <a:xfrm>
            <a:off x="5779236" y="3934937"/>
            <a:ext cx="1023991" cy="344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Inliers</a:t>
            </a:r>
            <a:endParaRPr lang="fr-FR" dirty="0"/>
          </a:p>
        </p:txBody>
      </p:sp>
      <p:sp>
        <p:nvSpPr>
          <p:cNvPr id="57" name="Rectangle 56"/>
          <p:cNvSpPr/>
          <p:nvPr/>
        </p:nvSpPr>
        <p:spPr>
          <a:xfrm>
            <a:off x="5779236" y="4279155"/>
            <a:ext cx="1023991" cy="344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Outliers</a:t>
            </a:r>
            <a:endParaRPr lang="fr-FR" dirty="0"/>
          </a:p>
        </p:txBody>
      </p:sp>
      <p:sp>
        <p:nvSpPr>
          <p:cNvPr id="58" name="Rectangle 57"/>
          <p:cNvSpPr/>
          <p:nvPr/>
        </p:nvSpPr>
        <p:spPr>
          <a:xfrm>
            <a:off x="8876770" y="3914321"/>
            <a:ext cx="1411829" cy="68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Model </a:t>
            </a:r>
            <a:r>
              <a:rPr lang="fr-FR" dirty="0" err="1" smtClean="0"/>
              <a:t>fitting</a:t>
            </a:r>
            <a:endParaRPr lang="fr-FR" dirty="0"/>
          </a:p>
        </p:txBody>
      </p:sp>
      <p:sp>
        <p:nvSpPr>
          <p:cNvPr id="59" name="Rectangle 58"/>
          <p:cNvSpPr/>
          <p:nvPr/>
        </p:nvSpPr>
        <p:spPr>
          <a:xfrm>
            <a:off x="6774171" y="3925604"/>
            <a:ext cx="2061503" cy="646331"/>
          </a:xfrm>
          <a:prstGeom prst="rect">
            <a:avLst/>
          </a:prstGeom>
        </p:spPr>
        <p:txBody>
          <a:bodyPr wrap="square">
            <a:spAutoFit/>
          </a:bodyPr>
          <a:lstStyle/>
          <a:p>
            <a:pPr algn="ctr"/>
            <a:r>
              <a:rPr lang="fr-FR" dirty="0" err="1"/>
              <a:t>Randomly</a:t>
            </a:r>
            <a:r>
              <a:rPr lang="fr-FR" dirty="0"/>
              <a:t> </a:t>
            </a:r>
            <a:r>
              <a:rPr lang="fr-FR" dirty="0" err="1"/>
              <a:t>choose</a:t>
            </a:r>
            <a:r>
              <a:rPr lang="fr-FR" dirty="0"/>
              <a:t> s </a:t>
            </a:r>
            <a:r>
              <a:rPr lang="fr-FR" dirty="0" err="1"/>
              <a:t>samples</a:t>
            </a:r>
            <a:endParaRPr lang="fr-FR" dirty="0"/>
          </a:p>
        </p:txBody>
      </p:sp>
      <p:cxnSp>
        <p:nvCxnSpPr>
          <p:cNvPr id="60" name="Connecteur droit avec flèche 59"/>
          <p:cNvCxnSpPr>
            <a:endCxn id="58" idx="1"/>
          </p:cNvCxnSpPr>
          <p:nvPr/>
        </p:nvCxnSpPr>
        <p:spPr>
          <a:xfrm flipV="1">
            <a:off x="6834049" y="4258539"/>
            <a:ext cx="2042721" cy="10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0332113" y="3945144"/>
            <a:ext cx="1729749" cy="646331"/>
          </a:xfrm>
          <a:prstGeom prst="rect">
            <a:avLst/>
          </a:prstGeom>
        </p:spPr>
        <p:txBody>
          <a:bodyPr wrap="square">
            <a:spAutoFit/>
          </a:bodyPr>
          <a:lstStyle/>
          <a:p>
            <a:pPr algn="ctr"/>
            <a:r>
              <a:rPr lang="fr-FR" dirty="0" smtClean="0"/>
              <a:t>To the </a:t>
            </a:r>
            <a:r>
              <a:rPr lang="fr-FR" dirty="0" err="1" smtClean="0"/>
              <a:t>random</a:t>
            </a:r>
            <a:r>
              <a:rPr lang="fr-FR" dirty="0" smtClean="0"/>
              <a:t> </a:t>
            </a:r>
            <a:r>
              <a:rPr lang="fr-FR" dirty="0" err="1" smtClean="0"/>
              <a:t>samples</a:t>
            </a:r>
            <a:endParaRPr lang="fr-FR" dirty="0"/>
          </a:p>
        </p:txBody>
      </p:sp>
      <p:sp>
        <p:nvSpPr>
          <p:cNvPr id="62" name="Rectangle 61"/>
          <p:cNvSpPr/>
          <p:nvPr/>
        </p:nvSpPr>
        <p:spPr>
          <a:xfrm>
            <a:off x="9298113" y="5042381"/>
            <a:ext cx="2722653" cy="117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Count the </a:t>
            </a:r>
            <a:r>
              <a:rPr lang="fr-FR" dirty="0" err="1" smtClean="0"/>
              <a:t>number</a:t>
            </a:r>
            <a:r>
              <a:rPr lang="fr-FR" dirty="0" smtClean="0"/>
              <a:t> M of data points(</a:t>
            </a:r>
            <a:r>
              <a:rPr lang="fr-FR" dirty="0" err="1" smtClean="0"/>
              <a:t>inliers</a:t>
            </a:r>
            <a:r>
              <a:rPr lang="fr-FR" dirty="0" smtClean="0"/>
              <a:t>) </a:t>
            </a:r>
            <a:r>
              <a:rPr lang="fr-FR" dirty="0" err="1" smtClean="0"/>
              <a:t>that</a:t>
            </a:r>
            <a:r>
              <a:rPr lang="fr-FR" dirty="0" smtClean="0"/>
              <a:t> fit the model </a:t>
            </a:r>
            <a:r>
              <a:rPr lang="fr-FR" dirty="0" err="1" smtClean="0"/>
              <a:t>with</a:t>
            </a:r>
            <a:r>
              <a:rPr lang="fr-FR" dirty="0" smtClean="0"/>
              <a:t> a mesure of </a:t>
            </a:r>
            <a:r>
              <a:rPr lang="fr-FR" dirty="0" err="1" smtClean="0"/>
              <a:t>error</a:t>
            </a:r>
            <a:r>
              <a:rPr lang="fr-FR" dirty="0" smtClean="0"/>
              <a:t> E</a:t>
            </a:r>
            <a:endParaRPr lang="fr-FR" dirty="0"/>
          </a:p>
        </p:txBody>
      </p:sp>
      <p:cxnSp>
        <p:nvCxnSpPr>
          <p:cNvPr id="64" name="Connecteur droit avec flèche 63"/>
          <p:cNvCxnSpPr>
            <a:stCxn id="62" idx="1"/>
            <a:endCxn id="65" idx="3"/>
          </p:cNvCxnSpPr>
          <p:nvPr/>
        </p:nvCxnSpPr>
        <p:spPr>
          <a:xfrm flipH="1">
            <a:off x="8762397" y="5629125"/>
            <a:ext cx="535716" cy="1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479586" y="5311741"/>
            <a:ext cx="1282811" cy="636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Repeat</a:t>
            </a:r>
            <a:r>
              <a:rPr lang="fr-FR" dirty="0" smtClean="0"/>
              <a:t> N times</a:t>
            </a:r>
            <a:endParaRPr lang="fr-FR" dirty="0"/>
          </a:p>
        </p:txBody>
      </p:sp>
      <p:cxnSp>
        <p:nvCxnSpPr>
          <p:cNvPr id="67" name="Connecteur en angle 66"/>
          <p:cNvCxnSpPr>
            <a:stCxn id="61" idx="1"/>
            <a:endCxn id="62" idx="0"/>
          </p:cNvCxnSpPr>
          <p:nvPr/>
        </p:nvCxnSpPr>
        <p:spPr>
          <a:xfrm rot="10800000" flipH="1" flipV="1">
            <a:off x="10332112" y="4268309"/>
            <a:ext cx="327327" cy="774071"/>
          </a:xfrm>
          <a:prstGeom prst="bentConnector4">
            <a:avLst>
              <a:gd name="adj1" fmla="val 96518"/>
              <a:gd name="adj2" fmla="val 70874"/>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940177" y="5095983"/>
            <a:ext cx="2047981" cy="1068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Choose</a:t>
            </a:r>
            <a:r>
              <a:rPr lang="fr-FR" dirty="0" smtClean="0"/>
              <a:t> the model </a:t>
            </a:r>
            <a:r>
              <a:rPr lang="fr-FR" dirty="0" err="1" smtClean="0"/>
              <a:t>that</a:t>
            </a:r>
            <a:r>
              <a:rPr lang="fr-FR" dirty="0" smtClean="0"/>
              <a:t> has the </a:t>
            </a:r>
            <a:r>
              <a:rPr lang="fr-FR" dirty="0" err="1" smtClean="0"/>
              <a:t>largest</a:t>
            </a:r>
            <a:r>
              <a:rPr lang="fr-FR" dirty="0" smtClean="0"/>
              <a:t> </a:t>
            </a:r>
            <a:r>
              <a:rPr lang="fr-FR" dirty="0" err="1" smtClean="0"/>
              <a:t>number</a:t>
            </a:r>
            <a:r>
              <a:rPr lang="fr-FR" dirty="0" smtClean="0"/>
              <a:t> M of </a:t>
            </a:r>
            <a:r>
              <a:rPr lang="fr-FR" dirty="0" err="1" smtClean="0"/>
              <a:t>inliers</a:t>
            </a:r>
            <a:endParaRPr lang="fr-FR" dirty="0"/>
          </a:p>
        </p:txBody>
      </p:sp>
      <p:cxnSp>
        <p:nvCxnSpPr>
          <p:cNvPr id="80" name="Connecteur droit avec flèche 79"/>
          <p:cNvCxnSpPr>
            <a:stCxn id="65" idx="1"/>
            <a:endCxn id="76" idx="3"/>
          </p:cNvCxnSpPr>
          <p:nvPr/>
        </p:nvCxnSpPr>
        <p:spPr>
          <a:xfrm flipH="1">
            <a:off x="6988158" y="5630240"/>
            <a:ext cx="4914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93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345764" y="884828"/>
            <a:ext cx="659155" cy="369332"/>
          </a:xfrm>
          <a:prstGeom prst="rect">
            <a:avLst/>
          </a:prstGeom>
        </p:spPr>
        <p:txBody>
          <a:bodyPr wrap="none">
            <a:spAutoFit/>
          </a:bodyPr>
          <a:lstStyle/>
          <a:p>
            <a:r>
              <a:rPr lang="en-US" b="1" dirty="0"/>
              <a:t>[</a:t>
            </a:r>
            <a:r>
              <a:rPr lang="en-US" b="1" dirty="0" smtClean="0"/>
              <a:t>1,2]</a:t>
            </a:r>
            <a:endParaRPr lang="fr-FR" dirty="0"/>
          </a:p>
        </p:txBody>
      </p:sp>
      <p:pic>
        <p:nvPicPr>
          <p:cNvPr id="15"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376" y="884828"/>
            <a:ext cx="2133918" cy="369332"/>
          </a:xfrm>
          <a:prstGeom prst="rect">
            <a:avLst/>
          </a:prstGeom>
        </p:spPr>
        <p:txBody>
          <a:bodyPr wrap="none">
            <a:spAutoFit/>
          </a:bodyPr>
          <a:lstStyle/>
          <a:p>
            <a:r>
              <a:rPr lang="de-DE" b="1" dirty="0" err="1" smtClean="0"/>
              <a:t>Elecromyography</a:t>
            </a:r>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80" y="1415935"/>
            <a:ext cx="4386805" cy="3608147"/>
          </a:xfrm>
          <a:prstGeom prst="rect">
            <a:avLst/>
          </a:prstGeom>
        </p:spPr>
      </p:pic>
      <p:sp>
        <p:nvSpPr>
          <p:cNvPr id="16" name="Rectangle 15"/>
          <p:cNvSpPr/>
          <p:nvPr/>
        </p:nvSpPr>
        <p:spPr>
          <a:xfrm>
            <a:off x="1293004" y="5103008"/>
            <a:ext cx="3788281" cy="369332"/>
          </a:xfrm>
          <a:prstGeom prst="rect">
            <a:avLst/>
          </a:prstGeom>
        </p:spPr>
        <p:txBody>
          <a:bodyPr wrap="none">
            <a:spAutoFit/>
          </a:bodyPr>
          <a:lstStyle/>
          <a:p>
            <a:r>
              <a:rPr lang="fr-FR" dirty="0" err="1" smtClean="0"/>
              <a:t>Motor</a:t>
            </a:r>
            <a:r>
              <a:rPr lang="fr-FR" dirty="0" smtClean="0"/>
              <a:t> Unit Action </a:t>
            </a:r>
            <a:r>
              <a:rPr lang="fr-FR" dirty="0" err="1" smtClean="0"/>
              <a:t>Potential</a:t>
            </a:r>
            <a:r>
              <a:rPr lang="fr-FR" dirty="0" smtClean="0"/>
              <a:t> (MUAP)</a:t>
            </a:r>
            <a:endParaRPr lang="fr-FR" dirty="0"/>
          </a:p>
        </p:txBody>
      </p:sp>
      <p:sp>
        <p:nvSpPr>
          <p:cNvPr id="17" name="Rectangle 16"/>
          <p:cNvSpPr/>
          <p:nvPr/>
        </p:nvSpPr>
        <p:spPr>
          <a:xfrm>
            <a:off x="20506" y="5765533"/>
            <a:ext cx="2326278" cy="369332"/>
          </a:xfrm>
          <a:prstGeom prst="rect">
            <a:avLst/>
          </a:prstGeom>
        </p:spPr>
        <p:txBody>
          <a:bodyPr wrap="none">
            <a:spAutoFit/>
          </a:bodyPr>
          <a:lstStyle/>
          <a:p>
            <a:r>
              <a:rPr lang="fr-FR" dirty="0" smtClean="0"/>
              <a:t>Diagnostic technique</a:t>
            </a:r>
            <a:endParaRPr lang="fr-FR" dirty="0"/>
          </a:p>
        </p:txBody>
      </p:sp>
      <p:sp>
        <p:nvSpPr>
          <p:cNvPr id="18" name="Rectangle 17"/>
          <p:cNvSpPr/>
          <p:nvPr/>
        </p:nvSpPr>
        <p:spPr>
          <a:xfrm>
            <a:off x="2430604" y="5764628"/>
            <a:ext cx="3775393" cy="369332"/>
          </a:xfrm>
          <a:prstGeom prst="rect">
            <a:avLst/>
          </a:prstGeom>
        </p:spPr>
        <p:txBody>
          <a:bodyPr wrap="none">
            <a:spAutoFit/>
          </a:bodyPr>
          <a:lstStyle/>
          <a:p>
            <a:r>
              <a:rPr lang="fr-FR" dirty="0" err="1" smtClean="0"/>
              <a:t>Recording</a:t>
            </a:r>
            <a:r>
              <a:rPr lang="fr-FR" dirty="0" smtClean="0"/>
              <a:t> </a:t>
            </a:r>
            <a:r>
              <a:rPr lang="fr-FR" dirty="0" err="1" smtClean="0"/>
              <a:t>electrical</a:t>
            </a:r>
            <a:r>
              <a:rPr lang="fr-FR" dirty="0" smtClean="0"/>
              <a:t> muscle </a:t>
            </a:r>
            <a:r>
              <a:rPr lang="fr-FR" dirty="0" err="1" smtClean="0"/>
              <a:t>activity</a:t>
            </a:r>
            <a:endParaRPr lang="fr-FR" dirty="0"/>
          </a:p>
        </p:txBody>
      </p:sp>
      <p:sp>
        <p:nvSpPr>
          <p:cNvPr id="3" name="Accolade fermante 2"/>
          <p:cNvSpPr/>
          <p:nvPr/>
        </p:nvSpPr>
        <p:spPr>
          <a:xfrm>
            <a:off x="2533474" y="2103120"/>
            <a:ext cx="956486" cy="96774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 name="Rectangle 3"/>
          <p:cNvSpPr/>
          <p:nvPr/>
        </p:nvSpPr>
        <p:spPr>
          <a:xfrm>
            <a:off x="3641090" y="2402324"/>
            <a:ext cx="1313180" cy="369332"/>
          </a:xfrm>
          <a:prstGeom prst="rect">
            <a:avLst/>
          </a:prstGeom>
        </p:spPr>
        <p:txBody>
          <a:bodyPr wrap="none">
            <a:spAutoFit/>
          </a:bodyPr>
          <a:lstStyle/>
          <a:p>
            <a:r>
              <a:rPr lang="fr-FR" dirty="0" err="1">
                <a:solidFill>
                  <a:srgbClr val="FF0000"/>
                </a:solidFill>
              </a:rPr>
              <a:t>Motor</a:t>
            </a:r>
            <a:r>
              <a:rPr lang="fr-FR" dirty="0">
                <a:solidFill>
                  <a:srgbClr val="FF0000"/>
                </a:solidFill>
              </a:rPr>
              <a:t> Unit </a:t>
            </a:r>
          </a:p>
        </p:txBody>
      </p:sp>
      <p:sp>
        <p:nvSpPr>
          <p:cNvPr id="21" name="Rectangle 20"/>
          <p:cNvSpPr/>
          <p:nvPr/>
        </p:nvSpPr>
        <p:spPr>
          <a:xfrm>
            <a:off x="3243279" y="100809"/>
            <a:ext cx="5698996" cy="584775"/>
          </a:xfrm>
          <a:prstGeom prst="rect">
            <a:avLst/>
          </a:prstGeom>
        </p:spPr>
        <p:txBody>
          <a:bodyPr wrap="none">
            <a:spAutoFit/>
          </a:bodyPr>
          <a:lstStyle/>
          <a:p>
            <a:r>
              <a:rPr lang="fr-FR" sz="3200" b="1" dirty="0" smtClean="0">
                <a:solidFill>
                  <a:schemeClr val="bg1"/>
                </a:solidFill>
              </a:rPr>
              <a:t>Introduction and motivation</a:t>
            </a:r>
            <a:r>
              <a:rPr lang="fr-FR" sz="2800" b="1" dirty="0" smtClean="0">
                <a:solidFill>
                  <a:schemeClr val="bg1"/>
                </a:solidFill>
              </a:rPr>
              <a:t> </a:t>
            </a:r>
            <a:endParaRPr lang="fr-FR" sz="2800" b="1" dirty="0">
              <a:solidFill>
                <a:schemeClr val="bg1"/>
              </a:solidFill>
            </a:endParaRPr>
          </a:p>
        </p:txBody>
      </p:sp>
      <p:sp>
        <p:nvSpPr>
          <p:cNvPr id="31" name="TextBox 4">
            <a:extLst>
              <a:ext uri="{FF2B5EF4-FFF2-40B4-BE49-F238E27FC236}">
                <a16:creationId xmlns:a16="http://schemas.microsoft.com/office/drawing/2014/main" xmlns="" id="{C9172947-D9B0-4CB2-9C81-0FB261E9DE0C}"/>
              </a:ext>
            </a:extLst>
          </p:cNvPr>
          <p:cNvSpPr txBox="1"/>
          <p:nvPr/>
        </p:nvSpPr>
        <p:spPr>
          <a:xfrm>
            <a:off x="6245860" y="5131513"/>
            <a:ext cx="5648960" cy="646331"/>
          </a:xfrm>
          <a:prstGeom prst="rect">
            <a:avLst/>
          </a:prstGeom>
          <a:noFill/>
        </p:spPr>
        <p:txBody>
          <a:bodyPr wrap="square" rtlCol="0">
            <a:spAutoFit/>
          </a:bodyPr>
          <a:lstStyle/>
          <a:p>
            <a:r>
              <a:rPr lang="de-DE" dirty="0"/>
              <a:t>P</a:t>
            </a:r>
            <a:r>
              <a:rPr lang="de-DE" dirty="0" smtClean="0"/>
              <a:t>hysiological </a:t>
            </a:r>
            <a:r>
              <a:rPr lang="de-DE" dirty="0" err="1" smtClean="0"/>
              <a:t>signal</a:t>
            </a:r>
            <a:r>
              <a:rPr lang="de-DE" dirty="0" smtClean="0"/>
              <a:t>       </a:t>
            </a:r>
            <a:r>
              <a:rPr lang="de-DE" dirty="0" err="1" smtClean="0"/>
              <a:t>Detected</a:t>
            </a:r>
            <a:r>
              <a:rPr lang="de-DE" dirty="0" smtClean="0"/>
              <a:t> </a:t>
            </a:r>
            <a:r>
              <a:rPr lang="de-DE" dirty="0" err="1"/>
              <a:t>even</a:t>
            </a:r>
            <a:r>
              <a:rPr lang="de-DE" dirty="0"/>
              <a:t> </a:t>
            </a:r>
            <a:r>
              <a:rPr lang="de-DE" dirty="0" err="1"/>
              <a:t>before</a:t>
            </a:r>
            <a:r>
              <a:rPr lang="de-DE" dirty="0"/>
              <a:t> </a:t>
            </a:r>
            <a:r>
              <a:rPr lang="de-DE" dirty="0" err="1"/>
              <a:t>the</a:t>
            </a:r>
            <a:r>
              <a:rPr lang="de-DE" dirty="0"/>
              <a:t> end </a:t>
            </a:r>
            <a:r>
              <a:rPr lang="de-DE" dirty="0" err="1"/>
              <a:t>of</a:t>
            </a:r>
            <a:r>
              <a:rPr lang="de-DE" dirty="0"/>
              <a:t> </a:t>
            </a:r>
            <a:r>
              <a:rPr lang="de-DE" dirty="0" err="1"/>
              <a:t>the</a:t>
            </a:r>
            <a:r>
              <a:rPr lang="de-DE" dirty="0"/>
              <a:t> </a:t>
            </a:r>
            <a:r>
              <a:rPr lang="de-DE" dirty="0" err="1"/>
              <a:t>gesture</a:t>
            </a:r>
            <a:r>
              <a:rPr lang="de-DE" dirty="0"/>
              <a:t> </a:t>
            </a:r>
            <a:r>
              <a:rPr lang="de-DE" dirty="0" err="1"/>
              <a:t>performance</a:t>
            </a:r>
            <a:r>
              <a:rPr lang="de-DE" dirty="0"/>
              <a:t> </a:t>
            </a:r>
            <a:r>
              <a:rPr lang="de-DE" dirty="0" smtClean="0"/>
              <a:t>                                  </a:t>
            </a:r>
            <a:endParaRPr lang="en-US" dirty="0"/>
          </a:p>
        </p:txBody>
      </p:sp>
      <p:pic>
        <p:nvPicPr>
          <p:cNvPr id="32" name="Imag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385" y="1996440"/>
            <a:ext cx="5206366" cy="2928582"/>
          </a:xfrm>
          <a:prstGeom prst="rect">
            <a:avLst/>
          </a:prstGeom>
        </p:spPr>
      </p:pic>
      <p:sp>
        <p:nvSpPr>
          <p:cNvPr id="33" name="Flèche droite 32"/>
          <p:cNvSpPr/>
          <p:nvPr/>
        </p:nvSpPr>
        <p:spPr>
          <a:xfrm>
            <a:off x="8376920" y="5965378"/>
            <a:ext cx="454365" cy="378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8831285" y="5973065"/>
            <a:ext cx="2903359" cy="369332"/>
          </a:xfrm>
          <a:prstGeom prst="rect">
            <a:avLst/>
          </a:prstGeom>
        </p:spPr>
        <p:txBody>
          <a:bodyPr wrap="none">
            <a:spAutoFit/>
          </a:bodyPr>
          <a:lstStyle/>
          <a:p>
            <a:r>
              <a:rPr lang="de-DE" dirty="0" smtClean="0"/>
              <a:t>Higher </a:t>
            </a:r>
            <a:r>
              <a:rPr lang="de-DE" dirty="0"/>
              <a:t>real time </a:t>
            </a:r>
            <a:r>
              <a:rPr lang="de-DE" dirty="0" err="1"/>
              <a:t>feasability</a:t>
            </a:r>
            <a:endParaRPr lang="en-US" dirty="0"/>
          </a:p>
        </p:txBody>
      </p:sp>
      <p:sp>
        <p:nvSpPr>
          <p:cNvPr id="35" name="Rectangle 34"/>
          <p:cNvSpPr/>
          <p:nvPr/>
        </p:nvSpPr>
        <p:spPr>
          <a:xfrm>
            <a:off x="8850025" y="5886310"/>
            <a:ext cx="2884620" cy="5114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droite 35"/>
          <p:cNvSpPr/>
          <p:nvPr/>
        </p:nvSpPr>
        <p:spPr>
          <a:xfrm>
            <a:off x="8395114" y="5230501"/>
            <a:ext cx="326537" cy="215491"/>
          </a:xfrm>
          <a:prstGeom prst="rightArrow">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185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anim calcmode="lin" valueType="num">
                                      <p:cBhvr>
                                        <p:cTn id="24" dur="1000" fill="hold"/>
                                        <p:tgtEl>
                                          <p:spTgt spid="31"/>
                                        </p:tgtEl>
                                        <p:attrNameLst>
                                          <p:attrName>ppt_x</p:attrName>
                                        </p:attrNameLst>
                                      </p:cBhvr>
                                      <p:tavLst>
                                        <p:tav tm="0">
                                          <p:val>
                                            <p:strVal val="#ppt_x"/>
                                          </p:val>
                                        </p:tav>
                                        <p:tav tm="100000">
                                          <p:val>
                                            <p:strVal val="#ppt_x"/>
                                          </p:val>
                                        </p:tav>
                                      </p:tavLst>
                                    </p:anim>
                                    <p:anim calcmode="lin" valueType="num">
                                      <p:cBhvr>
                                        <p:cTn id="25" dur="1000" fill="hold"/>
                                        <p:tgtEl>
                                          <p:spTgt spid="3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down)">
                                      <p:cBhvr>
                                        <p:cTn id="38" dur="500"/>
                                        <p:tgtEl>
                                          <p:spTgt spid="3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down)">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18" grpId="0"/>
      <p:bldP spid="31" grpId="0"/>
      <p:bldP spid="33" grpId="0" animBg="1"/>
      <p:bldP spid="34" grpId="0"/>
      <p:bldP spid="35"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80" y="1697039"/>
            <a:ext cx="1668777" cy="30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08570" y="1009134"/>
            <a:ext cx="4724370" cy="369332"/>
          </a:xfrm>
          <a:prstGeom prst="rect">
            <a:avLst/>
          </a:prstGeom>
        </p:spPr>
        <p:txBody>
          <a:bodyPr wrap="none">
            <a:spAutoFit/>
          </a:bodyPr>
          <a:lstStyle/>
          <a:p>
            <a:r>
              <a:rPr lang="fr-FR" b="1" dirty="0" smtClean="0"/>
              <a:t>MRSR: </a:t>
            </a:r>
            <a:r>
              <a:rPr lang="fr-FR" b="1" dirty="0" err="1" smtClean="0"/>
              <a:t>Multiresponse</a:t>
            </a:r>
            <a:r>
              <a:rPr lang="fr-FR" b="1" dirty="0" smtClean="0"/>
              <a:t> </a:t>
            </a:r>
            <a:r>
              <a:rPr lang="fr-FR" b="1" dirty="0" err="1" smtClean="0"/>
              <a:t>Sparse</a:t>
            </a:r>
            <a:r>
              <a:rPr lang="fr-FR" b="1" dirty="0" smtClean="0"/>
              <a:t> </a:t>
            </a:r>
            <a:r>
              <a:rPr lang="fr-FR" b="1" dirty="0" err="1" smtClean="0"/>
              <a:t>Regression</a:t>
            </a:r>
            <a:endParaRPr lang="fr-FR" b="1" dirty="0"/>
          </a:p>
        </p:txBody>
      </p:sp>
      <p:sp>
        <p:nvSpPr>
          <p:cNvPr id="3" name="Rectangle 2"/>
          <p:cNvSpPr/>
          <p:nvPr/>
        </p:nvSpPr>
        <p:spPr>
          <a:xfrm>
            <a:off x="2111724" y="1683108"/>
            <a:ext cx="2364750" cy="369332"/>
          </a:xfrm>
          <a:prstGeom prst="rect">
            <a:avLst/>
          </a:prstGeom>
        </p:spPr>
        <p:txBody>
          <a:bodyPr wrap="none">
            <a:spAutoFit/>
          </a:bodyPr>
          <a:lstStyle/>
          <a:p>
            <a:r>
              <a:rPr lang="fr-FR" dirty="0" smtClean="0"/>
              <a:t>N*m </a:t>
            </a:r>
            <a:r>
              <a:rPr lang="fr-FR" dirty="0" err="1" smtClean="0"/>
              <a:t>regressor</a:t>
            </a:r>
            <a:r>
              <a:rPr lang="fr-FR" dirty="0" smtClean="0"/>
              <a:t> </a:t>
            </a:r>
            <a:r>
              <a:rPr lang="fr-FR" dirty="0"/>
              <a:t>matrix</a:t>
            </a:r>
          </a:p>
        </p:txBody>
      </p:sp>
      <p:sp>
        <p:nvSpPr>
          <p:cNvPr id="4" name="Rectangle 3"/>
          <p:cNvSpPr/>
          <p:nvPr/>
        </p:nvSpPr>
        <p:spPr>
          <a:xfrm>
            <a:off x="60960" y="2232075"/>
            <a:ext cx="6096000" cy="646331"/>
          </a:xfrm>
          <a:prstGeom prst="rect">
            <a:avLst/>
          </a:prstGeom>
        </p:spPr>
        <p:txBody>
          <a:bodyPr>
            <a:spAutoFit/>
          </a:bodyPr>
          <a:lstStyle/>
          <a:p>
            <a:r>
              <a:rPr lang="en-US" dirty="0" smtClean="0"/>
              <a:t>Adding each column </a:t>
            </a:r>
            <a:r>
              <a:rPr lang="en-US" dirty="0"/>
              <a:t>of the </a:t>
            </a:r>
            <a:r>
              <a:rPr lang="en-US" dirty="0" err="1"/>
              <a:t>regressor</a:t>
            </a:r>
            <a:r>
              <a:rPr lang="en-US" dirty="0"/>
              <a:t> matrix one by one to the model</a:t>
            </a:r>
            <a:endParaRPr lang="fr-FR"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705" y="2555240"/>
            <a:ext cx="1311839"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31265" y="3007360"/>
            <a:ext cx="4411775" cy="369332"/>
          </a:xfrm>
          <a:prstGeom prst="rect">
            <a:avLst/>
          </a:prstGeom>
        </p:spPr>
        <p:txBody>
          <a:bodyPr wrap="square">
            <a:spAutoFit/>
          </a:bodyPr>
          <a:lstStyle/>
          <a:p>
            <a:r>
              <a:rPr lang="en-US" dirty="0" smtClean="0"/>
              <a:t> the </a:t>
            </a:r>
            <a:r>
              <a:rPr lang="en-US" dirty="0"/>
              <a:t>target approximation of the model. </a:t>
            </a:r>
            <a:endParaRPr lang="fr-FR" dirty="0"/>
          </a:p>
        </p:txBody>
      </p:sp>
      <p:sp>
        <p:nvSpPr>
          <p:cNvPr id="6" name="Rectangle 5"/>
          <p:cNvSpPr/>
          <p:nvPr/>
        </p:nvSpPr>
        <p:spPr>
          <a:xfrm>
            <a:off x="60960" y="3542715"/>
            <a:ext cx="6096000" cy="646331"/>
          </a:xfrm>
          <a:prstGeom prst="rect">
            <a:avLst/>
          </a:prstGeom>
        </p:spPr>
        <p:txBody>
          <a:bodyPr>
            <a:spAutoFit/>
          </a:bodyPr>
          <a:lstStyle/>
          <a:p>
            <a:r>
              <a:rPr lang="en-US" dirty="0"/>
              <a:t>With each new step, a new nonzero row and a new column of the </a:t>
            </a:r>
            <a:r>
              <a:rPr lang="en-US" dirty="0" err="1"/>
              <a:t>regressor</a:t>
            </a:r>
            <a:r>
              <a:rPr lang="en-US" dirty="0"/>
              <a:t> matrix are added to the model.</a:t>
            </a:r>
            <a:endParaRPr lang="fr-FR" dirty="0"/>
          </a:p>
        </p:txBody>
      </p:sp>
      <p:sp>
        <p:nvSpPr>
          <p:cNvPr id="7" name="Rectangle 6"/>
          <p:cNvSpPr/>
          <p:nvPr/>
        </p:nvSpPr>
        <p:spPr>
          <a:xfrm>
            <a:off x="60960" y="4375835"/>
            <a:ext cx="6096000" cy="646331"/>
          </a:xfrm>
          <a:prstGeom prst="rect">
            <a:avLst/>
          </a:prstGeom>
        </p:spPr>
        <p:txBody>
          <a:bodyPr>
            <a:spAutoFit/>
          </a:bodyPr>
          <a:lstStyle/>
          <a:p>
            <a:r>
              <a:rPr lang="en-US" dirty="0"/>
              <a:t>The </a:t>
            </a:r>
            <a:r>
              <a:rPr lang="en-US" dirty="0" err="1" smtClean="0"/>
              <a:t>Wk</a:t>
            </a:r>
            <a:r>
              <a:rPr lang="en-US" dirty="0" smtClean="0"/>
              <a:t> </a:t>
            </a:r>
            <a:r>
              <a:rPr lang="en-US" dirty="0"/>
              <a:t>weight matrix has </a:t>
            </a:r>
            <a:r>
              <a:rPr lang="en-US" dirty="0" smtClean="0"/>
              <a:t> k  </a:t>
            </a:r>
            <a:r>
              <a:rPr lang="en-US" dirty="0"/>
              <a:t>nonzero rows at </a:t>
            </a:r>
            <a:r>
              <a:rPr lang="en-US" dirty="0" smtClean="0"/>
              <a:t>kth </a:t>
            </a:r>
            <a:r>
              <a:rPr lang="en-US" dirty="0"/>
              <a:t>step of the </a:t>
            </a:r>
            <a:r>
              <a:rPr lang="en-US" dirty="0" smtClean="0"/>
              <a:t>MRSR,</a:t>
            </a:r>
            <a:endParaRPr lang="fr-FR" dirty="0"/>
          </a:p>
        </p:txBody>
      </p:sp>
      <p:sp>
        <p:nvSpPr>
          <p:cNvPr id="9" name="Rectangle 8"/>
          <p:cNvSpPr/>
          <p:nvPr/>
        </p:nvSpPr>
        <p:spPr>
          <a:xfrm>
            <a:off x="6360160" y="1026479"/>
            <a:ext cx="4519186" cy="369332"/>
          </a:xfrm>
          <a:prstGeom prst="rect">
            <a:avLst/>
          </a:prstGeom>
        </p:spPr>
        <p:txBody>
          <a:bodyPr wrap="none">
            <a:spAutoFit/>
          </a:bodyPr>
          <a:lstStyle/>
          <a:p>
            <a:r>
              <a:rPr lang="en-US" b="1" dirty="0"/>
              <a:t>LOO validation </a:t>
            </a:r>
            <a:r>
              <a:rPr lang="en-US" b="1" dirty="0" smtClean="0"/>
              <a:t>method: </a:t>
            </a:r>
            <a:r>
              <a:rPr lang="fr-FR" b="1" dirty="0" err="1" smtClean="0"/>
              <a:t>Leave</a:t>
            </a:r>
            <a:r>
              <a:rPr lang="fr-FR" b="1" dirty="0" smtClean="0"/>
              <a:t>-One-Out</a:t>
            </a:r>
            <a:endParaRPr lang="fr-FR" b="1" dirty="0"/>
          </a:p>
        </p:txBody>
      </p:sp>
      <p:sp>
        <p:nvSpPr>
          <p:cNvPr id="10" name="Rectangle 9"/>
          <p:cNvSpPr/>
          <p:nvPr/>
        </p:nvSpPr>
        <p:spPr>
          <a:xfrm>
            <a:off x="6361661" y="1684361"/>
            <a:ext cx="5648960" cy="923330"/>
          </a:xfrm>
          <a:prstGeom prst="rect">
            <a:avLst/>
          </a:prstGeom>
        </p:spPr>
        <p:txBody>
          <a:bodyPr wrap="square">
            <a:spAutoFit/>
          </a:bodyPr>
          <a:lstStyle/>
          <a:p>
            <a:pPr marL="285750" indent="-285750">
              <a:buFont typeface="Arial" panose="020B0604020202020204" pitchFamily="34" charset="0"/>
              <a:buChar char="•"/>
            </a:pPr>
            <a:r>
              <a:rPr lang="en-US" dirty="0" smtClean="0"/>
              <a:t>Taking decision over the best number of neurons for the model.</a:t>
            </a:r>
          </a:p>
          <a:p>
            <a:pPr marL="285750" indent="-285750">
              <a:buFont typeface="Arial" panose="020B0604020202020204" pitchFamily="34" charset="0"/>
              <a:buChar char="•"/>
            </a:pPr>
            <a:r>
              <a:rPr lang="en-US" dirty="0" smtClean="0"/>
              <a:t>Very </a:t>
            </a:r>
            <a:r>
              <a:rPr lang="en-US" dirty="0"/>
              <a:t>time </a:t>
            </a:r>
            <a:r>
              <a:rPr lang="en-US" dirty="0" smtClean="0"/>
              <a:t>con</a:t>
            </a:r>
            <a:r>
              <a:rPr lang="fr-FR" dirty="0" err="1" smtClean="0"/>
              <a:t>suming</a:t>
            </a:r>
            <a:r>
              <a:rPr lang="fr-FR" dirty="0" smtClean="0"/>
              <a:t>.</a:t>
            </a:r>
            <a:endParaRPr lang="fr-FR" dirty="0"/>
          </a:p>
        </p:txBody>
      </p:sp>
      <p:sp>
        <p:nvSpPr>
          <p:cNvPr id="11" name="Rectangle 10"/>
          <p:cNvSpPr/>
          <p:nvPr/>
        </p:nvSpPr>
        <p:spPr>
          <a:xfrm>
            <a:off x="6412461" y="2712512"/>
            <a:ext cx="4903907" cy="369332"/>
          </a:xfrm>
          <a:prstGeom prst="rect">
            <a:avLst/>
          </a:prstGeom>
        </p:spPr>
        <p:txBody>
          <a:bodyPr wrap="none">
            <a:spAutoFit/>
          </a:bodyPr>
          <a:lstStyle/>
          <a:p>
            <a:r>
              <a:rPr lang="en-US" dirty="0" smtClean="0"/>
              <a:t>Calculation </a:t>
            </a:r>
            <a:r>
              <a:rPr lang="en-US" dirty="0"/>
              <a:t>of the LOO error for linear </a:t>
            </a:r>
            <a:r>
              <a:rPr lang="en-US" dirty="0" smtClean="0"/>
              <a:t>models:</a:t>
            </a:r>
            <a:endParaRPr lang="fr-FR" dirty="0"/>
          </a:p>
        </p:txBody>
      </p:sp>
      <p:sp>
        <p:nvSpPr>
          <p:cNvPr id="18" name="Titre 1"/>
          <p:cNvSpPr>
            <a:spLocks noGrp="1"/>
          </p:cNvSpPr>
          <p:nvPr>
            <p:ph type="title"/>
          </p:nvPr>
        </p:nvSpPr>
        <p:spPr>
          <a:xfrm>
            <a:off x="1097076" y="223982"/>
            <a:ext cx="10440988" cy="468314"/>
          </a:xfrm>
        </p:spPr>
        <p:txBody>
          <a:bodyPr>
            <a:normAutofit/>
          </a:bodyPr>
          <a:lstStyle/>
          <a:p>
            <a:pPr algn="ctr"/>
            <a:r>
              <a:rPr lang="fr-FR" sz="3200" dirty="0" err="1">
                <a:latin typeface="Arial" pitchFamily="34" charset="0"/>
                <a:cs typeface="Arial" pitchFamily="34" charset="0"/>
              </a:rPr>
              <a:t>Pruning</a:t>
            </a:r>
            <a:endParaRPr lang="fr-FR" sz="3200" dirty="0">
              <a:latin typeface="Arial" pitchFamily="34" charset="0"/>
              <a:cs typeface="Arial" pitchFamily="34" charset="0"/>
            </a:endParaRPr>
          </a:p>
        </p:txBody>
      </p:sp>
      <p:sp>
        <p:nvSpPr>
          <p:cNvPr id="13" name="Rectangle 12"/>
          <p:cNvSpPr/>
          <p:nvPr/>
        </p:nvSpPr>
        <p:spPr>
          <a:xfrm>
            <a:off x="140314" y="5263436"/>
            <a:ext cx="2621230" cy="369332"/>
          </a:xfrm>
          <a:prstGeom prst="rect">
            <a:avLst/>
          </a:prstGeom>
        </p:spPr>
        <p:txBody>
          <a:bodyPr wrap="none">
            <a:spAutoFit/>
          </a:bodyPr>
          <a:lstStyle/>
          <a:p>
            <a:r>
              <a:rPr lang="en-US" dirty="0" smtClean="0"/>
              <a:t>=&gt; Ranking the kernels </a:t>
            </a:r>
            <a:endParaRPr lang="fr-FR" dirty="0"/>
          </a:p>
        </p:txBody>
      </p:sp>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887" y="3497263"/>
            <a:ext cx="5537200" cy="2275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2847" y="3073906"/>
            <a:ext cx="2220161" cy="68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6273447" y="5771776"/>
            <a:ext cx="5825388" cy="461665"/>
          </a:xfrm>
          <a:prstGeom prst="rect">
            <a:avLst/>
          </a:prstGeom>
        </p:spPr>
        <p:txBody>
          <a:bodyPr wrap="square">
            <a:spAutoFit/>
          </a:bodyPr>
          <a:lstStyle/>
          <a:p>
            <a:pPr algn="ctr"/>
            <a:r>
              <a:rPr lang="en-US" sz="1200" b="1" dirty="0"/>
              <a:t>Comparison of LOO error with and without the MRSR ranking. The solid line represents the LOO error without and the dashed line with the MRSR ranking.</a:t>
            </a:r>
            <a:endParaRPr lang="fr-FR" sz="1200" b="1" dirty="0"/>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60" y="2966123"/>
            <a:ext cx="2128240" cy="53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144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916" y="878324"/>
            <a:ext cx="2492990" cy="369332"/>
          </a:xfrm>
          <a:prstGeom prst="rect">
            <a:avLst/>
          </a:prstGeom>
        </p:spPr>
        <p:txBody>
          <a:bodyPr wrap="none">
            <a:spAutoFit/>
          </a:bodyPr>
          <a:lstStyle/>
          <a:p>
            <a:r>
              <a:rPr lang="fr-FR" b="1" dirty="0" smtClean="0"/>
              <a:t>P-ELM(</a:t>
            </a:r>
            <a:r>
              <a:rPr lang="fr-FR" b="1" dirty="0" err="1" smtClean="0"/>
              <a:t>Pruned</a:t>
            </a:r>
            <a:r>
              <a:rPr lang="fr-FR" b="1" dirty="0" smtClean="0"/>
              <a:t>-ELM):</a:t>
            </a:r>
            <a:endParaRPr lang="fr-FR" b="1" dirty="0"/>
          </a:p>
        </p:txBody>
      </p:sp>
      <p:sp>
        <p:nvSpPr>
          <p:cNvPr id="3" name="Rectangle 2"/>
          <p:cNvSpPr/>
          <p:nvPr/>
        </p:nvSpPr>
        <p:spPr>
          <a:xfrm>
            <a:off x="2934422" y="1085850"/>
            <a:ext cx="225171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3147207" y="1358384"/>
            <a:ext cx="1826141" cy="369332"/>
          </a:xfrm>
          <a:prstGeom prst="rect">
            <a:avLst/>
          </a:prstGeom>
        </p:spPr>
        <p:txBody>
          <a:bodyPr wrap="none">
            <a:spAutoFit/>
          </a:bodyPr>
          <a:lstStyle/>
          <a:p>
            <a:r>
              <a:rPr lang="fr-FR" dirty="0" smtClean="0"/>
              <a:t>Learning </a:t>
            </a:r>
            <a:r>
              <a:rPr lang="fr-FR" dirty="0" err="1" smtClean="0"/>
              <a:t>subset</a:t>
            </a:r>
            <a:endParaRPr lang="fr-FR" dirty="0"/>
          </a:p>
        </p:txBody>
      </p:sp>
      <p:sp>
        <p:nvSpPr>
          <p:cNvPr id="5" name="Rectangle 4"/>
          <p:cNvSpPr/>
          <p:nvPr/>
        </p:nvSpPr>
        <p:spPr>
          <a:xfrm>
            <a:off x="918706" y="5485057"/>
            <a:ext cx="4198585" cy="1200329"/>
          </a:xfrm>
          <a:prstGeom prst="rect">
            <a:avLst/>
          </a:prstGeom>
        </p:spPr>
        <p:txBody>
          <a:bodyPr wrap="none">
            <a:spAutoFit/>
          </a:bodyPr>
          <a:lstStyle/>
          <a:p>
            <a:r>
              <a:rPr lang="fr-FR" b="1" dirty="0" err="1" smtClean="0"/>
              <a:t>Pruning</a:t>
            </a:r>
            <a:r>
              <a:rPr lang="fr-FR" b="1" dirty="0" smtClean="0"/>
              <a:t> </a:t>
            </a:r>
            <a:r>
              <a:rPr lang="fr-FR" b="1" dirty="0" err="1" smtClean="0"/>
              <a:t>neurons</a:t>
            </a:r>
            <a:r>
              <a:rPr lang="fr-FR" b="1" dirty="0" smtClean="0"/>
              <a:t> =&gt; </a:t>
            </a:r>
            <a:r>
              <a:rPr lang="fr-FR" b="1" dirty="0" err="1" smtClean="0"/>
              <a:t>Coarse</a:t>
            </a:r>
            <a:r>
              <a:rPr lang="fr-FR" b="1" dirty="0" smtClean="0"/>
              <a:t> </a:t>
            </a:r>
            <a:r>
              <a:rPr lang="fr-FR" b="1" dirty="0" err="1" smtClean="0"/>
              <a:t>pruning</a:t>
            </a:r>
            <a:r>
              <a:rPr lang="fr-FR" b="1" dirty="0" smtClean="0"/>
              <a:t> </a:t>
            </a:r>
          </a:p>
          <a:p>
            <a:r>
              <a:rPr lang="fr-FR" b="1" dirty="0" err="1" smtClean="0"/>
              <a:t>Pruning</a:t>
            </a:r>
            <a:r>
              <a:rPr lang="fr-FR" b="1" dirty="0" smtClean="0"/>
              <a:t> </a:t>
            </a:r>
            <a:r>
              <a:rPr lang="fr-FR" b="1" dirty="0" err="1" smtClean="0"/>
              <a:t>during</a:t>
            </a:r>
            <a:r>
              <a:rPr lang="fr-FR" b="1" dirty="0" smtClean="0"/>
              <a:t> training</a:t>
            </a:r>
          </a:p>
          <a:p>
            <a:r>
              <a:rPr lang="fr-FR" b="1" dirty="0" err="1"/>
              <a:t>Significance</a:t>
            </a:r>
            <a:r>
              <a:rPr lang="fr-FR" b="1" dirty="0"/>
              <a:t> </a:t>
            </a:r>
            <a:r>
              <a:rPr lang="fr-FR" b="1" dirty="0" err="1"/>
              <a:t>based</a:t>
            </a:r>
            <a:r>
              <a:rPr lang="fr-FR" b="1" dirty="0"/>
              <a:t> </a:t>
            </a:r>
            <a:r>
              <a:rPr lang="fr-FR" b="1" dirty="0" err="1"/>
              <a:t>pruning</a:t>
            </a:r>
            <a:r>
              <a:rPr lang="fr-FR" b="1" dirty="0"/>
              <a:t> </a:t>
            </a:r>
            <a:r>
              <a:rPr lang="fr-FR" b="1" dirty="0" err="1" smtClean="0"/>
              <a:t>method</a:t>
            </a:r>
            <a:endParaRPr lang="fr-FR" b="1" dirty="0"/>
          </a:p>
          <a:p>
            <a:endParaRPr lang="fr-FR" b="1" dirty="0"/>
          </a:p>
        </p:txBody>
      </p:sp>
      <p:sp>
        <p:nvSpPr>
          <p:cNvPr id="6" name="Rectangle 5"/>
          <p:cNvSpPr/>
          <p:nvPr/>
        </p:nvSpPr>
        <p:spPr>
          <a:xfrm>
            <a:off x="141466" y="2273525"/>
            <a:ext cx="3840480" cy="923330"/>
          </a:xfrm>
          <a:prstGeom prst="rect">
            <a:avLst/>
          </a:prstGeom>
        </p:spPr>
        <p:txBody>
          <a:bodyPr wrap="square">
            <a:spAutoFit/>
          </a:bodyPr>
          <a:lstStyle/>
          <a:p>
            <a:r>
              <a:rPr lang="fr-FR" dirty="0" smtClean="0"/>
              <a:t>Training set + Activation </a:t>
            </a:r>
            <a:r>
              <a:rPr lang="fr-FR" dirty="0" err="1" smtClean="0"/>
              <a:t>function</a:t>
            </a:r>
            <a:r>
              <a:rPr lang="fr-FR" dirty="0"/>
              <a:t> </a:t>
            </a:r>
            <a:r>
              <a:rPr lang="fr-FR" dirty="0" smtClean="0"/>
              <a:t>g + initial </a:t>
            </a:r>
            <a:r>
              <a:rPr lang="fr-FR" dirty="0" err="1" smtClean="0"/>
              <a:t>hidden</a:t>
            </a:r>
            <a:r>
              <a:rPr lang="fr-FR" dirty="0" smtClean="0"/>
              <a:t> </a:t>
            </a:r>
            <a:r>
              <a:rPr lang="fr-FR" dirty="0" err="1" smtClean="0"/>
              <a:t>nodes</a:t>
            </a:r>
            <a:r>
              <a:rPr lang="fr-FR" dirty="0" smtClean="0"/>
              <a:t> size N + </a:t>
            </a:r>
            <a:r>
              <a:rPr lang="fr-FR" dirty="0" err="1" smtClean="0"/>
              <a:t>threshold</a:t>
            </a:r>
            <a:r>
              <a:rPr lang="fr-FR" dirty="0" smtClean="0"/>
              <a:t> </a:t>
            </a:r>
            <a:r>
              <a:rPr lang="el-GR" dirty="0" smtClean="0"/>
              <a:t>γ</a:t>
            </a:r>
            <a:r>
              <a:rPr lang="fr-FR" dirty="0" smtClean="0"/>
              <a:t>i</a:t>
            </a:r>
            <a:endParaRPr lang="fr-FR" dirty="0"/>
          </a:p>
        </p:txBody>
      </p:sp>
      <p:sp>
        <p:nvSpPr>
          <p:cNvPr id="7" name="Rectangle 6"/>
          <p:cNvSpPr/>
          <p:nvPr/>
        </p:nvSpPr>
        <p:spPr>
          <a:xfrm>
            <a:off x="2926666" y="3692516"/>
            <a:ext cx="225171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139450" y="3965050"/>
            <a:ext cx="1924438" cy="369332"/>
          </a:xfrm>
          <a:prstGeom prst="rect">
            <a:avLst/>
          </a:prstGeom>
        </p:spPr>
        <p:txBody>
          <a:bodyPr wrap="none">
            <a:spAutoFit/>
          </a:bodyPr>
          <a:lstStyle/>
          <a:p>
            <a:r>
              <a:rPr lang="fr-FR" dirty="0" smtClean="0"/>
              <a:t>Validation </a:t>
            </a:r>
            <a:r>
              <a:rPr lang="fr-FR" dirty="0" err="1" smtClean="0"/>
              <a:t>subset</a:t>
            </a:r>
            <a:endParaRPr lang="fr-FR" dirty="0"/>
          </a:p>
        </p:txBody>
      </p:sp>
      <p:sp>
        <p:nvSpPr>
          <p:cNvPr id="9" name="Accolade ouvrante 8"/>
          <p:cNvSpPr/>
          <p:nvPr/>
        </p:nvSpPr>
        <p:spPr>
          <a:xfrm>
            <a:off x="5544972" y="820486"/>
            <a:ext cx="951971" cy="1252898"/>
          </a:xfrm>
          <a:prstGeom prst="leftBrace">
            <a:avLst>
              <a:gd name="adj1" fmla="val 15012"/>
              <a:gd name="adj2" fmla="val 508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Rectangle 9"/>
          <p:cNvSpPr/>
          <p:nvPr/>
        </p:nvSpPr>
        <p:spPr>
          <a:xfrm>
            <a:off x="6666145" y="841052"/>
            <a:ext cx="4564070" cy="1200329"/>
          </a:xfrm>
          <a:prstGeom prst="rect">
            <a:avLst/>
          </a:prstGeom>
        </p:spPr>
        <p:txBody>
          <a:bodyPr wrap="none">
            <a:spAutoFit/>
          </a:bodyPr>
          <a:lstStyle/>
          <a:p>
            <a:pPr marL="285750" indent="-285750">
              <a:buFont typeface="Arial" panose="020B0604020202020204" pitchFamily="34" charset="0"/>
              <a:buChar char="•"/>
            </a:pPr>
            <a:r>
              <a:rPr lang="fr-FR" dirty="0" err="1" smtClean="0"/>
              <a:t>Randomly</a:t>
            </a:r>
            <a:r>
              <a:rPr lang="fr-FR" dirty="0" smtClean="0"/>
              <a:t> </a:t>
            </a:r>
            <a:r>
              <a:rPr lang="fr-FR" dirty="0" err="1" smtClean="0"/>
              <a:t>assigning</a:t>
            </a:r>
            <a:r>
              <a:rPr lang="fr-FR" dirty="0" smtClean="0"/>
              <a:t> HN </a:t>
            </a:r>
            <a:r>
              <a:rPr lang="fr-FR" dirty="0" err="1" smtClean="0"/>
              <a:t>parameters</a:t>
            </a:r>
            <a:endParaRPr lang="fr-FR" dirty="0" smtClean="0"/>
          </a:p>
          <a:p>
            <a:pPr marL="285750" indent="-285750">
              <a:buFont typeface="Arial" panose="020B0604020202020204" pitchFamily="34" charset="0"/>
              <a:buChar char="•"/>
            </a:pPr>
            <a:r>
              <a:rPr lang="fr-FR" dirty="0" err="1" smtClean="0"/>
              <a:t>Calculating</a:t>
            </a:r>
            <a:r>
              <a:rPr lang="fr-FR" dirty="0" smtClean="0"/>
              <a:t> </a:t>
            </a:r>
            <a:r>
              <a:rPr lang="fr-FR" dirty="0" err="1" smtClean="0"/>
              <a:t>hidden</a:t>
            </a:r>
            <a:r>
              <a:rPr lang="fr-FR" dirty="0" smtClean="0"/>
              <a:t> layer output matrix H</a:t>
            </a:r>
          </a:p>
          <a:p>
            <a:pPr marL="285750" indent="-285750">
              <a:buFont typeface="Arial" panose="020B0604020202020204" pitchFamily="34" charset="0"/>
              <a:buChar char="•"/>
            </a:pPr>
            <a:r>
              <a:rPr lang="fr-FR" dirty="0" err="1" smtClean="0"/>
              <a:t>Calculating</a:t>
            </a:r>
            <a:r>
              <a:rPr lang="fr-FR" dirty="0" smtClean="0"/>
              <a:t> relevance for HN (</a:t>
            </a:r>
            <a:r>
              <a:rPr lang="el-GR" dirty="0" smtClean="0"/>
              <a:t>χ²</a:t>
            </a:r>
            <a:r>
              <a:rPr lang="fr-FR" dirty="0" smtClean="0"/>
              <a:t> or IG)</a:t>
            </a:r>
          </a:p>
          <a:p>
            <a:pPr marL="285750" indent="-285750">
              <a:buFont typeface="Arial" panose="020B0604020202020204" pitchFamily="34" charset="0"/>
              <a:buChar char="•"/>
            </a:pPr>
            <a:r>
              <a:rPr lang="fr-FR" dirty="0" smtClean="0"/>
              <a:t>Sort </a:t>
            </a:r>
            <a:r>
              <a:rPr lang="fr-FR" dirty="0" err="1" smtClean="0"/>
              <a:t>them</a:t>
            </a:r>
            <a:r>
              <a:rPr lang="fr-FR" dirty="0" smtClean="0"/>
              <a:t> in </a:t>
            </a:r>
            <a:r>
              <a:rPr lang="fr-FR" dirty="0" err="1" smtClean="0"/>
              <a:t>descending</a:t>
            </a:r>
            <a:r>
              <a:rPr lang="fr-FR" dirty="0" smtClean="0"/>
              <a:t> </a:t>
            </a:r>
            <a:r>
              <a:rPr lang="fr-FR" dirty="0" err="1" smtClean="0"/>
              <a:t>order</a:t>
            </a:r>
            <a:endParaRPr lang="fr-FR" dirty="0"/>
          </a:p>
        </p:txBody>
      </p:sp>
      <p:sp>
        <p:nvSpPr>
          <p:cNvPr id="11" name="Rectangle 10"/>
          <p:cNvSpPr/>
          <p:nvPr/>
        </p:nvSpPr>
        <p:spPr>
          <a:xfrm>
            <a:off x="10025572" y="4988656"/>
            <a:ext cx="2262158" cy="1477328"/>
          </a:xfrm>
          <a:prstGeom prst="rect">
            <a:avLst/>
          </a:prstGeom>
        </p:spPr>
        <p:txBody>
          <a:bodyPr wrap="none">
            <a:spAutoFit/>
          </a:bodyPr>
          <a:lstStyle/>
          <a:p>
            <a:r>
              <a:rPr lang="fr-FR" dirty="0" smtClean="0"/>
              <a:t>HN: </a:t>
            </a:r>
            <a:r>
              <a:rPr lang="fr-FR" dirty="0" err="1" smtClean="0"/>
              <a:t>Hidden</a:t>
            </a:r>
            <a:r>
              <a:rPr lang="fr-FR" dirty="0" smtClean="0"/>
              <a:t> </a:t>
            </a:r>
            <a:r>
              <a:rPr lang="fr-FR" dirty="0" err="1" smtClean="0"/>
              <a:t>Nodes</a:t>
            </a:r>
            <a:endParaRPr lang="fr-FR" dirty="0" smtClean="0"/>
          </a:p>
          <a:p>
            <a:r>
              <a:rPr lang="el-GR" dirty="0" smtClean="0"/>
              <a:t>χ²</a:t>
            </a:r>
            <a:r>
              <a:rPr lang="fr-FR" dirty="0" smtClean="0"/>
              <a:t>: Chi-</a:t>
            </a:r>
            <a:r>
              <a:rPr lang="fr-FR" dirty="0" err="1" smtClean="0"/>
              <a:t>Squared</a:t>
            </a:r>
            <a:endParaRPr lang="fr-FR" dirty="0" smtClean="0"/>
          </a:p>
          <a:p>
            <a:r>
              <a:rPr lang="fr-FR" dirty="0" smtClean="0"/>
              <a:t>IG: Information Gain</a:t>
            </a:r>
          </a:p>
          <a:p>
            <a:r>
              <a:rPr lang="el-GR" dirty="0" smtClean="0"/>
              <a:t>Β</a:t>
            </a:r>
            <a:r>
              <a:rPr lang="fr-FR" dirty="0" smtClean="0"/>
              <a:t>*: output </a:t>
            </a:r>
            <a:r>
              <a:rPr lang="fr-FR" dirty="0" err="1" smtClean="0"/>
              <a:t>weight</a:t>
            </a:r>
            <a:endParaRPr lang="fr-FR" dirty="0"/>
          </a:p>
          <a:p>
            <a:r>
              <a:rPr lang="fr-FR" dirty="0"/>
              <a:t>S</a:t>
            </a:r>
            <a:r>
              <a:rPr lang="fr-FR" dirty="0" smtClean="0"/>
              <a:t>*: new network</a:t>
            </a:r>
            <a:endParaRPr lang="fr-FR" dirty="0"/>
          </a:p>
        </p:txBody>
      </p:sp>
      <p:sp>
        <p:nvSpPr>
          <p:cNvPr id="12" name="Flèche vers le bas 11"/>
          <p:cNvSpPr/>
          <p:nvPr/>
        </p:nvSpPr>
        <p:spPr>
          <a:xfrm>
            <a:off x="8921124" y="2073383"/>
            <a:ext cx="348393" cy="643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523178" y="2210423"/>
            <a:ext cx="2339102" cy="369332"/>
          </a:xfrm>
          <a:prstGeom prst="rect">
            <a:avLst/>
          </a:prstGeom>
        </p:spPr>
        <p:txBody>
          <a:bodyPr wrap="none">
            <a:spAutoFit/>
          </a:bodyPr>
          <a:lstStyle/>
          <a:p>
            <a:r>
              <a:rPr lang="fr-FR" dirty="0" smtClean="0"/>
              <a:t>For </a:t>
            </a:r>
            <a:r>
              <a:rPr lang="fr-FR" dirty="0" err="1" smtClean="0"/>
              <a:t>each</a:t>
            </a:r>
            <a:r>
              <a:rPr lang="fr-FR" dirty="0" smtClean="0"/>
              <a:t> </a:t>
            </a:r>
            <a:r>
              <a:rPr lang="fr-FR" dirty="0" err="1" smtClean="0"/>
              <a:t>threshold</a:t>
            </a:r>
            <a:r>
              <a:rPr lang="fr-FR" dirty="0" smtClean="0"/>
              <a:t> </a:t>
            </a:r>
            <a:r>
              <a:rPr lang="el-GR" dirty="0"/>
              <a:t>γ</a:t>
            </a:r>
            <a:r>
              <a:rPr lang="fr-FR" dirty="0" smtClean="0"/>
              <a:t>i</a:t>
            </a:r>
            <a:endParaRPr lang="fr-FR" dirty="0"/>
          </a:p>
        </p:txBody>
      </p:sp>
      <p:sp>
        <p:nvSpPr>
          <p:cNvPr id="14" name="Flèche droite 13"/>
          <p:cNvSpPr/>
          <p:nvPr/>
        </p:nvSpPr>
        <p:spPr>
          <a:xfrm>
            <a:off x="5241730" y="3958998"/>
            <a:ext cx="606484" cy="3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744791" y="3846468"/>
            <a:ext cx="2333045" cy="646331"/>
          </a:xfrm>
          <a:prstGeom prst="rect">
            <a:avLst/>
          </a:prstGeom>
        </p:spPr>
        <p:txBody>
          <a:bodyPr wrap="square">
            <a:spAutoFit/>
          </a:bodyPr>
          <a:lstStyle/>
          <a:p>
            <a:pPr algn="ctr"/>
            <a:r>
              <a:rPr lang="fr-FR" dirty="0" smtClean="0"/>
              <a:t>Validation </a:t>
            </a:r>
            <a:r>
              <a:rPr lang="fr-FR" dirty="0" err="1" smtClean="0"/>
              <a:t>accuracy</a:t>
            </a:r>
            <a:r>
              <a:rPr lang="fr-FR" dirty="0" smtClean="0"/>
              <a:t> </a:t>
            </a:r>
            <a:r>
              <a:rPr lang="fr-FR" dirty="0" err="1" smtClean="0"/>
              <a:t>oi</a:t>
            </a:r>
            <a:endParaRPr lang="fr-FR" dirty="0"/>
          </a:p>
        </p:txBody>
      </p:sp>
      <p:sp>
        <p:nvSpPr>
          <p:cNvPr id="16" name="Rectangle 15"/>
          <p:cNvSpPr/>
          <p:nvPr/>
        </p:nvSpPr>
        <p:spPr>
          <a:xfrm>
            <a:off x="7663581" y="2762809"/>
            <a:ext cx="3003921" cy="646331"/>
          </a:xfrm>
          <a:prstGeom prst="rect">
            <a:avLst/>
          </a:prstGeom>
        </p:spPr>
        <p:txBody>
          <a:bodyPr wrap="square">
            <a:spAutoFit/>
          </a:bodyPr>
          <a:lstStyle/>
          <a:p>
            <a:pPr algn="ctr"/>
            <a:r>
              <a:rPr lang="fr-FR" dirty="0" err="1" smtClean="0"/>
              <a:t>Identifying</a:t>
            </a:r>
            <a:r>
              <a:rPr lang="fr-FR" dirty="0" smtClean="0"/>
              <a:t> Si: the </a:t>
            </a:r>
            <a:r>
              <a:rPr lang="fr-FR" dirty="0" err="1" smtClean="0"/>
              <a:t>subset</a:t>
            </a:r>
            <a:r>
              <a:rPr lang="fr-FR" dirty="0" smtClean="0"/>
              <a:t> of crucial </a:t>
            </a:r>
            <a:r>
              <a:rPr lang="fr-FR" dirty="0" err="1" smtClean="0"/>
              <a:t>hidden</a:t>
            </a:r>
            <a:r>
              <a:rPr lang="fr-FR" dirty="0" smtClean="0"/>
              <a:t> </a:t>
            </a:r>
            <a:r>
              <a:rPr lang="fr-FR" dirty="0" err="1" smtClean="0"/>
              <a:t>nodes</a:t>
            </a:r>
            <a:r>
              <a:rPr lang="fr-FR" dirty="0" smtClean="0"/>
              <a:t> </a:t>
            </a:r>
            <a:endParaRPr lang="fr-FR" dirty="0"/>
          </a:p>
        </p:txBody>
      </p:sp>
      <p:sp>
        <p:nvSpPr>
          <p:cNvPr id="17" name="Rectangle 16"/>
          <p:cNvSpPr/>
          <p:nvPr/>
        </p:nvSpPr>
        <p:spPr>
          <a:xfrm>
            <a:off x="8524144" y="4007377"/>
            <a:ext cx="1768433" cy="369332"/>
          </a:xfrm>
          <a:prstGeom prst="rect">
            <a:avLst/>
          </a:prstGeom>
        </p:spPr>
        <p:txBody>
          <a:bodyPr wrap="none">
            <a:spAutoFit/>
          </a:bodyPr>
          <a:lstStyle/>
          <a:p>
            <a:r>
              <a:rPr lang="fr-FR" dirty="0" smtClean="0"/>
              <a:t>AIC(i) = f(Si, </a:t>
            </a:r>
            <a:r>
              <a:rPr lang="fr-FR" dirty="0" err="1" smtClean="0"/>
              <a:t>oi</a:t>
            </a:r>
            <a:r>
              <a:rPr lang="fr-FR" dirty="0" smtClean="0"/>
              <a:t>)</a:t>
            </a:r>
            <a:endParaRPr lang="fr-FR" dirty="0"/>
          </a:p>
        </p:txBody>
      </p:sp>
      <p:sp>
        <p:nvSpPr>
          <p:cNvPr id="18" name="Rectangle 17"/>
          <p:cNvSpPr/>
          <p:nvPr/>
        </p:nvSpPr>
        <p:spPr>
          <a:xfrm>
            <a:off x="6924366" y="4596096"/>
            <a:ext cx="2133918" cy="369332"/>
          </a:xfrm>
          <a:prstGeom prst="rect">
            <a:avLst/>
          </a:prstGeom>
        </p:spPr>
        <p:txBody>
          <a:bodyPr wrap="none">
            <a:spAutoFit/>
          </a:bodyPr>
          <a:lstStyle/>
          <a:p>
            <a:r>
              <a:rPr lang="fr-FR" dirty="0" err="1" smtClean="0"/>
              <a:t>Based</a:t>
            </a:r>
            <a:r>
              <a:rPr lang="fr-FR" dirty="0" smtClean="0"/>
              <a:t> on min(AIC)</a:t>
            </a:r>
            <a:endParaRPr lang="fr-FR" dirty="0"/>
          </a:p>
        </p:txBody>
      </p:sp>
      <p:sp>
        <p:nvSpPr>
          <p:cNvPr id="19" name="Rectangle 18"/>
          <p:cNvSpPr/>
          <p:nvPr/>
        </p:nvSpPr>
        <p:spPr>
          <a:xfrm>
            <a:off x="8775850" y="5147372"/>
            <a:ext cx="779381" cy="369332"/>
          </a:xfrm>
          <a:prstGeom prst="rect">
            <a:avLst/>
          </a:prstGeom>
        </p:spPr>
        <p:txBody>
          <a:bodyPr wrap="none">
            <a:spAutoFit/>
          </a:bodyPr>
          <a:lstStyle/>
          <a:p>
            <a:r>
              <a:rPr lang="fr-FR" dirty="0" smtClean="0"/>
              <a:t>S*, </a:t>
            </a:r>
            <a:r>
              <a:rPr lang="el-GR" dirty="0" smtClean="0"/>
              <a:t>β</a:t>
            </a:r>
            <a:r>
              <a:rPr lang="fr-FR" dirty="0" smtClean="0"/>
              <a:t>*</a:t>
            </a:r>
            <a:endParaRPr lang="fr-FR" dirty="0"/>
          </a:p>
        </p:txBody>
      </p:sp>
      <p:sp>
        <p:nvSpPr>
          <p:cNvPr id="21" name="Rectangle 20"/>
          <p:cNvSpPr/>
          <p:nvPr/>
        </p:nvSpPr>
        <p:spPr>
          <a:xfrm>
            <a:off x="135939" y="2282455"/>
            <a:ext cx="370454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en angle 22"/>
          <p:cNvCxnSpPr/>
          <p:nvPr/>
        </p:nvCxnSpPr>
        <p:spPr>
          <a:xfrm flipV="1">
            <a:off x="1062990" y="1441216"/>
            <a:ext cx="1588770" cy="677888"/>
          </a:xfrm>
          <a:prstGeom prst="bentConnector3">
            <a:avLst>
              <a:gd name="adj1" fmla="val -1079"/>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Flèche droite 27"/>
          <p:cNvSpPr/>
          <p:nvPr/>
        </p:nvSpPr>
        <p:spPr>
          <a:xfrm>
            <a:off x="7963536" y="4078100"/>
            <a:ext cx="526318" cy="195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e bas 28"/>
          <p:cNvSpPr/>
          <p:nvPr/>
        </p:nvSpPr>
        <p:spPr>
          <a:xfrm>
            <a:off x="9026711" y="3409140"/>
            <a:ext cx="214512" cy="5146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29"/>
          <p:cNvSpPr/>
          <p:nvPr/>
        </p:nvSpPr>
        <p:spPr>
          <a:xfrm>
            <a:off x="8981151" y="4445678"/>
            <a:ext cx="348393" cy="643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8524144" y="3970428"/>
            <a:ext cx="1769866" cy="4405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871074" y="3800581"/>
            <a:ext cx="2061346" cy="6922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7741360" y="2762389"/>
            <a:ext cx="2926142" cy="646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lèche droite 34"/>
          <p:cNvSpPr/>
          <p:nvPr/>
        </p:nvSpPr>
        <p:spPr>
          <a:xfrm>
            <a:off x="301486" y="5629218"/>
            <a:ext cx="594360" cy="643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6800" y="5125851"/>
            <a:ext cx="868432" cy="395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en angle 36"/>
          <p:cNvCxnSpPr/>
          <p:nvPr/>
        </p:nvCxnSpPr>
        <p:spPr>
          <a:xfrm>
            <a:off x="1090156" y="3306270"/>
            <a:ext cx="1561604" cy="839618"/>
          </a:xfrm>
          <a:prstGeom prst="bentConnector3">
            <a:avLst>
              <a:gd name="adj1" fmla="val 228"/>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077836" y="6096652"/>
            <a:ext cx="1800558" cy="369332"/>
          </a:xfrm>
          <a:prstGeom prst="rect">
            <a:avLst/>
          </a:prstGeom>
        </p:spPr>
        <p:txBody>
          <a:bodyPr wrap="none">
            <a:spAutoFit/>
          </a:bodyPr>
          <a:lstStyle/>
          <a:p>
            <a:r>
              <a:rPr lang="fr-FR" dirty="0" err="1" smtClean="0"/>
              <a:t>Testing</a:t>
            </a:r>
            <a:r>
              <a:rPr lang="fr-FR" dirty="0" smtClean="0"/>
              <a:t> data set</a:t>
            </a:r>
            <a:endParaRPr lang="fr-FR" dirty="0"/>
          </a:p>
        </p:txBody>
      </p:sp>
      <p:sp>
        <p:nvSpPr>
          <p:cNvPr id="53" name="Flèche vers le bas 52"/>
          <p:cNvSpPr/>
          <p:nvPr/>
        </p:nvSpPr>
        <p:spPr>
          <a:xfrm>
            <a:off x="8971265" y="5564296"/>
            <a:ext cx="414952" cy="498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8077836" y="6053689"/>
            <a:ext cx="1800558" cy="395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itre 1"/>
          <p:cNvSpPr>
            <a:spLocks noGrp="1"/>
          </p:cNvSpPr>
          <p:nvPr>
            <p:ph type="title"/>
          </p:nvPr>
        </p:nvSpPr>
        <p:spPr>
          <a:xfrm>
            <a:off x="1097076" y="223982"/>
            <a:ext cx="10440988" cy="468314"/>
          </a:xfrm>
        </p:spPr>
        <p:txBody>
          <a:bodyPr>
            <a:normAutofit/>
          </a:bodyPr>
          <a:lstStyle/>
          <a:p>
            <a:pPr algn="ctr"/>
            <a:r>
              <a:rPr lang="fr-FR" sz="3200" dirty="0" err="1" smtClean="0">
                <a:latin typeface="Arial" pitchFamily="34" charset="0"/>
                <a:cs typeface="Arial" pitchFamily="34" charset="0"/>
              </a:rPr>
              <a:t>Pruning</a:t>
            </a:r>
            <a:endParaRPr lang="fr-FR" sz="3200" dirty="0">
              <a:latin typeface="Arial" pitchFamily="34" charset="0"/>
              <a:cs typeface="Arial" pitchFamily="34" charset="0"/>
            </a:endParaRPr>
          </a:p>
        </p:txBody>
      </p:sp>
    </p:spTree>
    <p:extLst>
      <p:ext uri="{BB962C8B-B14F-4D97-AF65-F5344CB8AC3E}">
        <p14:creationId xmlns:p14="http://schemas.microsoft.com/office/powerpoint/2010/main" val="249106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076" y="223982"/>
            <a:ext cx="10440988" cy="468314"/>
          </a:xfrm>
        </p:spPr>
        <p:txBody>
          <a:bodyPr>
            <a:normAutofit/>
          </a:bodyPr>
          <a:lstStyle/>
          <a:p>
            <a:pPr algn="ctr"/>
            <a:r>
              <a:rPr lang="fr-FR" sz="3200" dirty="0" smtClean="0">
                <a:latin typeface="Arial" pitchFamily="34" charset="0"/>
                <a:cs typeface="Arial" pitchFamily="34" charset="0"/>
              </a:rPr>
              <a:t>Segmentation</a:t>
            </a:r>
            <a:endParaRPr lang="fr-FR" sz="3200" dirty="0">
              <a:latin typeface="Arial" pitchFamily="34" charset="0"/>
              <a:cs typeface="Arial" pitchFamily="34" charset="0"/>
            </a:endParaRPr>
          </a:p>
        </p:txBody>
      </p:sp>
      <p:sp>
        <p:nvSpPr>
          <p:cNvPr id="4" name="Rectangle 3"/>
          <p:cNvSpPr/>
          <p:nvPr/>
        </p:nvSpPr>
        <p:spPr>
          <a:xfrm>
            <a:off x="743818" y="1857494"/>
            <a:ext cx="1210588" cy="369332"/>
          </a:xfrm>
          <a:prstGeom prst="rect">
            <a:avLst/>
          </a:prstGeom>
        </p:spPr>
        <p:txBody>
          <a:bodyPr wrap="none">
            <a:spAutoFit/>
          </a:bodyPr>
          <a:lstStyle/>
          <a:p>
            <a:r>
              <a:rPr lang="fr-FR" dirty="0" err="1" smtClean="0"/>
              <a:t>Threshold</a:t>
            </a:r>
            <a:endParaRPr lang="fr-FR" dirty="0"/>
          </a:p>
        </p:txBody>
      </p:sp>
      <p:sp>
        <p:nvSpPr>
          <p:cNvPr id="5" name="Rectangle 4"/>
          <p:cNvSpPr/>
          <p:nvPr/>
        </p:nvSpPr>
        <p:spPr>
          <a:xfrm>
            <a:off x="2315393" y="1672828"/>
            <a:ext cx="1800493" cy="369332"/>
          </a:xfrm>
          <a:prstGeom prst="rect">
            <a:avLst/>
          </a:prstGeom>
        </p:spPr>
        <p:txBody>
          <a:bodyPr wrap="none">
            <a:spAutoFit/>
          </a:bodyPr>
          <a:lstStyle/>
          <a:p>
            <a:r>
              <a:rPr lang="fr-FR" dirty="0"/>
              <a:t>maximum value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857" y="1682988"/>
            <a:ext cx="974905" cy="3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315393" y="2390894"/>
            <a:ext cx="2313454" cy="369332"/>
          </a:xfrm>
          <a:prstGeom prst="rect">
            <a:avLst/>
          </a:prstGeom>
        </p:spPr>
        <p:txBody>
          <a:bodyPr wrap="none">
            <a:spAutoFit/>
          </a:bodyPr>
          <a:lstStyle/>
          <a:p>
            <a:r>
              <a:rPr lang="fr-FR" dirty="0" err="1"/>
              <a:t>mean</a:t>
            </a:r>
            <a:r>
              <a:rPr lang="fr-FR" dirty="0"/>
              <a:t> </a:t>
            </a:r>
            <a:r>
              <a:rPr lang="fr-FR" dirty="0" err="1"/>
              <a:t>absolute</a:t>
            </a:r>
            <a:r>
              <a:rPr lang="fr-FR" dirty="0"/>
              <a:t> value</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270" y="2331402"/>
            <a:ext cx="1006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553200" y="1857494"/>
            <a:ext cx="4541520" cy="646331"/>
          </a:xfrm>
          <a:prstGeom prst="rect">
            <a:avLst/>
          </a:prstGeom>
        </p:spPr>
        <p:txBody>
          <a:bodyPr wrap="square">
            <a:spAutoFit/>
          </a:bodyPr>
          <a:lstStyle/>
          <a:p>
            <a:r>
              <a:rPr lang="en-US" dirty="0" smtClean="0"/>
              <a:t>Xi :  </a:t>
            </a:r>
            <a:r>
              <a:rPr lang="en-US" dirty="0"/>
              <a:t>discrete input </a:t>
            </a:r>
            <a:r>
              <a:rPr lang="en-US" dirty="0" smtClean="0"/>
              <a:t>values</a:t>
            </a:r>
          </a:p>
          <a:p>
            <a:r>
              <a:rPr lang="en-US" dirty="0" smtClean="0"/>
              <a:t>L : number </a:t>
            </a:r>
            <a:r>
              <a:rPr lang="en-US" dirty="0"/>
              <a:t>of samples in the EMG </a:t>
            </a:r>
            <a:r>
              <a:rPr lang="en-US" dirty="0" smtClean="0"/>
              <a:t>signal</a:t>
            </a:r>
            <a:endParaRPr lang="fr-FR"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807" y="3507741"/>
            <a:ext cx="4005189" cy="2344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344325" y="5867082"/>
            <a:ext cx="4818782" cy="523220"/>
          </a:xfrm>
          <a:prstGeom prst="rect">
            <a:avLst/>
          </a:prstGeom>
        </p:spPr>
        <p:txBody>
          <a:bodyPr wrap="square">
            <a:spAutoFit/>
          </a:bodyPr>
          <a:lstStyle/>
          <a:p>
            <a:pPr algn="ctr"/>
            <a:r>
              <a:rPr lang="en-US" sz="1400" dirty="0"/>
              <a:t>Segmented EMG signal of a NOR subject in segments of 6ms and centered at the maximum peak</a:t>
            </a:r>
            <a:endParaRPr lang="fr-FR" sz="1400" dirty="0"/>
          </a:p>
        </p:txBody>
      </p:sp>
      <p:sp>
        <p:nvSpPr>
          <p:cNvPr id="9" name="Rectangle 8"/>
          <p:cNvSpPr/>
          <p:nvPr/>
        </p:nvSpPr>
        <p:spPr>
          <a:xfrm>
            <a:off x="335763" y="4244914"/>
            <a:ext cx="1796750" cy="646331"/>
          </a:xfrm>
          <a:prstGeom prst="rect">
            <a:avLst/>
          </a:prstGeom>
        </p:spPr>
        <p:txBody>
          <a:bodyPr wrap="square">
            <a:spAutoFit/>
          </a:bodyPr>
          <a:lstStyle/>
          <a:p>
            <a:r>
              <a:rPr lang="en-US" dirty="0" smtClean="0"/>
              <a:t>Window </a:t>
            </a:r>
            <a:r>
              <a:rPr lang="en-US" dirty="0"/>
              <a:t>of 120 sampling points</a:t>
            </a:r>
            <a:endParaRPr lang="fr-FR" dirty="0"/>
          </a:p>
        </p:txBody>
      </p:sp>
      <p:sp>
        <p:nvSpPr>
          <p:cNvPr id="10" name="Rectangle 9"/>
          <p:cNvSpPr/>
          <p:nvPr/>
        </p:nvSpPr>
        <p:spPr>
          <a:xfrm>
            <a:off x="2844018" y="4285470"/>
            <a:ext cx="1971822" cy="661027"/>
          </a:xfrm>
          <a:prstGeom prst="rect">
            <a:avLst/>
          </a:prstGeom>
        </p:spPr>
        <p:txBody>
          <a:bodyPr wrap="square">
            <a:spAutoFit/>
          </a:bodyPr>
          <a:lstStyle/>
          <a:p>
            <a:r>
              <a:rPr lang="en-US" dirty="0"/>
              <a:t>C</a:t>
            </a:r>
            <a:r>
              <a:rPr lang="en-US" dirty="0" smtClean="0"/>
              <a:t>entered at the identified peak</a:t>
            </a:r>
            <a:endParaRPr lang="fr-FR" dirty="0"/>
          </a:p>
        </p:txBody>
      </p:sp>
      <p:sp>
        <p:nvSpPr>
          <p:cNvPr id="11" name="Rectangle 10"/>
          <p:cNvSpPr/>
          <p:nvPr/>
        </p:nvSpPr>
        <p:spPr>
          <a:xfrm>
            <a:off x="5327666" y="4300920"/>
            <a:ext cx="1909414" cy="646331"/>
          </a:xfrm>
          <a:prstGeom prst="rect">
            <a:avLst/>
          </a:prstGeom>
        </p:spPr>
        <p:txBody>
          <a:bodyPr wrap="square">
            <a:spAutoFit/>
          </a:bodyPr>
          <a:lstStyle/>
          <a:p>
            <a:r>
              <a:rPr lang="en-US" dirty="0" smtClean="0"/>
              <a:t>Centered </a:t>
            </a:r>
            <a:r>
              <a:rPr lang="en-US" dirty="0"/>
              <a:t>at the greater peak</a:t>
            </a:r>
            <a:endParaRPr lang="fr-FR" dirty="0"/>
          </a:p>
        </p:txBody>
      </p:sp>
      <p:sp>
        <p:nvSpPr>
          <p:cNvPr id="12" name="Rectangle 11"/>
          <p:cNvSpPr/>
          <p:nvPr/>
        </p:nvSpPr>
        <p:spPr>
          <a:xfrm>
            <a:off x="1208680" y="5589636"/>
            <a:ext cx="4070345" cy="646331"/>
          </a:xfrm>
          <a:prstGeom prst="rect">
            <a:avLst/>
          </a:prstGeom>
        </p:spPr>
        <p:txBody>
          <a:bodyPr wrap="none">
            <a:spAutoFit/>
          </a:bodyPr>
          <a:lstStyle/>
          <a:p>
            <a:r>
              <a:rPr lang="en-US" dirty="0"/>
              <a:t>S</a:t>
            </a:r>
            <a:r>
              <a:rPr lang="en-US" dirty="0" smtClean="0"/>
              <a:t>egments </a:t>
            </a:r>
            <a:r>
              <a:rPr lang="en-US" dirty="0"/>
              <a:t>of 6ms </a:t>
            </a:r>
          </a:p>
          <a:p>
            <a:r>
              <a:rPr lang="en-US" dirty="0"/>
              <a:t>C</a:t>
            </a:r>
            <a:r>
              <a:rPr lang="en-US" dirty="0" smtClean="0"/>
              <a:t>entered signal at </a:t>
            </a:r>
            <a:r>
              <a:rPr lang="en-US" dirty="0"/>
              <a:t>the maximum peak</a:t>
            </a:r>
            <a:endParaRPr lang="fr-FR" dirty="0"/>
          </a:p>
        </p:txBody>
      </p:sp>
      <p:sp>
        <p:nvSpPr>
          <p:cNvPr id="13" name="Flèche droite 12"/>
          <p:cNvSpPr/>
          <p:nvPr/>
        </p:nvSpPr>
        <p:spPr>
          <a:xfrm>
            <a:off x="462119" y="5678844"/>
            <a:ext cx="563397" cy="371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4" idx="3"/>
            <a:endCxn id="5" idx="1"/>
          </p:cNvCxnSpPr>
          <p:nvPr/>
        </p:nvCxnSpPr>
        <p:spPr>
          <a:xfrm flipV="1">
            <a:off x="1954406" y="1857494"/>
            <a:ext cx="360987"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4" idx="3"/>
          </p:cNvCxnSpPr>
          <p:nvPr/>
        </p:nvCxnSpPr>
        <p:spPr>
          <a:xfrm>
            <a:off x="1954406" y="2042160"/>
            <a:ext cx="360987" cy="5638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279239" y="4130040"/>
            <a:ext cx="1853274" cy="9448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à coins arrondis 21"/>
          <p:cNvSpPr/>
          <p:nvPr/>
        </p:nvSpPr>
        <p:spPr>
          <a:xfrm>
            <a:off x="2786036" y="4130040"/>
            <a:ext cx="1853274" cy="9448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à coins arrondis 22"/>
          <p:cNvSpPr/>
          <p:nvPr/>
        </p:nvSpPr>
        <p:spPr>
          <a:xfrm>
            <a:off x="5304151" y="4130040"/>
            <a:ext cx="1853274" cy="9448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Flèche droite 23"/>
          <p:cNvSpPr/>
          <p:nvPr/>
        </p:nvSpPr>
        <p:spPr>
          <a:xfrm>
            <a:off x="2222639" y="4382148"/>
            <a:ext cx="563397" cy="371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droite 24"/>
          <p:cNvSpPr/>
          <p:nvPr/>
        </p:nvSpPr>
        <p:spPr>
          <a:xfrm>
            <a:off x="4727807" y="4382148"/>
            <a:ext cx="563397" cy="371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332884" y="974662"/>
            <a:ext cx="5763116" cy="369332"/>
          </a:xfrm>
          <a:prstGeom prst="rect">
            <a:avLst/>
          </a:prstGeom>
        </p:spPr>
        <p:txBody>
          <a:bodyPr wrap="none">
            <a:spAutoFit/>
          </a:bodyPr>
          <a:lstStyle/>
          <a:p>
            <a:r>
              <a:rPr lang="en-US" dirty="0"/>
              <a:t>1 Segmentation by identifying the peaks of the MUAPs</a:t>
            </a:r>
            <a:endParaRPr lang="fr-FR" dirty="0"/>
          </a:p>
        </p:txBody>
      </p:sp>
      <p:sp>
        <p:nvSpPr>
          <p:cNvPr id="19" name="Rectangle 18"/>
          <p:cNvSpPr/>
          <p:nvPr/>
        </p:nvSpPr>
        <p:spPr>
          <a:xfrm>
            <a:off x="6900924" y="2496959"/>
            <a:ext cx="2941831" cy="369332"/>
          </a:xfrm>
          <a:prstGeom prst="rect">
            <a:avLst/>
          </a:prstGeom>
        </p:spPr>
        <p:txBody>
          <a:bodyPr wrap="none">
            <a:spAutoFit/>
          </a:bodyPr>
          <a:lstStyle/>
          <a:p>
            <a:r>
              <a:rPr lang="fr-FR" dirty="0" err="1"/>
              <a:t>motor</a:t>
            </a:r>
            <a:r>
              <a:rPr lang="fr-FR" dirty="0"/>
              <a:t> unit action </a:t>
            </a:r>
            <a:r>
              <a:rPr lang="fr-FR" dirty="0" err="1"/>
              <a:t>potentials</a:t>
            </a:r>
            <a:endParaRPr lang="fr-FR" dirty="0"/>
          </a:p>
        </p:txBody>
      </p:sp>
    </p:spTree>
    <p:extLst>
      <p:ext uri="{BB962C8B-B14F-4D97-AF65-F5344CB8AC3E}">
        <p14:creationId xmlns:p14="http://schemas.microsoft.com/office/powerpoint/2010/main" val="907716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076" y="223982"/>
            <a:ext cx="10440988" cy="468314"/>
          </a:xfrm>
        </p:spPr>
        <p:txBody>
          <a:bodyPr>
            <a:normAutofit/>
          </a:bodyPr>
          <a:lstStyle/>
          <a:p>
            <a:pPr algn="ctr"/>
            <a:r>
              <a:rPr lang="fr-FR" sz="3200" dirty="0" smtClean="0">
                <a:latin typeface="Arial" pitchFamily="34" charset="0"/>
                <a:cs typeface="Arial" pitchFamily="34" charset="0"/>
              </a:rPr>
              <a:t>Segmentation</a:t>
            </a:r>
            <a:endParaRPr lang="fr-FR" sz="3200" dirty="0">
              <a:latin typeface="Arial" pitchFamily="34" charset="0"/>
              <a:cs typeface="Arial" pitchFamily="34" charset="0"/>
            </a:endParaRPr>
          </a:p>
        </p:txBody>
      </p:sp>
      <p:sp>
        <p:nvSpPr>
          <p:cNvPr id="4" name="Rectangle 3"/>
          <p:cNvSpPr/>
          <p:nvPr/>
        </p:nvSpPr>
        <p:spPr>
          <a:xfrm>
            <a:off x="271924" y="1051701"/>
            <a:ext cx="7336971" cy="369332"/>
          </a:xfrm>
          <a:prstGeom prst="rect">
            <a:avLst/>
          </a:prstGeom>
        </p:spPr>
        <p:txBody>
          <a:bodyPr wrap="square">
            <a:spAutoFit/>
          </a:bodyPr>
          <a:lstStyle/>
          <a:p>
            <a:r>
              <a:rPr lang="en-US" dirty="0"/>
              <a:t>2 Segmentation by identifying the BEPs and EEPs of the MUAPs</a:t>
            </a:r>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089" y="2534335"/>
            <a:ext cx="4691455" cy="271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478085" y="5247056"/>
            <a:ext cx="4140835" cy="523220"/>
          </a:xfrm>
          <a:prstGeom prst="rect">
            <a:avLst/>
          </a:prstGeom>
        </p:spPr>
        <p:txBody>
          <a:bodyPr wrap="square">
            <a:spAutoFit/>
          </a:bodyPr>
          <a:lstStyle/>
          <a:p>
            <a:pPr algn="ctr"/>
            <a:r>
              <a:rPr lang="en-US" sz="1400" dirty="0"/>
              <a:t>A portion of the extracted MUAPs by finding BEPs and EEPs of the MUAPs in case of a NOR subject</a:t>
            </a:r>
            <a:endParaRPr lang="fr-FR" sz="1400" dirty="0"/>
          </a:p>
        </p:txBody>
      </p:sp>
      <p:sp>
        <p:nvSpPr>
          <p:cNvPr id="6" name="Rectangle 5"/>
          <p:cNvSpPr/>
          <p:nvPr/>
        </p:nvSpPr>
        <p:spPr>
          <a:xfrm>
            <a:off x="7779152" y="1783557"/>
            <a:ext cx="3984391" cy="646331"/>
          </a:xfrm>
          <a:prstGeom prst="rect">
            <a:avLst/>
          </a:prstGeom>
        </p:spPr>
        <p:txBody>
          <a:bodyPr wrap="square">
            <a:spAutoFit/>
          </a:bodyPr>
          <a:lstStyle/>
          <a:p>
            <a:r>
              <a:rPr lang="en-US" dirty="0" smtClean="0"/>
              <a:t>Triangular </a:t>
            </a:r>
            <a:r>
              <a:rPr lang="en-US" dirty="0"/>
              <a:t>marks </a:t>
            </a:r>
            <a:r>
              <a:rPr lang="en-US" dirty="0" smtClean="0"/>
              <a:t>: </a:t>
            </a:r>
            <a:r>
              <a:rPr lang="en-US" dirty="0"/>
              <a:t>the peaks </a:t>
            </a:r>
            <a:endParaRPr lang="en-US" dirty="0" smtClean="0"/>
          </a:p>
          <a:p>
            <a:r>
              <a:rPr lang="en-US" dirty="0"/>
              <a:t>C</a:t>
            </a:r>
            <a:r>
              <a:rPr lang="en-US" dirty="0" smtClean="0"/>
              <a:t>ircle </a:t>
            </a:r>
            <a:r>
              <a:rPr lang="en-US" dirty="0"/>
              <a:t>marks </a:t>
            </a:r>
            <a:r>
              <a:rPr lang="en-US" dirty="0" smtClean="0"/>
              <a:t>: the </a:t>
            </a:r>
            <a:r>
              <a:rPr lang="en-US" dirty="0"/>
              <a:t>BEPs and </a:t>
            </a:r>
            <a:r>
              <a:rPr lang="en-US" dirty="0" smtClean="0"/>
              <a:t>EEPs</a:t>
            </a:r>
            <a:endParaRPr lang="fr-FR" dirty="0"/>
          </a:p>
        </p:txBody>
      </p:sp>
      <p:sp>
        <p:nvSpPr>
          <p:cNvPr id="7" name="Rectangle 6"/>
          <p:cNvSpPr/>
          <p:nvPr/>
        </p:nvSpPr>
        <p:spPr>
          <a:xfrm>
            <a:off x="2032396" y="2215367"/>
            <a:ext cx="2547492" cy="646331"/>
          </a:xfrm>
          <a:prstGeom prst="rect">
            <a:avLst/>
          </a:prstGeom>
        </p:spPr>
        <p:txBody>
          <a:bodyPr wrap="none">
            <a:spAutoFit/>
          </a:bodyPr>
          <a:lstStyle/>
          <a:p>
            <a:r>
              <a:rPr lang="en-US" dirty="0" smtClean="0"/>
              <a:t>Window : </a:t>
            </a:r>
            <a:r>
              <a:rPr lang="en-US" dirty="0"/>
              <a:t>length 3 </a:t>
            </a:r>
            <a:r>
              <a:rPr lang="en-US" dirty="0" err="1"/>
              <a:t>ms</a:t>
            </a:r>
            <a:r>
              <a:rPr lang="en-US" dirty="0"/>
              <a:t> </a:t>
            </a:r>
            <a:endParaRPr lang="en-US" dirty="0" smtClean="0"/>
          </a:p>
          <a:p>
            <a:r>
              <a:rPr lang="en-US" dirty="0"/>
              <a:t> </a:t>
            </a:r>
            <a:r>
              <a:rPr lang="en-US" dirty="0" smtClean="0"/>
              <a:t>               </a:t>
            </a:r>
            <a:r>
              <a:rPr lang="en-US" dirty="0"/>
              <a:t>width ±40 µV</a:t>
            </a:r>
            <a:endParaRPr lang="fr-FR" dirty="0"/>
          </a:p>
        </p:txBody>
      </p:sp>
      <p:sp>
        <p:nvSpPr>
          <p:cNvPr id="8" name="Rectangle à coins arrondis 7"/>
          <p:cNvSpPr/>
          <p:nvPr/>
        </p:nvSpPr>
        <p:spPr>
          <a:xfrm>
            <a:off x="1844040" y="2087880"/>
            <a:ext cx="2971800" cy="8522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33400" y="3568700"/>
            <a:ext cx="6096000" cy="1200329"/>
          </a:xfrm>
          <a:prstGeom prst="rect">
            <a:avLst/>
          </a:prstGeom>
        </p:spPr>
        <p:txBody>
          <a:bodyPr>
            <a:spAutoFit/>
          </a:bodyPr>
          <a:lstStyle/>
          <a:p>
            <a:r>
              <a:rPr lang="en-US" b="1" dirty="0" smtClean="0"/>
              <a:t>BEP</a:t>
            </a:r>
            <a:r>
              <a:rPr lang="en-US" dirty="0" smtClean="0"/>
              <a:t>: the </a:t>
            </a:r>
            <a:r>
              <a:rPr lang="en-US" dirty="0"/>
              <a:t>first point (</a:t>
            </a:r>
            <a:r>
              <a:rPr lang="en-US" dirty="0" smtClean="0"/>
              <a:t> </a:t>
            </a:r>
            <a:r>
              <a:rPr lang="en-US" dirty="0"/>
              <a:t>satisfies the criterion searching to the left of the EMG </a:t>
            </a:r>
            <a:r>
              <a:rPr lang="en-US" dirty="0" smtClean="0"/>
              <a:t>waveform).</a:t>
            </a:r>
          </a:p>
          <a:p>
            <a:endParaRPr lang="en-US" dirty="0" smtClean="0"/>
          </a:p>
          <a:p>
            <a:r>
              <a:rPr lang="en-US" b="1" dirty="0" smtClean="0"/>
              <a:t>EEP</a:t>
            </a:r>
            <a:r>
              <a:rPr lang="en-US" dirty="0" smtClean="0"/>
              <a:t>: </a:t>
            </a:r>
            <a:r>
              <a:rPr lang="en-US" dirty="0"/>
              <a:t>the point to the right </a:t>
            </a:r>
            <a:r>
              <a:rPr lang="en-US" dirty="0" smtClean="0"/>
              <a:t>(the </a:t>
            </a:r>
            <a:r>
              <a:rPr lang="en-US" dirty="0"/>
              <a:t>range of ±40 µV for </a:t>
            </a:r>
            <a:r>
              <a:rPr lang="en-US" dirty="0" smtClean="0"/>
              <a:t>3ms)</a:t>
            </a:r>
            <a:endParaRPr lang="fr-FR" dirty="0"/>
          </a:p>
        </p:txBody>
      </p:sp>
    </p:spTree>
    <p:extLst>
      <p:ext uri="{BB962C8B-B14F-4D97-AF65-F5344CB8AC3E}">
        <p14:creationId xmlns:p14="http://schemas.microsoft.com/office/powerpoint/2010/main" val="1118613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868714" y="1496522"/>
            <a:ext cx="1534160" cy="62992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à coins arrondis 5"/>
          <p:cNvSpPr/>
          <p:nvPr/>
        </p:nvSpPr>
        <p:spPr>
          <a:xfrm>
            <a:off x="4413034" y="2370282"/>
            <a:ext cx="975360"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1923834" y="2370282"/>
            <a:ext cx="944880"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5" name="Rectangle 4"/>
          <p:cNvSpPr/>
          <p:nvPr/>
        </p:nvSpPr>
        <p:spPr>
          <a:xfrm>
            <a:off x="3074622" y="1626816"/>
            <a:ext cx="1125052" cy="369332"/>
          </a:xfrm>
          <a:prstGeom prst="rect">
            <a:avLst/>
          </a:prstGeom>
        </p:spPr>
        <p:txBody>
          <a:bodyPr wrap="none">
            <a:spAutoFit/>
          </a:bodyPr>
          <a:lstStyle/>
          <a:p>
            <a:r>
              <a:rPr lang="fr-FR" dirty="0" err="1"/>
              <a:t>W</a:t>
            </a:r>
            <a:r>
              <a:rPr lang="fr-FR" dirty="0" err="1" smtClean="0"/>
              <a:t>avelets</a:t>
            </a:r>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653" y="911723"/>
            <a:ext cx="2996823" cy="354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5492" y="2973718"/>
            <a:ext cx="2916668" cy="3528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557228" y="2459936"/>
            <a:ext cx="646331" cy="369332"/>
          </a:xfrm>
          <a:prstGeom prst="rect">
            <a:avLst/>
          </a:prstGeom>
        </p:spPr>
        <p:txBody>
          <a:bodyPr wrap="none">
            <a:spAutoFit/>
          </a:bodyPr>
          <a:lstStyle/>
          <a:p>
            <a:r>
              <a:rPr lang="fr-FR" dirty="0" smtClean="0"/>
              <a:t>HPF</a:t>
            </a:r>
            <a:endParaRPr lang="fr-FR" dirty="0"/>
          </a:p>
        </p:txBody>
      </p:sp>
      <p:sp>
        <p:nvSpPr>
          <p:cNvPr id="12" name="Rectangle 11"/>
          <p:cNvSpPr/>
          <p:nvPr/>
        </p:nvSpPr>
        <p:spPr>
          <a:xfrm>
            <a:off x="2118828" y="2459936"/>
            <a:ext cx="607859" cy="369332"/>
          </a:xfrm>
          <a:prstGeom prst="rect">
            <a:avLst/>
          </a:prstGeom>
        </p:spPr>
        <p:txBody>
          <a:bodyPr wrap="none">
            <a:spAutoFit/>
          </a:bodyPr>
          <a:lstStyle/>
          <a:p>
            <a:r>
              <a:rPr lang="fr-FR" dirty="0"/>
              <a:t>L</a:t>
            </a:r>
            <a:r>
              <a:rPr lang="fr-FR" dirty="0" smtClean="0"/>
              <a:t>PF</a:t>
            </a:r>
            <a:endParaRPr lang="fr-FR" dirty="0"/>
          </a:p>
        </p:txBody>
      </p:sp>
      <p:sp>
        <p:nvSpPr>
          <p:cNvPr id="13" name="Rectangle 12"/>
          <p:cNvSpPr/>
          <p:nvPr/>
        </p:nvSpPr>
        <p:spPr>
          <a:xfrm>
            <a:off x="1030067" y="2929082"/>
            <a:ext cx="2758127" cy="369332"/>
          </a:xfrm>
          <a:prstGeom prst="rect">
            <a:avLst/>
          </a:prstGeom>
        </p:spPr>
        <p:txBody>
          <a:bodyPr wrap="none">
            <a:spAutoFit/>
          </a:bodyPr>
          <a:lstStyle/>
          <a:p>
            <a:r>
              <a:rPr lang="fr-FR" dirty="0"/>
              <a:t>Approximation </a:t>
            </a:r>
            <a:r>
              <a:rPr lang="fr-FR" dirty="0" smtClean="0"/>
              <a:t>coefficient</a:t>
            </a:r>
            <a:endParaRPr lang="fr-FR" dirty="0"/>
          </a:p>
        </p:txBody>
      </p:sp>
      <p:sp>
        <p:nvSpPr>
          <p:cNvPr id="9" name="Rectangle 8"/>
          <p:cNvSpPr/>
          <p:nvPr/>
        </p:nvSpPr>
        <p:spPr>
          <a:xfrm>
            <a:off x="9235666" y="803343"/>
            <a:ext cx="2106742" cy="430887"/>
          </a:xfrm>
          <a:prstGeom prst="rect">
            <a:avLst/>
          </a:prstGeom>
        </p:spPr>
        <p:txBody>
          <a:bodyPr wrap="square">
            <a:spAutoFit/>
          </a:bodyPr>
          <a:lstStyle/>
          <a:p>
            <a:r>
              <a:rPr lang="fr-FR" sz="1050" dirty="0">
                <a:hlinkClick r:id="rId5"/>
              </a:rPr>
              <a:t>1816-Article Text-5708-1-10-20120611.pdf</a:t>
            </a:r>
            <a:endParaRPr lang="fr-FR" sz="1050" dirty="0"/>
          </a:p>
        </p:txBody>
      </p:sp>
      <p:sp>
        <p:nvSpPr>
          <p:cNvPr id="10" name="Rectangle 9"/>
          <p:cNvSpPr/>
          <p:nvPr/>
        </p:nvSpPr>
        <p:spPr>
          <a:xfrm>
            <a:off x="4013795" y="2918922"/>
            <a:ext cx="1873270" cy="369332"/>
          </a:xfrm>
          <a:prstGeom prst="rect">
            <a:avLst/>
          </a:prstGeom>
        </p:spPr>
        <p:txBody>
          <a:bodyPr wrap="none">
            <a:spAutoFit/>
          </a:bodyPr>
          <a:lstStyle/>
          <a:p>
            <a:r>
              <a:rPr lang="fr-FR" dirty="0" err="1" smtClean="0"/>
              <a:t>Detail</a:t>
            </a:r>
            <a:r>
              <a:rPr lang="fr-FR" dirty="0" smtClean="0"/>
              <a:t> </a:t>
            </a:r>
            <a:r>
              <a:rPr lang="fr-FR" dirty="0"/>
              <a:t>coefficient</a:t>
            </a:r>
          </a:p>
        </p:txBody>
      </p:sp>
      <p:sp>
        <p:nvSpPr>
          <p:cNvPr id="11" name="Rectangle 10"/>
          <p:cNvSpPr/>
          <p:nvPr/>
        </p:nvSpPr>
        <p:spPr>
          <a:xfrm>
            <a:off x="3830019" y="4460127"/>
            <a:ext cx="2154757" cy="584775"/>
          </a:xfrm>
          <a:prstGeom prst="rect">
            <a:avLst/>
          </a:prstGeom>
        </p:spPr>
        <p:txBody>
          <a:bodyPr wrap="none">
            <a:spAutoFit/>
          </a:bodyPr>
          <a:lstStyle/>
          <a:p>
            <a:r>
              <a:rPr lang="fr-FR" sz="1600" dirty="0" smtClean="0"/>
              <a:t>HPF: High </a:t>
            </a:r>
            <a:r>
              <a:rPr lang="fr-FR" sz="1600" dirty="0" err="1" smtClean="0"/>
              <a:t>Pass</a:t>
            </a:r>
            <a:r>
              <a:rPr lang="fr-FR" sz="1600" dirty="0" smtClean="0"/>
              <a:t> </a:t>
            </a:r>
            <a:r>
              <a:rPr lang="fr-FR" sz="1600" dirty="0" err="1" smtClean="0"/>
              <a:t>Filter</a:t>
            </a:r>
            <a:endParaRPr lang="fr-FR" sz="1600" dirty="0" smtClean="0"/>
          </a:p>
          <a:p>
            <a:r>
              <a:rPr lang="fr-FR" sz="1600" dirty="0" smtClean="0"/>
              <a:t>LPF: </a:t>
            </a:r>
            <a:r>
              <a:rPr lang="fr-FR" sz="1600" dirty="0" err="1" smtClean="0"/>
              <a:t>Low</a:t>
            </a:r>
            <a:r>
              <a:rPr lang="fr-FR" sz="1600" dirty="0" smtClean="0"/>
              <a:t> </a:t>
            </a:r>
            <a:r>
              <a:rPr lang="fr-FR" sz="1600" dirty="0" err="1" smtClean="0"/>
              <a:t>Pass</a:t>
            </a:r>
            <a:r>
              <a:rPr lang="fr-FR" sz="1600" dirty="0" smtClean="0"/>
              <a:t> </a:t>
            </a:r>
            <a:r>
              <a:rPr lang="fr-FR" sz="1600" dirty="0" err="1" smtClean="0"/>
              <a:t>Filter</a:t>
            </a:r>
            <a:endParaRPr lang="fr-FR" sz="1600" dirty="0"/>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0544" y="782321"/>
            <a:ext cx="1840547" cy="22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Connecteur droit avec flèche 15"/>
          <p:cNvCxnSpPr>
            <a:stCxn id="2" idx="1"/>
            <a:endCxn id="7" idx="0"/>
          </p:cNvCxnSpPr>
          <p:nvPr/>
        </p:nvCxnSpPr>
        <p:spPr>
          <a:xfrm flipH="1">
            <a:off x="2396274" y="1811482"/>
            <a:ext cx="472440" cy="55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2" idx="3"/>
            <a:endCxn id="6" idx="0"/>
          </p:cNvCxnSpPr>
          <p:nvPr/>
        </p:nvCxnSpPr>
        <p:spPr>
          <a:xfrm>
            <a:off x="4402874" y="1811482"/>
            <a:ext cx="497840" cy="55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868714" y="6004580"/>
            <a:ext cx="2676758" cy="369332"/>
          </a:xfrm>
          <a:prstGeom prst="rect">
            <a:avLst/>
          </a:prstGeom>
        </p:spPr>
        <p:txBody>
          <a:bodyPr wrap="none">
            <a:spAutoFit/>
          </a:bodyPr>
          <a:lstStyle/>
          <a:p>
            <a:r>
              <a:rPr lang="fr-FR" dirty="0" smtClean="0"/>
              <a:t>Time-</a:t>
            </a:r>
            <a:r>
              <a:rPr lang="fr-FR" dirty="0" err="1" smtClean="0"/>
              <a:t>Frequency</a:t>
            </a:r>
            <a:r>
              <a:rPr lang="fr-FR" dirty="0" smtClean="0"/>
              <a:t> </a:t>
            </a:r>
            <a:r>
              <a:rPr lang="fr-FR" dirty="0" err="1" smtClean="0"/>
              <a:t>domain</a:t>
            </a:r>
            <a:endParaRPr lang="fr-FR" dirty="0"/>
          </a:p>
        </p:txBody>
      </p:sp>
      <p:cxnSp>
        <p:nvCxnSpPr>
          <p:cNvPr id="21" name="Connecteur en angle 20"/>
          <p:cNvCxnSpPr/>
          <p:nvPr/>
        </p:nvCxnSpPr>
        <p:spPr>
          <a:xfrm>
            <a:off x="7801104" y="4561840"/>
            <a:ext cx="1274892" cy="904240"/>
          </a:xfrm>
          <a:prstGeom prst="bentConnector3">
            <a:avLst>
              <a:gd name="adj1" fmla="val 59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870329" y="4759960"/>
            <a:ext cx="2073585" cy="584775"/>
          </a:xfrm>
          <a:prstGeom prst="rect">
            <a:avLst/>
          </a:prstGeom>
        </p:spPr>
        <p:txBody>
          <a:bodyPr wrap="square">
            <a:spAutoFit/>
          </a:bodyPr>
          <a:lstStyle/>
          <a:p>
            <a:pPr algn="ctr"/>
            <a:r>
              <a:rPr lang="fr-FR" sz="1600" dirty="0" smtClean="0"/>
              <a:t>Reconstruction of </a:t>
            </a:r>
            <a:r>
              <a:rPr lang="fr-FR" sz="1600" dirty="0" err="1" smtClean="0"/>
              <a:t>sEMG</a:t>
            </a:r>
            <a:r>
              <a:rPr lang="fr-FR" sz="1600" dirty="0" smtClean="0"/>
              <a:t> </a:t>
            </a:r>
            <a:r>
              <a:rPr lang="fr-FR" sz="1600" dirty="0" err="1"/>
              <a:t>signals</a:t>
            </a:r>
            <a:endParaRPr lang="fr-FR" sz="1600" dirty="0"/>
          </a:p>
        </p:txBody>
      </p:sp>
      <p:sp>
        <p:nvSpPr>
          <p:cNvPr id="29" name="Rectangle 28"/>
          <p:cNvSpPr/>
          <p:nvPr/>
        </p:nvSpPr>
        <p:spPr>
          <a:xfrm>
            <a:off x="5972222" y="6004580"/>
            <a:ext cx="2938098" cy="584775"/>
          </a:xfrm>
          <a:prstGeom prst="rect">
            <a:avLst/>
          </a:prstGeom>
        </p:spPr>
        <p:txBody>
          <a:bodyPr wrap="square">
            <a:spAutoFit/>
          </a:bodyPr>
          <a:lstStyle/>
          <a:p>
            <a:pPr algn="ctr"/>
            <a:r>
              <a:rPr lang="fr-FR" sz="1600" dirty="0"/>
              <a:t>IDWT: Inverse </a:t>
            </a:r>
            <a:r>
              <a:rPr lang="fr-FR" sz="1600" dirty="0" err="1"/>
              <a:t>Discrete</a:t>
            </a:r>
            <a:r>
              <a:rPr lang="fr-FR" sz="1600" dirty="0"/>
              <a:t> </a:t>
            </a:r>
            <a:r>
              <a:rPr lang="fr-FR" sz="1600" dirty="0" err="1"/>
              <a:t>Wavelet</a:t>
            </a:r>
            <a:r>
              <a:rPr lang="fr-FR" sz="1600" dirty="0"/>
              <a:t> </a:t>
            </a:r>
            <a:r>
              <a:rPr lang="fr-FR" sz="1600" dirty="0" err="1" smtClean="0"/>
              <a:t>Transform</a:t>
            </a:r>
            <a:endParaRPr lang="fr-FR" sz="1600" dirty="0"/>
          </a:p>
        </p:txBody>
      </p:sp>
      <p:sp>
        <p:nvSpPr>
          <p:cNvPr id="30" name="Rectangle 29"/>
          <p:cNvSpPr/>
          <p:nvPr/>
        </p:nvSpPr>
        <p:spPr>
          <a:xfrm>
            <a:off x="7954074" y="4829294"/>
            <a:ext cx="774571" cy="369332"/>
          </a:xfrm>
          <a:prstGeom prst="rect">
            <a:avLst/>
          </a:prstGeom>
        </p:spPr>
        <p:txBody>
          <a:bodyPr wrap="none">
            <a:spAutoFit/>
          </a:bodyPr>
          <a:lstStyle/>
          <a:p>
            <a:r>
              <a:rPr lang="fr-FR" dirty="0"/>
              <a:t>IDWT</a:t>
            </a:r>
          </a:p>
        </p:txBody>
      </p:sp>
      <p:sp>
        <p:nvSpPr>
          <p:cNvPr id="36" name="Rectangle à coins arrondis 35"/>
          <p:cNvSpPr/>
          <p:nvPr/>
        </p:nvSpPr>
        <p:spPr>
          <a:xfrm>
            <a:off x="2793868" y="3541222"/>
            <a:ext cx="975360"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à coins arrondis 36"/>
          <p:cNvSpPr/>
          <p:nvPr/>
        </p:nvSpPr>
        <p:spPr>
          <a:xfrm>
            <a:off x="1093253" y="3541222"/>
            <a:ext cx="944880"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38" name="Rectangle 37"/>
          <p:cNvSpPr/>
          <p:nvPr/>
        </p:nvSpPr>
        <p:spPr>
          <a:xfrm>
            <a:off x="2938062" y="3630876"/>
            <a:ext cx="646331" cy="369332"/>
          </a:xfrm>
          <a:prstGeom prst="rect">
            <a:avLst/>
          </a:prstGeom>
        </p:spPr>
        <p:txBody>
          <a:bodyPr wrap="none">
            <a:spAutoFit/>
          </a:bodyPr>
          <a:lstStyle/>
          <a:p>
            <a:r>
              <a:rPr lang="fr-FR" dirty="0" smtClean="0"/>
              <a:t>HPF</a:t>
            </a:r>
            <a:endParaRPr lang="fr-FR" dirty="0"/>
          </a:p>
        </p:txBody>
      </p:sp>
      <p:sp>
        <p:nvSpPr>
          <p:cNvPr id="39" name="Rectangle 38"/>
          <p:cNvSpPr/>
          <p:nvPr/>
        </p:nvSpPr>
        <p:spPr>
          <a:xfrm>
            <a:off x="1288247" y="3630876"/>
            <a:ext cx="607859" cy="369332"/>
          </a:xfrm>
          <a:prstGeom prst="rect">
            <a:avLst/>
          </a:prstGeom>
        </p:spPr>
        <p:txBody>
          <a:bodyPr wrap="none">
            <a:spAutoFit/>
          </a:bodyPr>
          <a:lstStyle/>
          <a:p>
            <a:r>
              <a:rPr lang="fr-FR" dirty="0"/>
              <a:t>L</a:t>
            </a:r>
            <a:r>
              <a:rPr lang="fr-FR" dirty="0" smtClean="0"/>
              <a:t>PF</a:t>
            </a:r>
            <a:endParaRPr lang="fr-FR" dirty="0"/>
          </a:p>
        </p:txBody>
      </p:sp>
      <p:cxnSp>
        <p:nvCxnSpPr>
          <p:cNvPr id="32" name="Connecteur droit avec flèche 31"/>
          <p:cNvCxnSpPr>
            <a:stCxn id="7" idx="2"/>
            <a:endCxn id="37" idx="0"/>
          </p:cNvCxnSpPr>
          <p:nvPr/>
        </p:nvCxnSpPr>
        <p:spPr>
          <a:xfrm flipH="1">
            <a:off x="1565693" y="2918922"/>
            <a:ext cx="830581" cy="62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a:stCxn id="13" idx="0"/>
            <a:endCxn id="36" idx="0"/>
          </p:cNvCxnSpPr>
          <p:nvPr/>
        </p:nvCxnSpPr>
        <p:spPr>
          <a:xfrm>
            <a:off x="2409131" y="2929082"/>
            <a:ext cx="872417" cy="6121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Rectangle à coins arrondis 43"/>
          <p:cNvSpPr/>
          <p:nvPr/>
        </p:nvSpPr>
        <p:spPr>
          <a:xfrm>
            <a:off x="1757548" y="4496262"/>
            <a:ext cx="975360"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à coins arrondis 44"/>
          <p:cNvSpPr/>
          <p:nvPr/>
        </p:nvSpPr>
        <p:spPr>
          <a:xfrm>
            <a:off x="534453" y="4496262"/>
            <a:ext cx="944880"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46" name="Rectangle 45"/>
          <p:cNvSpPr/>
          <p:nvPr/>
        </p:nvSpPr>
        <p:spPr>
          <a:xfrm>
            <a:off x="1901742" y="4585916"/>
            <a:ext cx="646331" cy="369332"/>
          </a:xfrm>
          <a:prstGeom prst="rect">
            <a:avLst/>
          </a:prstGeom>
        </p:spPr>
        <p:txBody>
          <a:bodyPr wrap="none">
            <a:spAutoFit/>
          </a:bodyPr>
          <a:lstStyle/>
          <a:p>
            <a:r>
              <a:rPr lang="fr-FR" dirty="0" smtClean="0"/>
              <a:t>HPF</a:t>
            </a:r>
            <a:endParaRPr lang="fr-FR" dirty="0"/>
          </a:p>
        </p:txBody>
      </p:sp>
      <p:sp>
        <p:nvSpPr>
          <p:cNvPr id="47" name="Rectangle 46"/>
          <p:cNvSpPr/>
          <p:nvPr/>
        </p:nvSpPr>
        <p:spPr>
          <a:xfrm>
            <a:off x="729447" y="4585916"/>
            <a:ext cx="607859" cy="369332"/>
          </a:xfrm>
          <a:prstGeom prst="rect">
            <a:avLst/>
          </a:prstGeom>
        </p:spPr>
        <p:txBody>
          <a:bodyPr wrap="none">
            <a:spAutoFit/>
          </a:bodyPr>
          <a:lstStyle/>
          <a:p>
            <a:r>
              <a:rPr lang="fr-FR" dirty="0"/>
              <a:t>L</a:t>
            </a:r>
            <a:r>
              <a:rPr lang="fr-FR" dirty="0" smtClean="0"/>
              <a:t>PF</a:t>
            </a:r>
            <a:endParaRPr lang="fr-FR" dirty="0"/>
          </a:p>
        </p:txBody>
      </p:sp>
      <p:cxnSp>
        <p:nvCxnSpPr>
          <p:cNvPr id="42" name="Connecteur droit avec flèche 41"/>
          <p:cNvCxnSpPr>
            <a:stCxn id="37" idx="2"/>
            <a:endCxn id="45" idx="0"/>
          </p:cNvCxnSpPr>
          <p:nvPr/>
        </p:nvCxnSpPr>
        <p:spPr>
          <a:xfrm flipH="1">
            <a:off x="1006893" y="4089862"/>
            <a:ext cx="558800"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endCxn id="44" idx="0"/>
          </p:cNvCxnSpPr>
          <p:nvPr/>
        </p:nvCxnSpPr>
        <p:spPr>
          <a:xfrm>
            <a:off x="1525053" y="4089862"/>
            <a:ext cx="720175" cy="40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Rectangle à coins arrondis 54"/>
          <p:cNvSpPr/>
          <p:nvPr/>
        </p:nvSpPr>
        <p:spPr>
          <a:xfrm>
            <a:off x="1228624" y="5471622"/>
            <a:ext cx="975360" cy="54864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à coins arrondis 55"/>
          <p:cNvSpPr/>
          <p:nvPr/>
        </p:nvSpPr>
        <p:spPr>
          <a:xfrm>
            <a:off x="108325" y="5471622"/>
            <a:ext cx="944880"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57" name="Rectangle 56"/>
          <p:cNvSpPr/>
          <p:nvPr/>
        </p:nvSpPr>
        <p:spPr>
          <a:xfrm>
            <a:off x="1372818" y="5561276"/>
            <a:ext cx="646331" cy="369332"/>
          </a:xfrm>
          <a:prstGeom prst="rect">
            <a:avLst/>
          </a:prstGeom>
        </p:spPr>
        <p:txBody>
          <a:bodyPr wrap="none">
            <a:spAutoFit/>
          </a:bodyPr>
          <a:lstStyle/>
          <a:p>
            <a:r>
              <a:rPr lang="fr-FR" dirty="0" smtClean="0"/>
              <a:t>HPF</a:t>
            </a:r>
            <a:endParaRPr lang="fr-FR" dirty="0"/>
          </a:p>
        </p:txBody>
      </p:sp>
      <p:sp>
        <p:nvSpPr>
          <p:cNvPr id="58" name="Rectangle 57"/>
          <p:cNvSpPr/>
          <p:nvPr/>
        </p:nvSpPr>
        <p:spPr>
          <a:xfrm>
            <a:off x="303319" y="5561276"/>
            <a:ext cx="607859" cy="369332"/>
          </a:xfrm>
          <a:prstGeom prst="rect">
            <a:avLst/>
          </a:prstGeom>
        </p:spPr>
        <p:txBody>
          <a:bodyPr wrap="none">
            <a:spAutoFit/>
          </a:bodyPr>
          <a:lstStyle/>
          <a:p>
            <a:r>
              <a:rPr lang="fr-FR" dirty="0"/>
              <a:t>L</a:t>
            </a:r>
            <a:r>
              <a:rPr lang="fr-FR" dirty="0" smtClean="0"/>
              <a:t>PF</a:t>
            </a:r>
            <a:endParaRPr lang="fr-FR" dirty="0"/>
          </a:p>
        </p:txBody>
      </p:sp>
      <p:cxnSp>
        <p:nvCxnSpPr>
          <p:cNvPr id="54" name="Connecteur droit avec flèche 53"/>
          <p:cNvCxnSpPr>
            <a:stCxn id="45" idx="2"/>
            <a:endCxn id="56" idx="0"/>
          </p:cNvCxnSpPr>
          <p:nvPr/>
        </p:nvCxnSpPr>
        <p:spPr>
          <a:xfrm flipH="1">
            <a:off x="580765" y="5044902"/>
            <a:ext cx="426128" cy="426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45" idx="2"/>
            <a:endCxn id="55" idx="0"/>
          </p:cNvCxnSpPr>
          <p:nvPr/>
        </p:nvCxnSpPr>
        <p:spPr>
          <a:xfrm>
            <a:off x="1006893" y="5044902"/>
            <a:ext cx="709411" cy="426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40930" y="1049564"/>
            <a:ext cx="3352264" cy="369332"/>
          </a:xfrm>
          <a:prstGeom prst="rect">
            <a:avLst/>
          </a:prstGeom>
        </p:spPr>
        <p:txBody>
          <a:bodyPr wrap="none">
            <a:spAutoFit/>
          </a:bodyPr>
          <a:lstStyle/>
          <a:p>
            <a:r>
              <a:rPr lang="en-US" dirty="0"/>
              <a:t>3 Segmentation by using </a:t>
            </a:r>
            <a:r>
              <a:rPr lang="en-US" dirty="0" smtClean="0"/>
              <a:t>DWT:</a:t>
            </a:r>
            <a:endParaRPr lang="fr-FR" dirty="0"/>
          </a:p>
        </p:txBody>
      </p:sp>
      <p:sp>
        <p:nvSpPr>
          <p:cNvPr id="43" name="Titre 1"/>
          <p:cNvSpPr>
            <a:spLocks noGrp="1"/>
          </p:cNvSpPr>
          <p:nvPr>
            <p:ph type="title"/>
          </p:nvPr>
        </p:nvSpPr>
        <p:spPr>
          <a:xfrm>
            <a:off x="1097076" y="223982"/>
            <a:ext cx="10440988" cy="468314"/>
          </a:xfrm>
        </p:spPr>
        <p:txBody>
          <a:bodyPr>
            <a:normAutofit/>
          </a:bodyPr>
          <a:lstStyle/>
          <a:p>
            <a:pPr algn="ctr"/>
            <a:r>
              <a:rPr lang="fr-FR" sz="3200" dirty="0" smtClean="0">
                <a:latin typeface="Arial" pitchFamily="34" charset="0"/>
                <a:cs typeface="Arial" pitchFamily="34" charset="0"/>
              </a:rPr>
              <a:t>Segmentation</a:t>
            </a:r>
            <a:endParaRPr lang="fr-FR" sz="3200" dirty="0">
              <a:latin typeface="Arial" pitchFamily="34" charset="0"/>
              <a:cs typeface="Arial" pitchFamily="34" charset="0"/>
            </a:endParaRPr>
          </a:p>
        </p:txBody>
      </p:sp>
    </p:spTree>
    <p:extLst>
      <p:ext uri="{BB962C8B-B14F-4D97-AF65-F5344CB8AC3E}">
        <p14:creationId xmlns:p14="http://schemas.microsoft.com/office/powerpoint/2010/main" val="2120012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re 1"/>
          <p:cNvSpPr>
            <a:spLocks noGrp="1"/>
          </p:cNvSpPr>
          <p:nvPr>
            <p:ph type="title"/>
          </p:nvPr>
        </p:nvSpPr>
        <p:spPr>
          <a:xfrm>
            <a:off x="1097076" y="223982"/>
            <a:ext cx="10440988" cy="468314"/>
          </a:xfrm>
        </p:spPr>
        <p:txBody>
          <a:bodyPr>
            <a:normAutofit/>
          </a:bodyPr>
          <a:lstStyle/>
          <a:p>
            <a:pPr algn="ctr"/>
            <a:r>
              <a:rPr lang="fr-FR" sz="3200" dirty="0" smtClean="0">
                <a:latin typeface="Arial" pitchFamily="34" charset="0"/>
                <a:cs typeface="Arial" pitchFamily="34" charset="0"/>
              </a:rPr>
              <a:t>Segmentation</a:t>
            </a:r>
            <a:endParaRPr lang="fr-FR" sz="3200" dirty="0">
              <a:latin typeface="Arial" pitchFamily="34" charset="0"/>
              <a:cs typeface="Arial" pitchFamily="34" charset="0"/>
            </a:endParaRPr>
          </a:p>
        </p:txBody>
      </p:sp>
      <p:sp>
        <p:nvSpPr>
          <p:cNvPr id="14" name="Rectangle 13"/>
          <p:cNvSpPr/>
          <p:nvPr/>
        </p:nvSpPr>
        <p:spPr>
          <a:xfrm>
            <a:off x="909776" y="835524"/>
            <a:ext cx="3057247" cy="369332"/>
          </a:xfrm>
          <a:prstGeom prst="rect">
            <a:avLst/>
          </a:prstGeom>
        </p:spPr>
        <p:txBody>
          <a:bodyPr wrap="none">
            <a:spAutoFit/>
          </a:bodyPr>
          <a:lstStyle/>
          <a:p>
            <a:r>
              <a:rPr lang="fr-FR" dirty="0" err="1">
                <a:hlinkClick r:id="rId3"/>
              </a:rPr>
              <a:t>wavelet</a:t>
            </a:r>
            <a:r>
              <a:rPr lang="fr-FR" dirty="0">
                <a:hlinkClick r:id="rId3"/>
              </a:rPr>
              <a:t> and </a:t>
            </a:r>
            <a:r>
              <a:rPr lang="fr-FR" dirty="0" err="1">
                <a:hlinkClick r:id="rId3"/>
              </a:rPr>
              <a:t>nyquist</a:t>
            </a:r>
            <a:r>
              <a:rPr lang="fr-FR" dirty="0">
                <a:hlinkClick r:id="rId3"/>
              </a:rPr>
              <a:t> freq.pdf</a:t>
            </a:r>
            <a:endParaRPr lang="fr-FR" dirty="0"/>
          </a:p>
        </p:txBody>
      </p:sp>
      <p:sp>
        <p:nvSpPr>
          <p:cNvPr id="15" name="Rectangle 14"/>
          <p:cNvSpPr/>
          <p:nvPr/>
        </p:nvSpPr>
        <p:spPr>
          <a:xfrm>
            <a:off x="396814" y="1342001"/>
            <a:ext cx="4083169" cy="369332"/>
          </a:xfrm>
          <a:prstGeom prst="rect">
            <a:avLst/>
          </a:prstGeom>
        </p:spPr>
        <p:txBody>
          <a:bodyPr wrap="none">
            <a:spAutoFit/>
          </a:bodyPr>
          <a:lstStyle/>
          <a:p>
            <a:r>
              <a:rPr lang="en-US" b="1" dirty="0" smtClean="0"/>
              <a:t>Nyquist-</a:t>
            </a:r>
            <a:r>
              <a:rPr lang="en-US" b="1" dirty="0" err="1" smtClean="0"/>
              <a:t>Shanon</a:t>
            </a:r>
            <a:r>
              <a:rPr lang="en-US" b="1" dirty="0" smtClean="0"/>
              <a:t> sampling theorem:</a:t>
            </a:r>
          </a:p>
        </p:txBody>
      </p:sp>
      <p:sp>
        <p:nvSpPr>
          <p:cNvPr id="17" name="Rectangle 16"/>
          <p:cNvSpPr/>
          <p:nvPr/>
        </p:nvSpPr>
        <p:spPr>
          <a:xfrm>
            <a:off x="396814" y="1803665"/>
            <a:ext cx="3313728" cy="507831"/>
          </a:xfrm>
          <a:prstGeom prst="rect">
            <a:avLst/>
          </a:prstGeom>
        </p:spPr>
        <p:txBody>
          <a:bodyPr wrap="none">
            <a:spAutoFit/>
          </a:bodyPr>
          <a:lstStyle/>
          <a:p>
            <a:pPr>
              <a:lnSpc>
                <a:spcPct val="150000"/>
              </a:lnSpc>
            </a:pPr>
            <a:r>
              <a:rPr lang="en-US" dirty="0"/>
              <a:t>Fs &gt;= 2 </a:t>
            </a:r>
            <a:r>
              <a:rPr lang="en-US" dirty="0" err="1" smtClean="0"/>
              <a:t>Fn</a:t>
            </a:r>
            <a:r>
              <a:rPr lang="en-US" dirty="0" smtClean="0"/>
              <a:t>              </a:t>
            </a:r>
            <a:r>
              <a:rPr lang="fr-FR" dirty="0"/>
              <a:t>Fn &lt;= </a:t>
            </a:r>
            <a:r>
              <a:rPr lang="fr-FR" dirty="0" err="1" smtClean="0"/>
              <a:t>Fs</a:t>
            </a:r>
            <a:r>
              <a:rPr lang="fr-FR" dirty="0" smtClean="0"/>
              <a:t>/2</a:t>
            </a:r>
            <a:endParaRPr lang="fr-FR" dirty="0"/>
          </a:p>
        </p:txBody>
      </p:sp>
      <p:sp>
        <p:nvSpPr>
          <p:cNvPr id="22" name="Flèche droite 21"/>
          <p:cNvSpPr/>
          <p:nvPr/>
        </p:nvSpPr>
        <p:spPr>
          <a:xfrm>
            <a:off x="1800872" y="1960758"/>
            <a:ext cx="419548" cy="247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à coins arrondis 22"/>
          <p:cNvSpPr/>
          <p:nvPr/>
        </p:nvSpPr>
        <p:spPr>
          <a:xfrm>
            <a:off x="396814" y="1833085"/>
            <a:ext cx="1302894" cy="502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à coins arrondis 49"/>
          <p:cNvSpPr/>
          <p:nvPr/>
        </p:nvSpPr>
        <p:spPr>
          <a:xfrm>
            <a:off x="2375374" y="1833495"/>
            <a:ext cx="1302894" cy="502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6079262" y="760429"/>
            <a:ext cx="4275529" cy="1200329"/>
          </a:xfrm>
          <a:prstGeom prst="rect">
            <a:avLst/>
          </a:prstGeom>
        </p:spPr>
        <p:txBody>
          <a:bodyPr wrap="none">
            <a:spAutoFit/>
          </a:bodyPr>
          <a:lstStyle/>
          <a:p>
            <a:r>
              <a:rPr lang="en-US" b="1" dirty="0" smtClean="0"/>
              <a:t>Sampling rate (Fs): Fs= 1000Hz</a:t>
            </a:r>
          </a:p>
          <a:p>
            <a:pPr>
              <a:lnSpc>
                <a:spcPct val="150000"/>
              </a:lnSpc>
            </a:pPr>
            <a:r>
              <a:rPr lang="en-US" b="1" dirty="0" smtClean="0"/>
              <a:t>20Hz &lt;= Frequency &lt;= 500Hz</a:t>
            </a:r>
          </a:p>
          <a:p>
            <a:pPr>
              <a:lnSpc>
                <a:spcPct val="150000"/>
              </a:lnSpc>
            </a:pPr>
            <a:r>
              <a:rPr lang="en-US" b="1" dirty="0" smtClean="0"/>
              <a:t>Nyquist Frequency: </a:t>
            </a:r>
            <a:r>
              <a:rPr lang="en-US" b="1" dirty="0" err="1" smtClean="0"/>
              <a:t>Fn</a:t>
            </a:r>
            <a:r>
              <a:rPr lang="en-US" b="1" dirty="0" smtClean="0"/>
              <a:t>= Fs/2 = 500Hz</a:t>
            </a:r>
            <a:endParaRPr lang="en-US" b="1" dirty="0"/>
          </a:p>
        </p:txBody>
      </p:sp>
      <p:sp>
        <p:nvSpPr>
          <p:cNvPr id="61" name="Rectangle 60"/>
          <p:cNvSpPr/>
          <p:nvPr/>
        </p:nvSpPr>
        <p:spPr>
          <a:xfrm>
            <a:off x="328013" y="2498021"/>
            <a:ext cx="1928733" cy="369332"/>
          </a:xfrm>
          <a:prstGeom prst="rect">
            <a:avLst/>
          </a:prstGeom>
        </p:spPr>
        <p:txBody>
          <a:bodyPr wrap="none">
            <a:spAutoFit/>
          </a:bodyPr>
          <a:lstStyle/>
          <a:p>
            <a:r>
              <a:rPr lang="en-US" b="1" dirty="0" smtClean="0"/>
              <a:t>Decomposition:</a:t>
            </a:r>
            <a:endParaRPr lang="en-US" b="1" dirty="0"/>
          </a:p>
        </p:txBody>
      </p:sp>
      <p:sp>
        <p:nvSpPr>
          <p:cNvPr id="62" name="Rectangle à coins arrondis 61"/>
          <p:cNvSpPr/>
          <p:nvPr/>
        </p:nvSpPr>
        <p:spPr>
          <a:xfrm>
            <a:off x="2825031" y="2867353"/>
            <a:ext cx="2451044"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Signal </a:t>
            </a:r>
            <a:r>
              <a:rPr lang="fr-FR" dirty="0" err="1" smtClean="0">
                <a:ln w="9525">
                  <a:solidFill>
                    <a:schemeClr val="tx1"/>
                  </a:solidFill>
                </a:ln>
                <a:solidFill>
                  <a:schemeClr val="tx1"/>
                </a:solidFill>
              </a:rPr>
              <a:t>sampling</a:t>
            </a:r>
            <a:r>
              <a:rPr lang="fr-FR" dirty="0" smtClean="0">
                <a:ln w="9525">
                  <a:solidFill>
                    <a:schemeClr val="tx1"/>
                  </a:solidFill>
                </a:ln>
                <a:solidFill>
                  <a:schemeClr val="tx1"/>
                </a:solidFill>
              </a:rPr>
              <a:t> rate </a:t>
            </a:r>
            <a:r>
              <a:rPr lang="fr-FR" dirty="0" err="1" smtClean="0">
                <a:ln w="9525">
                  <a:solidFill>
                    <a:schemeClr val="tx1"/>
                  </a:solidFill>
                </a:ln>
                <a:solidFill>
                  <a:schemeClr val="tx1"/>
                </a:solidFill>
              </a:rPr>
              <a:t>Fs</a:t>
            </a:r>
            <a:endParaRPr lang="fr-FR" dirty="0">
              <a:ln w="9525">
                <a:solidFill>
                  <a:schemeClr val="tx1"/>
                </a:solidFill>
              </a:ln>
              <a:solidFill>
                <a:schemeClr val="tx1"/>
              </a:solidFill>
            </a:endParaRPr>
          </a:p>
        </p:txBody>
      </p:sp>
      <p:sp>
        <p:nvSpPr>
          <p:cNvPr id="63" name="Rectangle à coins arrondis 62"/>
          <p:cNvSpPr/>
          <p:nvPr/>
        </p:nvSpPr>
        <p:spPr>
          <a:xfrm>
            <a:off x="2520999" y="3643626"/>
            <a:ext cx="1233493"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/4]</a:t>
            </a:r>
            <a:endParaRPr lang="fr-FR" dirty="0">
              <a:ln w="9525">
                <a:solidFill>
                  <a:schemeClr val="tx1"/>
                </a:solidFill>
              </a:ln>
              <a:solidFill>
                <a:schemeClr val="tx1"/>
              </a:solidFill>
            </a:endParaRPr>
          </a:p>
        </p:txBody>
      </p:sp>
      <p:sp>
        <p:nvSpPr>
          <p:cNvPr id="64" name="Rectangle à coins arrondis 63"/>
          <p:cNvSpPr/>
          <p:nvPr/>
        </p:nvSpPr>
        <p:spPr>
          <a:xfrm>
            <a:off x="4222453" y="3631449"/>
            <a:ext cx="1233493"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/4 ; </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/2]</a:t>
            </a:r>
            <a:endParaRPr lang="fr-FR" dirty="0">
              <a:ln w="9525">
                <a:solidFill>
                  <a:schemeClr val="tx1"/>
                </a:solidFill>
              </a:ln>
              <a:solidFill>
                <a:schemeClr val="tx1"/>
              </a:solidFill>
            </a:endParaRPr>
          </a:p>
        </p:txBody>
      </p:sp>
      <p:sp>
        <p:nvSpPr>
          <p:cNvPr id="65" name="Rectangle à coins arrondis 64"/>
          <p:cNvSpPr/>
          <p:nvPr/>
        </p:nvSpPr>
        <p:spPr>
          <a:xfrm>
            <a:off x="1574295" y="4428060"/>
            <a:ext cx="138409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/8]</a:t>
            </a:r>
            <a:endParaRPr lang="fr-FR" dirty="0">
              <a:ln w="9525">
                <a:solidFill>
                  <a:schemeClr val="tx1"/>
                </a:solidFill>
              </a:ln>
              <a:solidFill>
                <a:schemeClr val="tx1"/>
              </a:solidFill>
            </a:endParaRPr>
          </a:p>
        </p:txBody>
      </p:sp>
      <p:sp>
        <p:nvSpPr>
          <p:cNvPr id="66" name="Rectangle à coins arrondis 65"/>
          <p:cNvSpPr/>
          <p:nvPr/>
        </p:nvSpPr>
        <p:spPr>
          <a:xfrm>
            <a:off x="3112612" y="4428060"/>
            <a:ext cx="143280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/8 ; </a:t>
            </a:r>
            <a:r>
              <a:rPr lang="fr-FR" dirty="0" err="1" smtClean="0">
                <a:ln w="9525">
                  <a:solidFill>
                    <a:schemeClr val="tx1"/>
                  </a:solidFill>
                </a:ln>
                <a:solidFill>
                  <a:schemeClr val="tx1"/>
                </a:solidFill>
              </a:rPr>
              <a:t>Fs</a:t>
            </a:r>
            <a:r>
              <a:rPr lang="fr-FR" dirty="0" smtClean="0">
                <a:ln w="9525">
                  <a:solidFill>
                    <a:schemeClr val="tx1"/>
                  </a:solidFill>
                </a:ln>
                <a:solidFill>
                  <a:schemeClr val="tx1"/>
                </a:solidFill>
              </a:rPr>
              <a:t>/4]</a:t>
            </a:r>
            <a:endParaRPr lang="fr-FR" dirty="0">
              <a:ln w="9525">
                <a:solidFill>
                  <a:schemeClr val="tx1"/>
                </a:solidFill>
              </a:ln>
              <a:solidFill>
                <a:schemeClr val="tx1"/>
              </a:solidFill>
            </a:endParaRPr>
          </a:p>
        </p:txBody>
      </p:sp>
      <p:sp>
        <p:nvSpPr>
          <p:cNvPr id="68" name="Rectangle à coins arrondis 67"/>
          <p:cNvSpPr/>
          <p:nvPr/>
        </p:nvSpPr>
        <p:spPr>
          <a:xfrm>
            <a:off x="1143975" y="5785322"/>
            <a:ext cx="138409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Fn/2**j]</a:t>
            </a:r>
            <a:endParaRPr lang="fr-FR" dirty="0">
              <a:ln w="9525">
                <a:solidFill>
                  <a:schemeClr val="tx1"/>
                </a:solidFill>
              </a:ln>
              <a:solidFill>
                <a:schemeClr val="tx1"/>
              </a:solidFill>
            </a:endParaRPr>
          </a:p>
        </p:txBody>
      </p:sp>
      <p:sp>
        <p:nvSpPr>
          <p:cNvPr id="69" name="Rectangle à coins arrondis 68"/>
          <p:cNvSpPr/>
          <p:nvPr/>
        </p:nvSpPr>
        <p:spPr>
          <a:xfrm>
            <a:off x="2709596" y="5785322"/>
            <a:ext cx="1378200"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[Fn/2**j ; </a:t>
            </a:r>
          </a:p>
          <a:p>
            <a:pPr algn="ctr"/>
            <a:r>
              <a:rPr lang="fr-FR" dirty="0" smtClean="0">
                <a:ln w="9525">
                  <a:solidFill>
                    <a:schemeClr val="tx1"/>
                  </a:solidFill>
                </a:ln>
                <a:solidFill>
                  <a:schemeClr val="tx1"/>
                </a:solidFill>
              </a:rPr>
              <a:t>Fn/2**(j-1)]</a:t>
            </a:r>
            <a:endParaRPr lang="fr-FR" dirty="0">
              <a:ln w="9525">
                <a:solidFill>
                  <a:schemeClr val="tx1"/>
                </a:solidFill>
              </a:ln>
              <a:solidFill>
                <a:schemeClr val="tx1"/>
              </a:solidFill>
            </a:endParaRPr>
          </a:p>
        </p:txBody>
      </p:sp>
      <p:cxnSp>
        <p:nvCxnSpPr>
          <p:cNvPr id="28" name="Connecteur droit avec flèche 27"/>
          <p:cNvCxnSpPr>
            <a:stCxn id="62" idx="2"/>
            <a:endCxn id="63" idx="0"/>
          </p:cNvCxnSpPr>
          <p:nvPr/>
        </p:nvCxnSpPr>
        <p:spPr>
          <a:xfrm flipH="1">
            <a:off x="3137746" y="3373803"/>
            <a:ext cx="912807" cy="2698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62" idx="2"/>
            <a:endCxn id="64" idx="0"/>
          </p:cNvCxnSpPr>
          <p:nvPr/>
        </p:nvCxnSpPr>
        <p:spPr>
          <a:xfrm>
            <a:off x="4050553" y="3373803"/>
            <a:ext cx="788647" cy="25764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63" idx="2"/>
            <a:endCxn id="65" idx="0"/>
          </p:cNvCxnSpPr>
          <p:nvPr/>
        </p:nvCxnSpPr>
        <p:spPr>
          <a:xfrm flipH="1">
            <a:off x="2266345" y="4150076"/>
            <a:ext cx="871401" cy="27798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63" idx="2"/>
            <a:endCxn id="66" idx="0"/>
          </p:cNvCxnSpPr>
          <p:nvPr/>
        </p:nvCxnSpPr>
        <p:spPr>
          <a:xfrm>
            <a:off x="3137746" y="4150076"/>
            <a:ext cx="691271" cy="27798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675625" y="4761157"/>
            <a:ext cx="255198" cy="1015663"/>
          </a:xfrm>
          <a:prstGeom prst="rect">
            <a:avLst/>
          </a:prstGeom>
        </p:spPr>
        <p:txBody>
          <a:bodyPr wrap="none">
            <a:spAutoFit/>
          </a:bodyPr>
          <a:lstStyle/>
          <a:p>
            <a:r>
              <a:rPr lang="en-US" sz="2000" b="1" dirty="0" smtClean="0"/>
              <a:t>.</a:t>
            </a:r>
          </a:p>
          <a:p>
            <a:r>
              <a:rPr lang="en-US" sz="2000" b="1" dirty="0" smtClean="0"/>
              <a:t>.</a:t>
            </a:r>
          </a:p>
          <a:p>
            <a:r>
              <a:rPr lang="en-US" sz="2000" b="1" dirty="0" smtClean="0"/>
              <a:t>.</a:t>
            </a:r>
          </a:p>
        </p:txBody>
      </p:sp>
      <p:sp>
        <p:nvSpPr>
          <p:cNvPr id="71" name="Rectangle 70"/>
          <p:cNvSpPr/>
          <p:nvPr/>
        </p:nvSpPr>
        <p:spPr>
          <a:xfrm>
            <a:off x="113176" y="3734692"/>
            <a:ext cx="902811" cy="369332"/>
          </a:xfrm>
          <a:prstGeom prst="rect">
            <a:avLst/>
          </a:prstGeom>
        </p:spPr>
        <p:txBody>
          <a:bodyPr wrap="none">
            <a:spAutoFit/>
          </a:bodyPr>
          <a:lstStyle/>
          <a:p>
            <a:r>
              <a:rPr lang="en-US" b="1" dirty="0" smtClean="0"/>
              <a:t>Level1</a:t>
            </a:r>
            <a:endParaRPr lang="fr-FR" dirty="0"/>
          </a:p>
        </p:txBody>
      </p:sp>
      <p:sp>
        <p:nvSpPr>
          <p:cNvPr id="75" name="Rectangle 74"/>
          <p:cNvSpPr/>
          <p:nvPr/>
        </p:nvSpPr>
        <p:spPr>
          <a:xfrm>
            <a:off x="90980" y="4528821"/>
            <a:ext cx="966931" cy="369332"/>
          </a:xfrm>
          <a:prstGeom prst="rect">
            <a:avLst/>
          </a:prstGeom>
        </p:spPr>
        <p:txBody>
          <a:bodyPr wrap="none">
            <a:spAutoFit/>
          </a:bodyPr>
          <a:lstStyle/>
          <a:p>
            <a:r>
              <a:rPr lang="en-US" b="1" dirty="0" smtClean="0"/>
              <a:t>Level 2</a:t>
            </a:r>
            <a:endParaRPr lang="fr-FR" dirty="0"/>
          </a:p>
        </p:txBody>
      </p:sp>
      <p:sp>
        <p:nvSpPr>
          <p:cNvPr id="76" name="Rectangle 75"/>
          <p:cNvSpPr/>
          <p:nvPr/>
        </p:nvSpPr>
        <p:spPr>
          <a:xfrm>
            <a:off x="80901" y="5876719"/>
            <a:ext cx="902811" cy="369332"/>
          </a:xfrm>
          <a:prstGeom prst="rect">
            <a:avLst/>
          </a:prstGeom>
        </p:spPr>
        <p:txBody>
          <a:bodyPr wrap="none">
            <a:spAutoFit/>
          </a:bodyPr>
          <a:lstStyle/>
          <a:p>
            <a:r>
              <a:rPr lang="en-US" b="1" dirty="0" smtClean="0"/>
              <a:t>Level j</a:t>
            </a:r>
            <a:endParaRPr lang="fr-FR" dirty="0"/>
          </a:p>
        </p:txBody>
      </p:sp>
      <p:sp>
        <p:nvSpPr>
          <p:cNvPr id="93" name="Rectangle 92"/>
          <p:cNvSpPr/>
          <p:nvPr/>
        </p:nvSpPr>
        <p:spPr>
          <a:xfrm>
            <a:off x="6412770" y="2222324"/>
            <a:ext cx="1928733" cy="369332"/>
          </a:xfrm>
          <a:prstGeom prst="rect">
            <a:avLst/>
          </a:prstGeom>
        </p:spPr>
        <p:txBody>
          <a:bodyPr wrap="none">
            <a:spAutoFit/>
          </a:bodyPr>
          <a:lstStyle/>
          <a:p>
            <a:r>
              <a:rPr lang="en-US" b="1" dirty="0" smtClean="0"/>
              <a:t>Decomposition:</a:t>
            </a:r>
            <a:endParaRPr lang="en-US" b="1" dirty="0"/>
          </a:p>
        </p:txBody>
      </p:sp>
      <p:sp>
        <p:nvSpPr>
          <p:cNvPr id="94" name="Rectangle à coins arrondis 93"/>
          <p:cNvSpPr/>
          <p:nvPr/>
        </p:nvSpPr>
        <p:spPr>
          <a:xfrm>
            <a:off x="9389381" y="2153765"/>
            <a:ext cx="2451044"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Signal </a:t>
            </a:r>
            <a:r>
              <a:rPr lang="fr-FR" dirty="0" err="1" smtClean="0">
                <a:ln w="9525">
                  <a:solidFill>
                    <a:schemeClr val="tx1"/>
                  </a:solidFill>
                </a:ln>
                <a:solidFill>
                  <a:schemeClr val="tx1"/>
                </a:solidFill>
              </a:rPr>
              <a:t>sampling</a:t>
            </a:r>
            <a:r>
              <a:rPr lang="fr-FR" dirty="0" smtClean="0">
                <a:ln w="9525">
                  <a:solidFill>
                    <a:schemeClr val="tx1"/>
                  </a:solidFill>
                </a:ln>
                <a:solidFill>
                  <a:schemeClr val="tx1"/>
                </a:solidFill>
              </a:rPr>
              <a:t> rate </a:t>
            </a:r>
            <a:r>
              <a:rPr lang="fr-FR" dirty="0" err="1" smtClean="0">
                <a:ln w="9525">
                  <a:solidFill>
                    <a:schemeClr val="tx1"/>
                  </a:solidFill>
                </a:ln>
                <a:solidFill>
                  <a:schemeClr val="tx1"/>
                </a:solidFill>
              </a:rPr>
              <a:t>Fs</a:t>
            </a:r>
            <a:endParaRPr lang="fr-FR" dirty="0">
              <a:ln w="9525">
                <a:solidFill>
                  <a:schemeClr val="tx1"/>
                </a:solidFill>
              </a:ln>
              <a:solidFill>
                <a:schemeClr val="tx1"/>
              </a:solidFill>
            </a:endParaRPr>
          </a:p>
        </p:txBody>
      </p:sp>
      <p:sp>
        <p:nvSpPr>
          <p:cNvPr id="95" name="Rectangle à coins arrondis 94"/>
          <p:cNvSpPr/>
          <p:nvPr/>
        </p:nvSpPr>
        <p:spPr>
          <a:xfrm>
            <a:off x="9247909" y="2843974"/>
            <a:ext cx="1233493"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250Hz]</a:t>
            </a:r>
            <a:endParaRPr lang="fr-FR" dirty="0">
              <a:ln w="9525">
                <a:solidFill>
                  <a:schemeClr val="tx1"/>
                </a:solidFill>
              </a:ln>
              <a:solidFill>
                <a:schemeClr val="tx1"/>
              </a:solidFill>
            </a:endParaRPr>
          </a:p>
        </p:txBody>
      </p:sp>
      <p:sp>
        <p:nvSpPr>
          <p:cNvPr id="96" name="Rectangle à coins arrondis 95"/>
          <p:cNvSpPr/>
          <p:nvPr/>
        </p:nvSpPr>
        <p:spPr>
          <a:xfrm>
            <a:off x="10715683" y="2831797"/>
            <a:ext cx="1233493"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[250 ; 500]</a:t>
            </a:r>
            <a:endParaRPr lang="fr-FR" dirty="0">
              <a:ln w="9525">
                <a:solidFill>
                  <a:schemeClr val="tx1"/>
                </a:solidFill>
              </a:ln>
              <a:solidFill>
                <a:schemeClr val="tx1"/>
              </a:solidFill>
            </a:endParaRPr>
          </a:p>
        </p:txBody>
      </p:sp>
      <p:sp>
        <p:nvSpPr>
          <p:cNvPr id="97" name="Rectangle à coins arrondis 96"/>
          <p:cNvSpPr/>
          <p:nvPr/>
        </p:nvSpPr>
        <p:spPr>
          <a:xfrm>
            <a:off x="8514565" y="3574618"/>
            <a:ext cx="138409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125]</a:t>
            </a:r>
            <a:endParaRPr lang="fr-FR" dirty="0">
              <a:ln w="9525">
                <a:solidFill>
                  <a:schemeClr val="tx1"/>
                </a:solidFill>
              </a:ln>
              <a:solidFill>
                <a:schemeClr val="tx1"/>
              </a:solidFill>
            </a:endParaRPr>
          </a:p>
        </p:txBody>
      </p:sp>
      <p:sp>
        <p:nvSpPr>
          <p:cNvPr id="98" name="Rectangle à coins arrondis 97"/>
          <p:cNvSpPr/>
          <p:nvPr/>
        </p:nvSpPr>
        <p:spPr>
          <a:xfrm>
            <a:off x="10052882" y="3574618"/>
            <a:ext cx="143280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[125 ; 250]</a:t>
            </a:r>
            <a:endParaRPr lang="fr-FR" dirty="0">
              <a:ln w="9525">
                <a:solidFill>
                  <a:schemeClr val="tx1"/>
                </a:solidFill>
              </a:ln>
              <a:solidFill>
                <a:schemeClr val="tx1"/>
              </a:solidFill>
            </a:endParaRPr>
          </a:p>
        </p:txBody>
      </p:sp>
      <p:sp>
        <p:nvSpPr>
          <p:cNvPr id="99" name="Rectangle à coins arrondis 98"/>
          <p:cNvSpPr/>
          <p:nvPr/>
        </p:nvSpPr>
        <p:spPr>
          <a:xfrm>
            <a:off x="7037765" y="4931880"/>
            <a:ext cx="138409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31,25]</a:t>
            </a:r>
            <a:endParaRPr lang="fr-FR" dirty="0">
              <a:ln w="9525">
                <a:solidFill>
                  <a:schemeClr val="tx1"/>
                </a:solidFill>
              </a:ln>
              <a:solidFill>
                <a:schemeClr val="tx1"/>
              </a:solidFill>
            </a:endParaRPr>
          </a:p>
        </p:txBody>
      </p:sp>
      <p:sp>
        <p:nvSpPr>
          <p:cNvPr id="100" name="Rectangle à coins arrondis 99"/>
          <p:cNvSpPr/>
          <p:nvPr/>
        </p:nvSpPr>
        <p:spPr>
          <a:xfrm>
            <a:off x="8532266" y="4931880"/>
            <a:ext cx="1378200"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[31,25 ; </a:t>
            </a:r>
          </a:p>
          <a:p>
            <a:pPr algn="ctr"/>
            <a:r>
              <a:rPr lang="fr-FR" dirty="0" smtClean="0">
                <a:ln w="9525">
                  <a:solidFill>
                    <a:schemeClr val="tx1"/>
                  </a:solidFill>
                </a:ln>
                <a:solidFill>
                  <a:schemeClr val="tx1"/>
                </a:solidFill>
              </a:rPr>
              <a:t>62,5]</a:t>
            </a:r>
            <a:endParaRPr lang="fr-FR" dirty="0">
              <a:ln w="9525">
                <a:solidFill>
                  <a:schemeClr val="tx1"/>
                </a:solidFill>
              </a:ln>
              <a:solidFill>
                <a:schemeClr val="tx1"/>
              </a:solidFill>
            </a:endParaRPr>
          </a:p>
        </p:txBody>
      </p:sp>
      <p:cxnSp>
        <p:nvCxnSpPr>
          <p:cNvPr id="101" name="Connecteur droit avec flèche 100"/>
          <p:cNvCxnSpPr>
            <a:stCxn id="94" idx="2"/>
            <a:endCxn id="95" idx="0"/>
          </p:cNvCxnSpPr>
          <p:nvPr/>
        </p:nvCxnSpPr>
        <p:spPr>
          <a:xfrm flipH="1">
            <a:off x="9864656" y="2660215"/>
            <a:ext cx="750247" cy="1837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a:stCxn id="94" idx="2"/>
            <a:endCxn id="96" idx="0"/>
          </p:cNvCxnSpPr>
          <p:nvPr/>
        </p:nvCxnSpPr>
        <p:spPr>
          <a:xfrm>
            <a:off x="10614903" y="2660215"/>
            <a:ext cx="717527" cy="1715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p:cNvCxnSpPr>
            <a:stCxn id="95" idx="2"/>
            <a:endCxn id="97" idx="0"/>
          </p:cNvCxnSpPr>
          <p:nvPr/>
        </p:nvCxnSpPr>
        <p:spPr>
          <a:xfrm flipH="1">
            <a:off x="9206615" y="3350424"/>
            <a:ext cx="658041" cy="22419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a:stCxn id="95" idx="2"/>
            <a:endCxn id="98" idx="0"/>
          </p:cNvCxnSpPr>
          <p:nvPr/>
        </p:nvCxnSpPr>
        <p:spPr>
          <a:xfrm>
            <a:off x="9864656" y="3350424"/>
            <a:ext cx="904631" cy="22419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6104097" y="2947572"/>
            <a:ext cx="902811" cy="369332"/>
          </a:xfrm>
          <a:prstGeom prst="rect">
            <a:avLst/>
          </a:prstGeom>
        </p:spPr>
        <p:txBody>
          <a:bodyPr wrap="none">
            <a:spAutoFit/>
          </a:bodyPr>
          <a:lstStyle/>
          <a:p>
            <a:r>
              <a:rPr lang="en-US" b="1" dirty="0" smtClean="0"/>
              <a:t>Level1</a:t>
            </a:r>
            <a:endParaRPr lang="fr-FR" dirty="0"/>
          </a:p>
        </p:txBody>
      </p:sp>
      <p:sp>
        <p:nvSpPr>
          <p:cNvPr id="107" name="Rectangle 106"/>
          <p:cNvSpPr/>
          <p:nvPr/>
        </p:nvSpPr>
        <p:spPr>
          <a:xfrm>
            <a:off x="6063457" y="3659368"/>
            <a:ext cx="966931" cy="369332"/>
          </a:xfrm>
          <a:prstGeom prst="rect">
            <a:avLst/>
          </a:prstGeom>
        </p:spPr>
        <p:txBody>
          <a:bodyPr wrap="none">
            <a:spAutoFit/>
          </a:bodyPr>
          <a:lstStyle/>
          <a:p>
            <a:r>
              <a:rPr lang="en-US" b="1" dirty="0" smtClean="0"/>
              <a:t>Level 2</a:t>
            </a:r>
            <a:endParaRPr lang="fr-FR" dirty="0"/>
          </a:p>
        </p:txBody>
      </p:sp>
      <p:sp>
        <p:nvSpPr>
          <p:cNvPr id="108" name="Rectangle 107"/>
          <p:cNvSpPr/>
          <p:nvPr/>
        </p:nvSpPr>
        <p:spPr>
          <a:xfrm>
            <a:off x="6053297" y="5023277"/>
            <a:ext cx="966931" cy="369332"/>
          </a:xfrm>
          <a:prstGeom prst="rect">
            <a:avLst/>
          </a:prstGeom>
        </p:spPr>
        <p:txBody>
          <a:bodyPr wrap="none">
            <a:spAutoFit/>
          </a:bodyPr>
          <a:lstStyle/>
          <a:p>
            <a:r>
              <a:rPr lang="en-US" b="1" dirty="0" smtClean="0"/>
              <a:t>Level 4</a:t>
            </a:r>
            <a:endParaRPr lang="fr-FR" dirty="0"/>
          </a:p>
        </p:txBody>
      </p:sp>
      <p:sp>
        <p:nvSpPr>
          <p:cNvPr id="109" name="Rectangle à coins arrondis 108"/>
          <p:cNvSpPr/>
          <p:nvPr/>
        </p:nvSpPr>
        <p:spPr>
          <a:xfrm>
            <a:off x="7701157" y="4238361"/>
            <a:ext cx="138409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62,5]</a:t>
            </a:r>
            <a:endParaRPr lang="fr-FR" dirty="0">
              <a:ln w="9525">
                <a:solidFill>
                  <a:schemeClr val="tx1"/>
                </a:solidFill>
              </a:ln>
              <a:solidFill>
                <a:schemeClr val="tx1"/>
              </a:solidFill>
            </a:endParaRPr>
          </a:p>
        </p:txBody>
      </p:sp>
      <p:sp>
        <p:nvSpPr>
          <p:cNvPr id="110" name="Rectangle à coins arrondis 109"/>
          <p:cNvSpPr/>
          <p:nvPr/>
        </p:nvSpPr>
        <p:spPr>
          <a:xfrm>
            <a:off x="9239474" y="4238361"/>
            <a:ext cx="143280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[62,5 ; 125]</a:t>
            </a:r>
            <a:endParaRPr lang="fr-FR" dirty="0">
              <a:ln w="9525">
                <a:solidFill>
                  <a:schemeClr val="tx1"/>
                </a:solidFill>
              </a:ln>
              <a:solidFill>
                <a:schemeClr val="tx1"/>
              </a:solidFill>
            </a:endParaRPr>
          </a:p>
        </p:txBody>
      </p:sp>
      <p:sp>
        <p:nvSpPr>
          <p:cNvPr id="111" name="Rectangle 110"/>
          <p:cNvSpPr/>
          <p:nvPr/>
        </p:nvSpPr>
        <p:spPr>
          <a:xfrm>
            <a:off x="6053297" y="4327240"/>
            <a:ext cx="966931" cy="369332"/>
          </a:xfrm>
          <a:prstGeom prst="rect">
            <a:avLst/>
          </a:prstGeom>
        </p:spPr>
        <p:txBody>
          <a:bodyPr wrap="none">
            <a:spAutoFit/>
          </a:bodyPr>
          <a:lstStyle/>
          <a:p>
            <a:r>
              <a:rPr lang="en-US" b="1" dirty="0" smtClean="0"/>
              <a:t>Level 3</a:t>
            </a:r>
            <a:endParaRPr lang="fr-FR" dirty="0"/>
          </a:p>
        </p:txBody>
      </p:sp>
      <p:sp>
        <p:nvSpPr>
          <p:cNvPr id="112" name="Rectangle à coins arrondis 111"/>
          <p:cNvSpPr/>
          <p:nvPr/>
        </p:nvSpPr>
        <p:spPr>
          <a:xfrm>
            <a:off x="7018994" y="5673098"/>
            <a:ext cx="132250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[0 ; 15,625]</a:t>
            </a:r>
            <a:endParaRPr lang="fr-FR" dirty="0">
              <a:ln w="9525">
                <a:solidFill>
                  <a:schemeClr val="tx1"/>
                </a:solidFill>
              </a:ln>
              <a:solidFill>
                <a:schemeClr val="tx1"/>
              </a:solidFill>
            </a:endParaRPr>
          </a:p>
        </p:txBody>
      </p:sp>
      <p:sp>
        <p:nvSpPr>
          <p:cNvPr id="113" name="Rectangle à coins arrondis 112"/>
          <p:cNvSpPr/>
          <p:nvPr/>
        </p:nvSpPr>
        <p:spPr>
          <a:xfrm>
            <a:off x="8461145" y="5673098"/>
            <a:ext cx="1328949" cy="506450"/>
          </a:xfrm>
          <a:prstGeom prst="roundRect">
            <a:avLst/>
          </a:prstGeom>
          <a:solidFill>
            <a:srgbClr val="FCE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n w="9525">
                  <a:solidFill>
                    <a:schemeClr val="tx1"/>
                  </a:solidFill>
                </a:ln>
                <a:solidFill>
                  <a:schemeClr val="tx1"/>
                </a:solidFill>
              </a:rPr>
              <a:t>[15,625; </a:t>
            </a:r>
          </a:p>
          <a:p>
            <a:pPr algn="ctr"/>
            <a:r>
              <a:rPr lang="fr-FR" dirty="0" smtClean="0">
                <a:ln w="9525">
                  <a:solidFill>
                    <a:schemeClr val="tx1"/>
                  </a:solidFill>
                </a:ln>
                <a:solidFill>
                  <a:schemeClr val="tx1"/>
                </a:solidFill>
              </a:rPr>
              <a:t>31,25]</a:t>
            </a:r>
            <a:endParaRPr lang="fr-FR" dirty="0">
              <a:ln w="9525">
                <a:solidFill>
                  <a:schemeClr val="tx1"/>
                </a:solidFill>
              </a:ln>
              <a:solidFill>
                <a:schemeClr val="tx1"/>
              </a:solidFill>
            </a:endParaRPr>
          </a:p>
        </p:txBody>
      </p:sp>
      <p:sp>
        <p:nvSpPr>
          <p:cNvPr id="114" name="Rectangle 113"/>
          <p:cNvSpPr/>
          <p:nvPr/>
        </p:nvSpPr>
        <p:spPr>
          <a:xfrm>
            <a:off x="6047360" y="5754335"/>
            <a:ext cx="966931" cy="369332"/>
          </a:xfrm>
          <a:prstGeom prst="rect">
            <a:avLst/>
          </a:prstGeom>
        </p:spPr>
        <p:txBody>
          <a:bodyPr wrap="none">
            <a:spAutoFit/>
          </a:bodyPr>
          <a:lstStyle/>
          <a:p>
            <a:r>
              <a:rPr lang="en-US" b="1" dirty="0" smtClean="0"/>
              <a:t>Level 5</a:t>
            </a:r>
            <a:endParaRPr lang="fr-FR" dirty="0"/>
          </a:p>
        </p:txBody>
      </p:sp>
      <p:cxnSp>
        <p:nvCxnSpPr>
          <p:cNvPr id="3" name="Connecteur droit avec flèche 2"/>
          <p:cNvCxnSpPr>
            <a:stCxn id="97" idx="2"/>
          </p:cNvCxnSpPr>
          <p:nvPr/>
        </p:nvCxnSpPr>
        <p:spPr>
          <a:xfrm flipH="1">
            <a:off x="8504967" y="4081068"/>
            <a:ext cx="701648" cy="15729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 name="Connecteur droit avec flèche 4"/>
          <p:cNvCxnSpPr>
            <a:stCxn id="97" idx="2"/>
          </p:cNvCxnSpPr>
          <p:nvPr/>
        </p:nvCxnSpPr>
        <p:spPr>
          <a:xfrm>
            <a:off x="9206615" y="4081068"/>
            <a:ext cx="861024" cy="15729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a:stCxn id="109" idx="2"/>
            <a:endCxn id="99" idx="0"/>
          </p:cNvCxnSpPr>
          <p:nvPr/>
        </p:nvCxnSpPr>
        <p:spPr>
          <a:xfrm flipH="1">
            <a:off x="7729815" y="4744811"/>
            <a:ext cx="663392" cy="18706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a:stCxn id="109" idx="2"/>
            <a:endCxn id="100" idx="0"/>
          </p:cNvCxnSpPr>
          <p:nvPr/>
        </p:nvCxnSpPr>
        <p:spPr>
          <a:xfrm>
            <a:off x="8393207" y="4744811"/>
            <a:ext cx="828159" cy="18706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a:stCxn id="99" idx="2"/>
            <a:endCxn id="112" idx="0"/>
          </p:cNvCxnSpPr>
          <p:nvPr/>
        </p:nvCxnSpPr>
        <p:spPr>
          <a:xfrm flipH="1">
            <a:off x="7680249" y="5438330"/>
            <a:ext cx="49566" cy="23476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stCxn id="99" idx="2"/>
            <a:endCxn id="113" idx="0"/>
          </p:cNvCxnSpPr>
          <p:nvPr/>
        </p:nvCxnSpPr>
        <p:spPr>
          <a:xfrm>
            <a:off x="7729815" y="5438330"/>
            <a:ext cx="1395805" cy="23476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26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82571" y="2836023"/>
            <a:ext cx="3044994" cy="1077218"/>
          </a:xfrm>
          <a:prstGeom prst="rect">
            <a:avLst/>
          </a:prstGeom>
        </p:spPr>
        <p:txBody>
          <a:bodyPr wrap="square">
            <a:spAutoFit/>
          </a:bodyPr>
          <a:lstStyle/>
          <a:p>
            <a:pPr algn="just"/>
            <a:r>
              <a:rPr lang="fr-FR" sz="1600" b="1" dirty="0" err="1" smtClean="0"/>
              <a:t>Wearable</a:t>
            </a:r>
            <a:r>
              <a:rPr lang="fr-FR" sz="1600" b="1" dirty="0" smtClean="0"/>
              <a:t> </a:t>
            </a:r>
            <a:r>
              <a:rPr lang="fr-FR" sz="1600" b="1" dirty="0"/>
              <a:t>system for real time </a:t>
            </a:r>
            <a:r>
              <a:rPr lang="fr-FR" sz="1600" b="1" dirty="0" err="1"/>
              <a:t>continious</a:t>
            </a:r>
            <a:r>
              <a:rPr lang="fr-FR" sz="1600" b="1" dirty="0"/>
              <a:t> classification of hand </a:t>
            </a:r>
            <a:r>
              <a:rPr lang="fr-FR" sz="1600" b="1" dirty="0" err="1"/>
              <a:t>gestures</a:t>
            </a:r>
            <a:r>
              <a:rPr lang="fr-FR" sz="1600" b="1" dirty="0"/>
              <a:t> </a:t>
            </a:r>
            <a:r>
              <a:rPr lang="fr-FR" sz="1600" b="1" dirty="0" err="1"/>
              <a:t>based</a:t>
            </a:r>
            <a:r>
              <a:rPr lang="fr-FR" sz="1600" b="1" dirty="0"/>
              <a:t> on EMG </a:t>
            </a:r>
            <a:r>
              <a:rPr lang="fr-FR" sz="1600" b="1" dirty="0" err="1"/>
              <a:t>signals</a:t>
            </a:r>
            <a:endParaRPr lang="fr-FR" sz="1600" b="1" dirty="0"/>
          </a:p>
        </p:txBody>
      </p:sp>
      <p:sp>
        <p:nvSpPr>
          <p:cNvPr id="18" name="Rectangle à coins arrondis 17"/>
          <p:cNvSpPr/>
          <p:nvPr/>
        </p:nvSpPr>
        <p:spPr>
          <a:xfrm>
            <a:off x="2899265" y="2774743"/>
            <a:ext cx="3083445" cy="1141505"/>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043" y="3935641"/>
            <a:ext cx="1068139" cy="1068139"/>
          </a:xfrm>
          <a:prstGeom prst="rect">
            <a:avLst/>
          </a:prstGeom>
        </p:spPr>
      </p:pic>
      <p:sp>
        <p:nvSpPr>
          <p:cNvPr id="4" name="Rectangle 3"/>
          <p:cNvSpPr/>
          <p:nvPr/>
        </p:nvSpPr>
        <p:spPr>
          <a:xfrm>
            <a:off x="1211734" y="1212113"/>
            <a:ext cx="3665066" cy="923330"/>
          </a:xfrm>
          <a:prstGeom prst="rect">
            <a:avLst/>
          </a:prstGeom>
        </p:spPr>
        <p:txBody>
          <a:bodyPr wrap="square">
            <a:spAutoFit/>
          </a:bodyPr>
          <a:lstStyle/>
          <a:p>
            <a:pPr algn="just"/>
            <a:r>
              <a:rPr lang="en-US" b="1" dirty="0"/>
              <a:t>Goal: </a:t>
            </a:r>
            <a:r>
              <a:rPr lang="en-US" dirty="0" smtClean="0"/>
              <a:t>High-performance </a:t>
            </a:r>
            <a:r>
              <a:rPr lang="en-US" dirty="0"/>
              <a:t>and responsive </a:t>
            </a:r>
            <a:r>
              <a:rPr lang="en-US" b="1" dirty="0"/>
              <a:t>real-time</a:t>
            </a:r>
            <a:r>
              <a:rPr lang="en-US" dirty="0"/>
              <a:t> system for dynamic gesture recognition.</a:t>
            </a:r>
            <a:endParaRPr lang="fr-FR" b="1" dirty="0"/>
          </a:p>
        </p:txBody>
      </p:sp>
      <p:sp>
        <p:nvSpPr>
          <p:cNvPr id="10" name="Rectangle à coins arrondis 9"/>
          <p:cNvSpPr/>
          <p:nvPr/>
        </p:nvSpPr>
        <p:spPr>
          <a:xfrm>
            <a:off x="261209" y="2512449"/>
            <a:ext cx="2307771" cy="3844809"/>
          </a:xfrm>
          <a:prstGeom prst="roundRect">
            <a:avLst>
              <a:gd name="adj" fmla="val 11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à coins arrondis 37"/>
          <p:cNvSpPr/>
          <p:nvPr/>
        </p:nvSpPr>
        <p:spPr>
          <a:xfrm>
            <a:off x="6281017" y="2512450"/>
            <a:ext cx="2307771" cy="3844808"/>
          </a:xfrm>
          <a:prstGeom prst="roundRect">
            <a:avLst>
              <a:gd name="adj" fmla="val 11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Picture 2" descr="C:\Users\khouloud Matri\Downloads\pfe\Python emg code\segmentationnn\plots\signal\Figure 2024-06-04 110256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565" y="2661661"/>
            <a:ext cx="1768017" cy="1118239"/>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khouloud Matri\Downloads\pfe\Python emg code\segmentationnn\plots\signal\Figure 2024-06-04 110256 (2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65" y="5092772"/>
            <a:ext cx="1795058" cy="113534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khouloud Matri\Downloads\pfe\Python emg code\segmentationnn\plots\signal\Figure 2024-06-04 110256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565" y="3870874"/>
            <a:ext cx="1768017" cy="11182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à coins arrondis 13"/>
          <p:cNvSpPr/>
          <p:nvPr/>
        </p:nvSpPr>
        <p:spPr>
          <a:xfrm>
            <a:off x="3667659" y="5037068"/>
            <a:ext cx="1536906" cy="500280"/>
          </a:xfrm>
          <a:prstGeom prst="roundRect">
            <a:avLst/>
          </a:prstGeom>
          <a:solidFill>
            <a:srgbClr val="FCE9E4"/>
          </a:solidFill>
          <a:ln>
            <a:solidFill>
              <a:srgbClr val="FCE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Challenges:</a:t>
            </a:r>
          </a:p>
        </p:txBody>
      </p:sp>
      <p:pic>
        <p:nvPicPr>
          <p:cNvPr id="717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6864" y="2672547"/>
            <a:ext cx="1616075" cy="111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2729" y="3859988"/>
            <a:ext cx="1640210" cy="111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2730" y="5069387"/>
            <a:ext cx="1640210" cy="11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9380320" y="3116409"/>
            <a:ext cx="2702820" cy="369332"/>
          </a:xfrm>
          <a:prstGeom prst="rect">
            <a:avLst/>
          </a:prstGeom>
        </p:spPr>
        <p:txBody>
          <a:bodyPr wrap="square">
            <a:spAutoFit/>
          </a:bodyPr>
          <a:lstStyle/>
          <a:p>
            <a:pPr algn="just"/>
            <a:r>
              <a:rPr lang="fr-FR" dirty="0"/>
              <a:t>Direct control of </a:t>
            </a:r>
            <a:r>
              <a:rPr lang="fr-FR" dirty="0" err="1"/>
              <a:t>systems</a:t>
            </a:r>
            <a:endParaRPr lang="fr-FR" dirty="0"/>
          </a:p>
        </p:txBody>
      </p:sp>
      <p:sp>
        <p:nvSpPr>
          <p:cNvPr id="25" name="Flèche droite 24"/>
          <p:cNvSpPr/>
          <p:nvPr/>
        </p:nvSpPr>
        <p:spPr>
          <a:xfrm>
            <a:off x="2646460" y="4332019"/>
            <a:ext cx="715973" cy="34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lèche droite 47"/>
          <p:cNvSpPr/>
          <p:nvPr/>
        </p:nvSpPr>
        <p:spPr>
          <a:xfrm>
            <a:off x="5513893" y="4332818"/>
            <a:ext cx="715973" cy="34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lèche droite 48"/>
          <p:cNvSpPr/>
          <p:nvPr/>
        </p:nvSpPr>
        <p:spPr>
          <a:xfrm>
            <a:off x="8638087" y="3137377"/>
            <a:ext cx="715973" cy="34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droite 49"/>
          <p:cNvSpPr/>
          <p:nvPr/>
        </p:nvSpPr>
        <p:spPr>
          <a:xfrm>
            <a:off x="8664347" y="4261591"/>
            <a:ext cx="715973" cy="34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Flèche droite 50"/>
          <p:cNvSpPr/>
          <p:nvPr/>
        </p:nvSpPr>
        <p:spPr>
          <a:xfrm>
            <a:off x="8664347" y="5428624"/>
            <a:ext cx="715973" cy="34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9380320" y="4183670"/>
            <a:ext cx="2565879" cy="646331"/>
          </a:xfrm>
          <a:prstGeom prst="rect">
            <a:avLst/>
          </a:prstGeom>
        </p:spPr>
        <p:txBody>
          <a:bodyPr wrap="square">
            <a:spAutoFit/>
          </a:bodyPr>
          <a:lstStyle/>
          <a:p>
            <a:pPr algn="just"/>
            <a:r>
              <a:rPr lang="en-US" dirty="0"/>
              <a:t>Ability to react quickly to </a:t>
            </a:r>
            <a:r>
              <a:rPr lang="en-US" dirty="0" smtClean="0"/>
              <a:t>unexpected </a:t>
            </a:r>
            <a:r>
              <a:rPr lang="en-US" dirty="0"/>
              <a:t>events</a:t>
            </a:r>
          </a:p>
        </p:txBody>
      </p:sp>
      <p:sp>
        <p:nvSpPr>
          <p:cNvPr id="40" name="Rectangle 39"/>
          <p:cNvSpPr/>
          <p:nvPr/>
        </p:nvSpPr>
        <p:spPr>
          <a:xfrm>
            <a:off x="9318167" y="5247618"/>
            <a:ext cx="2895603" cy="646331"/>
          </a:xfrm>
          <a:prstGeom prst="rect">
            <a:avLst/>
          </a:prstGeom>
        </p:spPr>
        <p:txBody>
          <a:bodyPr wrap="square">
            <a:spAutoFit/>
          </a:bodyPr>
          <a:lstStyle/>
          <a:p>
            <a:pPr algn="just"/>
            <a:r>
              <a:rPr lang="en-US" dirty="0"/>
              <a:t>Improved user experience with instant feedback</a:t>
            </a:r>
          </a:p>
        </p:txBody>
      </p:sp>
      <p:sp>
        <p:nvSpPr>
          <p:cNvPr id="41" name="Rectangle 40"/>
          <p:cNvSpPr/>
          <p:nvPr/>
        </p:nvSpPr>
        <p:spPr>
          <a:xfrm>
            <a:off x="6071305" y="842169"/>
            <a:ext cx="5959059" cy="1477328"/>
          </a:xfrm>
          <a:prstGeom prst="rect">
            <a:avLst/>
          </a:prstGeom>
        </p:spPr>
        <p:txBody>
          <a:bodyPr wrap="square">
            <a:spAutoFit/>
          </a:bodyPr>
          <a:lstStyle/>
          <a:p>
            <a:r>
              <a:rPr lang="fr-FR" b="1" dirty="0"/>
              <a:t>Our focus: </a:t>
            </a:r>
          </a:p>
          <a:p>
            <a:r>
              <a:rPr lang="fr-FR" dirty="0"/>
              <a:t>        Dynamic signal segmentation </a:t>
            </a:r>
          </a:p>
          <a:p>
            <a:r>
              <a:rPr lang="fr-FR" dirty="0"/>
              <a:t>        Low </a:t>
            </a:r>
            <a:r>
              <a:rPr lang="fr-FR" dirty="0" err="1"/>
              <a:t>complexity</a:t>
            </a:r>
            <a:r>
              <a:rPr lang="fr-FR" dirty="0"/>
              <a:t> of signal </a:t>
            </a:r>
            <a:r>
              <a:rPr lang="fr-FR" dirty="0" err="1"/>
              <a:t>processing</a:t>
            </a:r>
            <a:endParaRPr lang="fr-FR" dirty="0"/>
          </a:p>
          <a:p>
            <a:r>
              <a:rPr lang="fr-FR" dirty="0"/>
              <a:t>        </a:t>
            </a:r>
            <a:r>
              <a:rPr lang="fr-FR" dirty="0" err="1"/>
              <a:t>Wearable</a:t>
            </a:r>
            <a:r>
              <a:rPr lang="fr-FR" dirty="0"/>
              <a:t> </a:t>
            </a:r>
            <a:r>
              <a:rPr lang="fr-FR" dirty="0" err="1"/>
              <a:t>gesture</a:t>
            </a:r>
            <a:r>
              <a:rPr lang="fr-FR" dirty="0"/>
              <a:t> classification system</a:t>
            </a:r>
          </a:p>
          <a:p>
            <a:endParaRPr lang="fr-FR" dirty="0"/>
          </a:p>
        </p:txBody>
      </p:sp>
      <p:pic>
        <p:nvPicPr>
          <p:cNvPr id="7178" name="Picture 10" descr="Goal - Free weapons ic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115" y="1143390"/>
            <a:ext cx="587437" cy="587437"/>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a:xfrm>
            <a:off x="2600979" y="5572696"/>
            <a:ext cx="3608681" cy="923330"/>
          </a:xfrm>
          <a:prstGeom prst="rect">
            <a:avLst/>
          </a:prstGeom>
        </p:spPr>
        <p:txBody>
          <a:bodyPr wrap="none">
            <a:spAutoFit/>
          </a:bodyPr>
          <a:lstStyle/>
          <a:p>
            <a:pPr algn="ctr"/>
            <a:r>
              <a:rPr lang="fr-FR" b="1" dirty="0"/>
              <a:t>Dynamic </a:t>
            </a:r>
            <a:r>
              <a:rPr lang="fr-FR" b="1" dirty="0" err="1"/>
              <a:t>gesture</a:t>
            </a:r>
            <a:r>
              <a:rPr lang="fr-FR" b="1" dirty="0"/>
              <a:t> segmentation</a:t>
            </a:r>
          </a:p>
          <a:p>
            <a:pPr algn="ctr"/>
            <a:r>
              <a:rPr lang="fr-FR" b="1" dirty="0"/>
              <a:t>Timing </a:t>
            </a:r>
            <a:r>
              <a:rPr lang="fr-FR" b="1" dirty="0" err="1"/>
              <a:t>constraints</a:t>
            </a:r>
            <a:endParaRPr lang="fr-FR" b="1" dirty="0"/>
          </a:p>
          <a:p>
            <a:pPr algn="ctr"/>
            <a:r>
              <a:rPr lang="fr-FR" b="1" dirty="0"/>
              <a:t>Model </a:t>
            </a:r>
            <a:r>
              <a:rPr lang="fr-FR" b="1" dirty="0" err="1"/>
              <a:t>complexity</a:t>
            </a:r>
            <a:r>
              <a:rPr lang="fr-FR" b="1" dirty="0"/>
              <a:t> </a:t>
            </a:r>
            <a:r>
              <a:rPr lang="fr-FR" b="1" dirty="0" err="1"/>
              <a:t>constraint</a:t>
            </a:r>
            <a:endParaRPr lang="fr-FR" b="1" dirty="0"/>
          </a:p>
        </p:txBody>
      </p:sp>
      <p:sp>
        <p:nvSpPr>
          <p:cNvPr id="45" name="Rectangle 44"/>
          <p:cNvSpPr/>
          <p:nvPr/>
        </p:nvSpPr>
        <p:spPr>
          <a:xfrm>
            <a:off x="6096000" y="835473"/>
            <a:ext cx="5959059" cy="1404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4" descr="ENETCOM - Notes et délibérati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3243279" y="100809"/>
            <a:ext cx="5698996" cy="584775"/>
          </a:xfrm>
          <a:prstGeom prst="rect">
            <a:avLst/>
          </a:prstGeom>
        </p:spPr>
        <p:txBody>
          <a:bodyPr wrap="none">
            <a:spAutoFit/>
          </a:bodyPr>
          <a:lstStyle/>
          <a:p>
            <a:r>
              <a:rPr lang="fr-FR" sz="3200" b="1" dirty="0" smtClean="0">
                <a:solidFill>
                  <a:schemeClr val="bg1"/>
                </a:solidFill>
              </a:rPr>
              <a:t>Introduction and motivation</a:t>
            </a:r>
            <a:r>
              <a:rPr lang="fr-FR" sz="2800" b="1" dirty="0" smtClean="0">
                <a:solidFill>
                  <a:schemeClr val="bg1"/>
                </a:solidFill>
              </a:rPr>
              <a:t> </a:t>
            </a:r>
            <a:endParaRPr lang="fr-FR" sz="2800" b="1" dirty="0">
              <a:solidFill>
                <a:schemeClr val="bg1"/>
              </a:solidFill>
            </a:endParaRPr>
          </a:p>
        </p:txBody>
      </p:sp>
    </p:spTree>
    <p:extLst>
      <p:ext uri="{BB962C8B-B14F-4D97-AF65-F5344CB8AC3E}">
        <p14:creationId xmlns:p14="http://schemas.microsoft.com/office/powerpoint/2010/main" val="4786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barn(inVertical)">
                                      <p:cBhvr>
                                        <p:cTn id="10" dur="500"/>
                                        <p:tgtEl>
                                          <p:spTgt spid="7170"/>
                                        </p:tgtEl>
                                      </p:cBhvr>
                                    </p:animEffect>
                                  </p:childTnLst>
                                </p:cTn>
                              </p:par>
                              <p:par>
                                <p:cTn id="11" presetID="16" presetClass="entr" presetSubtype="21"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animEffect transition="in" filter="barn(inVertical)">
                                      <p:cBhvr>
                                        <p:cTn id="13" dur="500"/>
                                        <p:tgtEl>
                                          <p:spTgt spid="7171"/>
                                        </p:tgtEl>
                                      </p:cBhvr>
                                    </p:animEffect>
                                  </p:childTnLst>
                                </p:cTn>
                              </p:par>
                              <p:par>
                                <p:cTn id="14" presetID="16" presetClass="entr" presetSubtype="21" fill="hold" nodeType="with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barn(inVertical)">
                                      <p:cBhvr>
                                        <p:cTn id="16" dur="500"/>
                                        <p:tgtEl>
                                          <p:spTgt spid="717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arn(inVertical)">
                                      <p:cBhvr>
                                        <p:cTn id="22" dur="500"/>
                                        <p:tgtEl>
                                          <p:spTgt spid="4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arn(inVertical)">
                                      <p:cBhvr>
                                        <p:cTn id="25" dur="500"/>
                                        <p:tgtEl>
                                          <p:spTgt spid="38"/>
                                        </p:tgtEl>
                                      </p:cBhvr>
                                    </p:animEffect>
                                  </p:childTnLst>
                                </p:cTn>
                              </p:par>
                              <p:par>
                                <p:cTn id="26" presetID="16" presetClass="entr" presetSubtype="21" fill="hold" nodeType="withEffect">
                                  <p:stCondLst>
                                    <p:cond delay="0"/>
                                  </p:stCondLst>
                                  <p:childTnLst>
                                    <p:set>
                                      <p:cBhvr>
                                        <p:cTn id="27" dur="1" fill="hold">
                                          <p:stCondLst>
                                            <p:cond delay="0"/>
                                          </p:stCondLst>
                                        </p:cTn>
                                        <p:tgtEl>
                                          <p:spTgt spid="7174"/>
                                        </p:tgtEl>
                                        <p:attrNameLst>
                                          <p:attrName>style.visibility</p:attrName>
                                        </p:attrNameLst>
                                      </p:cBhvr>
                                      <p:to>
                                        <p:strVal val="visible"/>
                                      </p:to>
                                    </p:set>
                                    <p:animEffect transition="in" filter="barn(inVertical)">
                                      <p:cBhvr>
                                        <p:cTn id="28" dur="500"/>
                                        <p:tgtEl>
                                          <p:spTgt spid="7174"/>
                                        </p:tgtEl>
                                      </p:cBhvr>
                                    </p:animEffect>
                                  </p:childTnLst>
                                </p:cTn>
                              </p:par>
                              <p:par>
                                <p:cTn id="29" presetID="16" presetClass="entr" presetSubtype="21" fill="hold" nodeType="withEffect">
                                  <p:stCondLst>
                                    <p:cond delay="0"/>
                                  </p:stCondLst>
                                  <p:childTnLst>
                                    <p:set>
                                      <p:cBhvr>
                                        <p:cTn id="30" dur="1" fill="hold">
                                          <p:stCondLst>
                                            <p:cond delay="0"/>
                                          </p:stCondLst>
                                        </p:cTn>
                                        <p:tgtEl>
                                          <p:spTgt spid="7175"/>
                                        </p:tgtEl>
                                        <p:attrNameLst>
                                          <p:attrName>style.visibility</p:attrName>
                                        </p:attrNameLst>
                                      </p:cBhvr>
                                      <p:to>
                                        <p:strVal val="visible"/>
                                      </p:to>
                                    </p:set>
                                    <p:animEffect transition="in" filter="barn(inVertical)">
                                      <p:cBhvr>
                                        <p:cTn id="31" dur="500"/>
                                        <p:tgtEl>
                                          <p:spTgt spid="7175"/>
                                        </p:tgtEl>
                                      </p:cBhvr>
                                    </p:animEffect>
                                  </p:childTnLst>
                                </p:cTn>
                              </p:par>
                              <p:par>
                                <p:cTn id="32" presetID="16" presetClass="entr" presetSubtype="21" fill="hold" nodeType="withEffect">
                                  <p:stCondLst>
                                    <p:cond delay="0"/>
                                  </p:stCondLst>
                                  <p:childTnLst>
                                    <p:set>
                                      <p:cBhvr>
                                        <p:cTn id="33" dur="1" fill="hold">
                                          <p:stCondLst>
                                            <p:cond delay="0"/>
                                          </p:stCondLst>
                                        </p:cTn>
                                        <p:tgtEl>
                                          <p:spTgt spid="7176"/>
                                        </p:tgtEl>
                                        <p:attrNameLst>
                                          <p:attrName>style.visibility</p:attrName>
                                        </p:attrNameLst>
                                      </p:cBhvr>
                                      <p:to>
                                        <p:strVal val="visible"/>
                                      </p:to>
                                    </p:set>
                                    <p:animEffect transition="in" filter="barn(inVertical)">
                                      <p:cBhvr>
                                        <p:cTn id="34" dur="500"/>
                                        <p:tgtEl>
                                          <p:spTgt spid="717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arn(inVertical)">
                                      <p:cBhvr>
                                        <p:cTn id="48" dur="500"/>
                                        <p:tgtEl>
                                          <p:spTgt spid="1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arn(inVertical)">
                                      <p:cBhvr>
                                        <p:cTn id="51" dur="500"/>
                                        <p:tgtEl>
                                          <p:spTgt spid="4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barn(inVertical)">
                                      <p:cBhvr>
                                        <p:cTn id="54" dur="500"/>
                                        <p:tgtEl>
                                          <p:spTgt spid="5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barn(inVertical)">
                                      <p:cBhvr>
                                        <p:cTn id="57" dur="500"/>
                                        <p:tgtEl>
                                          <p:spTgt spid="51"/>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arn(inVertical)">
                                      <p:cBhvr>
                                        <p:cTn id="60" dur="500"/>
                                        <p:tgtEl>
                                          <p:spTgt spid="39"/>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barn(inVertical)">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 calcmode="lin" valueType="num">
                                      <p:cBhvr additive="base">
                                        <p:cTn id="80" dur="500" fill="hold"/>
                                        <p:tgtEl>
                                          <p:spTgt spid="44"/>
                                        </p:tgtEl>
                                        <p:attrNameLst>
                                          <p:attrName>ppt_x</p:attrName>
                                        </p:attrNameLst>
                                      </p:cBhvr>
                                      <p:tavLst>
                                        <p:tav tm="0">
                                          <p:val>
                                            <p:strVal val="#ppt_x"/>
                                          </p:val>
                                        </p:tav>
                                        <p:tav tm="100000">
                                          <p:val>
                                            <p:strVal val="#ppt_x"/>
                                          </p:val>
                                        </p:tav>
                                      </p:tavLst>
                                    </p:anim>
                                    <p:anim calcmode="lin" valueType="num">
                                      <p:cBhvr additive="base">
                                        <p:cTn id="8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0" grpId="0" animBg="1"/>
      <p:bldP spid="38" grpId="0" animBg="1"/>
      <p:bldP spid="14" grpId="0" animBg="1"/>
      <p:bldP spid="19" grpId="0"/>
      <p:bldP spid="25" grpId="0" animBg="1"/>
      <p:bldP spid="48" grpId="0" animBg="1"/>
      <p:bldP spid="49" grpId="0" animBg="1"/>
      <p:bldP spid="50" grpId="0" animBg="1"/>
      <p:bldP spid="51" grpId="0" animBg="1"/>
      <p:bldP spid="39" grpId="0"/>
      <p:bldP spid="40" grpId="0"/>
      <p:bldP spid="41" grpId="0"/>
      <p:bldP spid="44" grpId="0"/>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2790584971"/>
              </p:ext>
            </p:extLst>
          </p:nvPr>
        </p:nvGraphicFramePr>
        <p:xfrm>
          <a:off x="28428" y="767724"/>
          <a:ext cx="12140712" cy="5852160"/>
        </p:xfrm>
        <a:graphic>
          <a:graphicData uri="http://schemas.openxmlformats.org/drawingml/2006/table">
            <a:tbl>
              <a:tblPr firstRow="1" bandRow="1">
                <a:tableStyleId>{5C22544A-7EE6-4342-B048-85BDC9FD1C3A}</a:tableStyleId>
              </a:tblPr>
              <a:tblGrid>
                <a:gridCol w="1089914">
                  <a:extLst>
                    <a:ext uri="{9D8B030D-6E8A-4147-A177-3AD203B41FA5}">
                      <a16:colId xmlns:a16="http://schemas.microsoft.com/office/drawing/2014/main" xmlns="" val="20000"/>
                    </a:ext>
                  </a:extLst>
                </a:gridCol>
                <a:gridCol w="1781181">
                  <a:extLst>
                    <a:ext uri="{9D8B030D-6E8A-4147-A177-3AD203B41FA5}">
                      <a16:colId xmlns:a16="http://schemas.microsoft.com/office/drawing/2014/main" xmlns="" val="20001"/>
                    </a:ext>
                  </a:extLst>
                </a:gridCol>
                <a:gridCol w="3284614">
                  <a:extLst>
                    <a:ext uri="{9D8B030D-6E8A-4147-A177-3AD203B41FA5}">
                      <a16:colId xmlns:a16="http://schemas.microsoft.com/office/drawing/2014/main" xmlns="" val="20002"/>
                    </a:ext>
                  </a:extLst>
                </a:gridCol>
                <a:gridCol w="3240467">
                  <a:extLst>
                    <a:ext uri="{9D8B030D-6E8A-4147-A177-3AD203B41FA5}">
                      <a16:colId xmlns:a16="http://schemas.microsoft.com/office/drawing/2014/main" xmlns="" val="20003"/>
                    </a:ext>
                  </a:extLst>
                </a:gridCol>
                <a:gridCol w="2744536">
                  <a:extLst>
                    <a:ext uri="{9D8B030D-6E8A-4147-A177-3AD203B41FA5}">
                      <a16:colId xmlns:a16="http://schemas.microsoft.com/office/drawing/2014/main" xmlns="" val="20004"/>
                    </a:ext>
                  </a:extLst>
                </a:gridCol>
              </a:tblGrid>
              <a:tr h="605283">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Segmentation Techniques</a:t>
                      </a:r>
                    </a:p>
                  </a:txBody>
                  <a:tcPr>
                    <a:solidFill>
                      <a:srgbClr val="9D0736"/>
                    </a:solidFill>
                  </a:tcPr>
                </a:tc>
                <a:tc hMerge="1">
                  <a:txBody>
                    <a:bodyPr/>
                    <a:lstStyle/>
                    <a:p>
                      <a:endParaRPr lang="fr-FR"/>
                    </a:p>
                  </a:txBody>
                  <a:tcPr/>
                </a:tc>
                <a:tc>
                  <a:txBody>
                    <a:bodyPr/>
                    <a:lstStyle/>
                    <a:p>
                      <a:r>
                        <a:rPr lang="fr-FR" dirty="0" err="1"/>
                        <a:t>Procedure</a:t>
                      </a:r>
                      <a:endParaRPr lang="fr-FR" dirty="0"/>
                    </a:p>
                  </a:txBody>
                  <a:tcPr>
                    <a:solidFill>
                      <a:srgbClr val="9D073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Benefits</a:t>
                      </a:r>
                      <a:endParaRPr lang="fr-FR" dirty="0"/>
                    </a:p>
                    <a:p>
                      <a:endParaRPr lang="fr-FR" dirty="0"/>
                    </a:p>
                  </a:txBody>
                  <a:tcPr>
                    <a:solidFill>
                      <a:srgbClr val="9D073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Limitations</a:t>
                      </a:r>
                    </a:p>
                    <a:p>
                      <a:endParaRPr lang="fr-FR" dirty="0"/>
                    </a:p>
                  </a:txBody>
                  <a:tcPr>
                    <a:solidFill>
                      <a:srgbClr val="9D0736"/>
                    </a:solidFill>
                  </a:tcPr>
                </a:tc>
                <a:extLst>
                  <a:ext uri="{0D108BD9-81ED-4DB2-BD59-A6C34878D82A}">
                    <a16:rowId xmlns:a16="http://schemas.microsoft.com/office/drawing/2014/main" xmlns="" val="10000"/>
                  </a:ext>
                </a:extLst>
              </a:tr>
              <a:tr h="605283">
                <a:tc gridSpan="2">
                  <a:txBody>
                    <a:bodyPr/>
                    <a:lstStyle/>
                    <a:p>
                      <a:r>
                        <a:rPr lang="fr-FR" dirty="0" err="1"/>
                        <a:t>Conventional</a:t>
                      </a:r>
                      <a:r>
                        <a:rPr lang="fr-FR" dirty="0"/>
                        <a:t> amplitude </a:t>
                      </a:r>
                      <a:r>
                        <a:rPr lang="fr-FR" dirty="0" smtClean="0"/>
                        <a:t>[1,7]</a:t>
                      </a:r>
                      <a:endParaRPr lang="fr-FR" dirty="0"/>
                    </a:p>
                  </a:txBody>
                  <a:tcPr/>
                </a:tc>
                <a:tc hMerge="1">
                  <a:txBody>
                    <a:bodyPr/>
                    <a:lstStyle/>
                    <a:p>
                      <a:endParaRPr lang="fr-FR"/>
                    </a:p>
                  </a:txBody>
                  <a:tcPr/>
                </a:tc>
                <a:tc>
                  <a:txBody>
                    <a:bodyPr/>
                    <a:lstStyle/>
                    <a:p>
                      <a:pPr algn="just"/>
                      <a:r>
                        <a:rPr lang="fr-FR" sz="1800" b="0" i="0" kern="1200" dirty="0" err="1">
                          <a:solidFill>
                            <a:schemeClr val="dk1"/>
                          </a:solidFill>
                          <a:effectLst/>
                          <a:latin typeface="+mn-lt"/>
                          <a:ea typeface="+mn-ea"/>
                          <a:cs typeface="+mn-cs"/>
                        </a:rPr>
                        <a:t>Fixed</a:t>
                      </a:r>
                      <a:r>
                        <a:rPr lang="fr-FR" sz="1800" b="0" i="0" kern="1200" dirty="0">
                          <a:solidFill>
                            <a:schemeClr val="dk1"/>
                          </a:solidFill>
                          <a:effectLst/>
                          <a:latin typeface="+mn-lt"/>
                          <a:ea typeface="+mn-ea"/>
                          <a:cs typeface="+mn-cs"/>
                        </a:rPr>
                        <a:t> amplitude </a:t>
                      </a:r>
                      <a:r>
                        <a:rPr lang="fr-FR" sz="1800" b="0" i="0" kern="1200" dirty="0" err="1">
                          <a:solidFill>
                            <a:schemeClr val="dk1"/>
                          </a:solidFill>
                          <a:effectLst/>
                          <a:latin typeface="+mn-lt"/>
                          <a:ea typeface="+mn-ea"/>
                          <a:cs typeface="+mn-cs"/>
                        </a:rPr>
                        <a:t>threshold</a:t>
                      </a:r>
                      <a:endParaRPr lang="fr-FR" dirty="0"/>
                    </a:p>
                  </a:txBody>
                  <a:tcPr/>
                </a:tc>
                <a:tc>
                  <a:txBody>
                    <a:bodyPr/>
                    <a:lstStyle/>
                    <a:p>
                      <a:r>
                        <a:rPr lang="fr-FR" sz="1800" b="0" i="0" kern="1200" dirty="0">
                          <a:solidFill>
                            <a:schemeClr val="dk1"/>
                          </a:solidFill>
                          <a:effectLst/>
                          <a:latin typeface="+mn-lt"/>
                          <a:ea typeface="+mn-ea"/>
                          <a:cs typeface="+mn-cs"/>
                        </a:rPr>
                        <a:t>Simple and intuitive </a:t>
                      </a:r>
                      <a:r>
                        <a:rPr lang="fr-FR" sz="1800" b="0" i="0" kern="1200" dirty="0" err="1">
                          <a:solidFill>
                            <a:schemeClr val="dk1"/>
                          </a:solidFill>
                          <a:effectLst/>
                          <a:latin typeface="+mn-lt"/>
                          <a:ea typeface="+mn-ea"/>
                          <a:cs typeface="+mn-cs"/>
                        </a:rPr>
                        <a:t>approach</a:t>
                      </a:r>
                      <a:endParaRPr lang="fr-FR" sz="1800" b="0" i="0" kern="1200" dirty="0">
                        <a:solidFill>
                          <a:schemeClr val="dk1"/>
                        </a:solidFill>
                        <a:effectLst/>
                        <a:latin typeface="+mn-lt"/>
                        <a:ea typeface="+mn-ea"/>
                        <a:cs typeface="+mn-cs"/>
                      </a:endParaRPr>
                    </a:p>
                    <a:p>
                      <a:r>
                        <a:rPr lang="fr-FR" sz="1800" b="0" i="0" kern="1200" dirty="0" err="1">
                          <a:solidFill>
                            <a:schemeClr val="dk1"/>
                          </a:solidFill>
                          <a:effectLst/>
                          <a:latin typeface="+mn-lt"/>
                          <a:ea typeface="+mn-ea"/>
                          <a:cs typeface="+mn-cs"/>
                        </a:rPr>
                        <a:t>Low</a:t>
                      </a:r>
                      <a:r>
                        <a:rPr lang="fr-FR" sz="1800" b="0" i="0" kern="1200" dirty="0">
                          <a:solidFill>
                            <a:schemeClr val="dk1"/>
                          </a:solidFill>
                          <a:effectLst/>
                          <a:latin typeface="+mn-lt"/>
                          <a:ea typeface="+mn-ea"/>
                          <a:cs typeface="+mn-cs"/>
                        </a:rPr>
                        <a:t> </a:t>
                      </a:r>
                      <a:r>
                        <a:rPr lang="fr-FR" sz="1800" b="0" i="0" kern="1200" dirty="0" err="1">
                          <a:solidFill>
                            <a:schemeClr val="dk1"/>
                          </a:solidFill>
                          <a:effectLst/>
                          <a:latin typeface="+mn-lt"/>
                          <a:ea typeface="+mn-ea"/>
                          <a:cs typeface="+mn-cs"/>
                        </a:rPr>
                        <a:t>computational</a:t>
                      </a:r>
                      <a:r>
                        <a:rPr lang="fr-FR" sz="1800" b="0" i="0" kern="1200" dirty="0">
                          <a:solidFill>
                            <a:schemeClr val="dk1"/>
                          </a:solidFill>
                          <a:effectLst/>
                          <a:latin typeface="+mn-lt"/>
                          <a:ea typeface="+mn-ea"/>
                          <a:cs typeface="+mn-cs"/>
                        </a:rPr>
                        <a:t> </a:t>
                      </a:r>
                      <a:r>
                        <a:rPr lang="fr-FR" sz="1800" b="0" i="0" kern="1200" dirty="0" err="1">
                          <a:solidFill>
                            <a:schemeClr val="dk1"/>
                          </a:solidFill>
                          <a:effectLst/>
                          <a:latin typeface="+mn-lt"/>
                          <a:ea typeface="+mn-ea"/>
                          <a:cs typeface="+mn-cs"/>
                        </a:rPr>
                        <a:t>complexity</a:t>
                      </a:r>
                      <a:endParaRPr lang="fr-FR" dirty="0"/>
                    </a:p>
                  </a:txBody>
                  <a:tcPr/>
                </a:tc>
                <a:tc>
                  <a:txBody>
                    <a:bodyPr/>
                    <a:lstStyle/>
                    <a:p>
                      <a:r>
                        <a:rPr lang="en-US" sz="1800" b="0" i="0" kern="1200" dirty="0">
                          <a:solidFill>
                            <a:schemeClr val="dk1"/>
                          </a:solidFill>
                          <a:effectLst/>
                          <a:latin typeface="+mn-lt"/>
                          <a:ea typeface="+mn-ea"/>
                          <a:cs typeface="+mn-cs"/>
                        </a:rPr>
                        <a:t>Susceptible to noise and interference</a:t>
                      </a:r>
                      <a:endParaRPr lang="fr-FR" dirty="0"/>
                    </a:p>
                  </a:txBody>
                  <a:tcPr/>
                </a:tc>
                <a:extLst>
                  <a:ext uri="{0D108BD9-81ED-4DB2-BD59-A6C34878D82A}">
                    <a16:rowId xmlns:a16="http://schemas.microsoft.com/office/drawing/2014/main" xmlns="" val="10002"/>
                  </a:ext>
                </a:extLst>
              </a:tr>
              <a:tr h="864690">
                <a:tc gridSpan="2">
                  <a:txBody>
                    <a:bodyPr/>
                    <a:lstStyle/>
                    <a:p>
                      <a:r>
                        <a:rPr lang="fr-FR" dirty="0"/>
                        <a:t>CUSUM</a:t>
                      </a:r>
                      <a:r>
                        <a:rPr lang="fr-FR" baseline="0" dirty="0"/>
                        <a:t> </a:t>
                      </a:r>
                      <a:r>
                        <a:rPr lang="fr-FR" baseline="0" dirty="0" err="1"/>
                        <a:t>algorithm</a:t>
                      </a:r>
                      <a:r>
                        <a:rPr lang="fr-FR" baseline="0" dirty="0"/>
                        <a:t> </a:t>
                      </a:r>
                      <a:r>
                        <a:rPr lang="fr-FR" baseline="0" dirty="0" smtClean="0"/>
                        <a:t>[8]</a:t>
                      </a:r>
                      <a:endParaRPr lang="fr-FR" dirty="0"/>
                    </a:p>
                  </a:txBody>
                  <a:tcPr/>
                </a:tc>
                <a:tc hMerge="1">
                  <a:txBody>
                    <a:bodyPr/>
                    <a:lstStyle/>
                    <a:p>
                      <a:pPr algn="just"/>
                      <a:endParaRPr lang="fr-FR"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Comparison </a:t>
                      </a:r>
                      <a:r>
                        <a:rPr lang="en-US" dirty="0"/>
                        <a:t>between the cumulative sum </a:t>
                      </a:r>
                      <a:r>
                        <a:rPr lang="en-US" dirty="0" err="1"/>
                        <a:t>Sk</a:t>
                      </a:r>
                      <a:r>
                        <a:rPr lang="en-US" dirty="0"/>
                        <a:t> and an adaptive threshold</a:t>
                      </a:r>
                      <a:endParaRPr lang="fr-FR"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One of the best</a:t>
                      </a:r>
                      <a:r>
                        <a:rPr lang="en-US" baseline="0" dirty="0"/>
                        <a:t> </a:t>
                      </a:r>
                      <a:r>
                        <a:rPr lang="en-US" dirty="0"/>
                        <a:t>algorithms for detection when parameters are known</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Can't detect spectral changes with unknown parameters</a:t>
                      </a:r>
                      <a:endParaRPr lang="fr-FR" dirty="0"/>
                    </a:p>
                  </a:txBody>
                  <a:tcPr/>
                </a:tc>
                <a:extLst>
                  <a:ext uri="{0D108BD9-81ED-4DB2-BD59-A6C34878D82A}">
                    <a16:rowId xmlns:a16="http://schemas.microsoft.com/office/drawing/2014/main" xmlns="" val="494664439"/>
                  </a:ext>
                </a:extLst>
              </a:tr>
              <a:tr h="864690">
                <a:tc gridSpan="2">
                  <a:txBody>
                    <a:bodyPr/>
                    <a:lstStyle/>
                    <a:p>
                      <a:r>
                        <a:rPr lang="fr-FR" dirty="0"/>
                        <a:t>Dynamic cumulative </a:t>
                      </a:r>
                      <a:r>
                        <a:rPr lang="fr-FR" dirty="0" err="1"/>
                        <a:t>sum</a:t>
                      </a:r>
                      <a:r>
                        <a:rPr lang="fr-FR" dirty="0"/>
                        <a:t>(DCS) </a:t>
                      </a:r>
                      <a:r>
                        <a:rPr lang="fr-FR" dirty="0" smtClean="0"/>
                        <a:t>[8,</a:t>
                      </a:r>
                      <a:r>
                        <a:rPr lang="fr-FR" baseline="0" dirty="0" smtClean="0"/>
                        <a:t> 9]</a:t>
                      </a:r>
                      <a:endParaRPr lang="fr-FR" dirty="0"/>
                    </a:p>
                  </a:txBody>
                  <a:tcPr/>
                </a:tc>
                <a:tc hMerge="1">
                  <a:txBody>
                    <a:bodyPr/>
                    <a:lstStyle/>
                    <a:p>
                      <a:pPr algn="just"/>
                      <a:endParaRPr lang="fr-FR"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Local cumulative sums between hypotheses around time t.</a:t>
                      </a:r>
                      <a:endParaRPr lang="fr-FR" dirty="0"/>
                    </a:p>
                  </a:txBody>
                  <a:tcPr/>
                </a:tc>
                <a:tc>
                  <a:txBody>
                    <a:bodyPr/>
                    <a:lstStyle/>
                    <a:p>
                      <a:pPr algn="just"/>
                      <a:r>
                        <a:rPr lang="en-US" b="1" dirty="0"/>
                        <a:t>Effective</a:t>
                      </a:r>
                      <a:r>
                        <a:rPr lang="en-US" dirty="0"/>
                        <a:t> for detection of changes in signals of long duration</a:t>
                      </a:r>
                      <a:endParaRPr lang="fr-FR" dirty="0"/>
                    </a:p>
                  </a:txBody>
                  <a:tcPr/>
                </a:tc>
                <a:tc>
                  <a:txBody>
                    <a:bodyPr/>
                    <a:lstStyle/>
                    <a:p>
                      <a:pPr algn="just"/>
                      <a:r>
                        <a:rPr lang="en-US" dirty="0"/>
                        <a:t>Window width choice affects it, can't detect close changes</a:t>
                      </a:r>
                      <a:endParaRPr lang="fr-FR" dirty="0"/>
                    </a:p>
                  </a:txBody>
                  <a:tcPr/>
                </a:tc>
                <a:extLst>
                  <a:ext uri="{0D108BD9-81ED-4DB2-BD59-A6C34878D82A}">
                    <a16:rowId xmlns:a16="http://schemas.microsoft.com/office/drawing/2014/main" xmlns="" val="3864718389"/>
                  </a:ext>
                </a:extLst>
              </a:tr>
              <a:tr h="864690">
                <a:tc gridSpan="2">
                  <a:txBody>
                    <a:bodyPr/>
                    <a:lstStyle/>
                    <a:p>
                      <a:r>
                        <a:rPr lang="fr-FR" dirty="0" err="1"/>
                        <a:t>Modified</a:t>
                      </a:r>
                      <a:r>
                        <a:rPr lang="fr-FR" dirty="0"/>
                        <a:t> </a:t>
                      </a:r>
                      <a:r>
                        <a:rPr lang="fr-FR" dirty="0" err="1"/>
                        <a:t>dynamic</a:t>
                      </a:r>
                      <a:r>
                        <a:rPr lang="fr-FR" dirty="0"/>
                        <a:t> cumulative </a:t>
                      </a:r>
                      <a:r>
                        <a:rPr lang="fr-FR" dirty="0" err="1"/>
                        <a:t>sum</a:t>
                      </a:r>
                      <a:r>
                        <a:rPr lang="fr-FR" dirty="0"/>
                        <a:t> (MDCS) </a:t>
                      </a:r>
                      <a:r>
                        <a:rPr lang="fr-FR" dirty="0" smtClean="0"/>
                        <a:t>{8,10]</a:t>
                      </a:r>
                      <a:endParaRPr lang="fr-FR" dirty="0"/>
                    </a:p>
                  </a:txBody>
                  <a:tcPr/>
                </a:tc>
                <a:tc hMerge="1">
                  <a:txBody>
                    <a:bodyPr/>
                    <a:lstStyle/>
                    <a:p>
                      <a:pPr algn="just"/>
                      <a:endParaRPr lang="fr-FR"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Automatic</a:t>
                      </a:r>
                      <a:r>
                        <a:rPr lang="en-US" baseline="0" dirty="0"/>
                        <a:t> </a:t>
                      </a:r>
                      <a:r>
                        <a:rPr lang="en-US" dirty="0"/>
                        <a:t>thresh</a:t>
                      </a:r>
                      <a:r>
                        <a:rPr lang="fr-FR" dirty="0" err="1"/>
                        <a:t>old</a:t>
                      </a:r>
                      <a:r>
                        <a:rPr lang="fr-FR" dirty="0"/>
                        <a:t> (distribution of the </a:t>
                      </a:r>
                      <a:r>
                        <a:rPr lang="fr-FR" dirty="0" err="1"/>
                        <a:t>Kullback</a:t>
                      </a:r>
                      <a:r>
                        <a:rPr lang="fr-FR" dirty="0"/>
                        <a:t>–</a:t>
                      </a:r>
                      <a:r>
                        <a:rPr lang="fr-FR" dirty="0" err="1"/>
                        <a:t>Leibler</a:t>
                      </a:r>
                      <a:r>
                        <a:rPr lang="fr-FR" dirty="0"/>
                        <a:t>)</a:t>
                      </a:r>
                    </a:p>
                  </a:txBody>
                  <a:tcPr/>
                </a:tc>
                <a:tc>
                  <a:txBody>
                    <a:bodyPr/>
                    <a:lstStyle/>
                    <a:p>
                      <a:pPr algn="just"/>
                      <a:r>
                        <a:rPr lang="en-US" dirty="0"/>
                        <a:t>Fast, suited for long signals, no prior event knowledge needed</a:t>
                      </a:r>
                      <a:endParaRPr lang="fr-FR" dirty="0"/>
                    </a:p>
                  </a:txBody>
                  <a:tcPr/>
                </a:tc>
                <a:tc>
                  <a:txBody>
                    <a:bodyPr/>
                    <a:lstStyle/>
                    <a:p>
                      <a:r>
                        <a:rPr lang="en-US" dirty="0"/>
                        <a:t>Sensitive to Window width </a:t>
                      </a:r>
                      <a:endParaRPr lang="fr-FR" dirty="0"/>
                    </a:p>
                  </a:txBody>
                  <a:tcPr/>
                </a:tc>
                <a:extLst>
                  <a:ext uri="{0D108BD9-81ED-4DB2-BD59-A6C34878D82A}">
                    <a16:rowId xmlns:a16="http://schemas.microsoft.com/office/drawing/2014/main" xmlns="" val="4155127970"/>
                  </a:ext>
                </a:extLst>
              </a:tr>
              <a:tr h="86469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Teager</a:t>
                      </a:r>
                      <a:r>
                        <a:rPr lang="fr-FR" dirty="0"/>
                        <a:t>-Kaiser </a:t>
                      </a:r>
                      <a:r>
                        <a:rPr lang="fr-FR" dirty="0" err="1"/>
                        <a:t>Energy</a:t>
                      </a:r>
                      <a:r>
                        <a:rPr lang="fr-FR" dirty="0"/>
                        <a:t> </a:t>
                      </a:r>
                      <a:r>
                        <a:rPr lang="fr-FR" dirty="0" err="1"/>
                        <a:t>Operator</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Fixed</a:t>
                      </a:r>
                      <a:r>
                        <a:rPr lang="fr-FR" dirty="0"/>
                        <a:t> </a:t>
                      </a:r>
                      <a:r>
                        <a:rPr lang="fr-FR" dirty="0" err="1" smtClean="0"/>
                        <a:t>threshold</a:t>
                      </a:r>
                      <a:r>
                        <a:rPr lang="fr-FR" dirty="0" smtClean="0"/>
                        <a:t>[7,11]</a:t>
                      </a:r>
                      <a:endParaRPr lang="fr-FR" dirty="0"/>
                    </a:p>
                  </a:txBody>
                  <a:tcPr/>
                </a:tc>
                <a:tc>
                  <a:txBody>
                    <a:bodyPr/>
                    <a:lstStyle/>
                    <a:p>
                      <a:pPr algn="just"/>
                      <a:r>
                        <a:rPr lang="en-US" sz="1800" b="0" i="0" kern="1200" dirty="0">
                          <a:solidFill>
                            <a:schemeClr val="dk1"/>
                          </a:solidFill>
                          <a:effectLst/>
                          <a:latin typeface="+mn-lt"/>
                          <a:ea typeface="+mn-ea"/>
                          <a:cs typeface="+mn-cs"/>
                        </a:rPr>
                        <a:t>Detection based on a fixed energy threshold.</a:t>
                      </a:r>
                      <a:endParaRPr lang="fr-FR" dirty="0"/>
                    </a:p>
                  </a:txBody>
                  <a:tcPr/>
                </a:tc>
                <a:tc>
                  <a:txBody>
                    <a:bodyPr/>
                    <a:lstStyle/>
                    <a:p>
                      <a:pPr algn="just"/>
                      <a:r>
                        <a:rPr lang="fr-FR" sz="1800" b="0" i="0" kern="1200" dirty="0">
                          <a:solidFill>
                            <a:schemeClr val="dk1"/>
                          </a:solidFill>
                          <a:effectLst/>
                          <a:latin typeface="+mn-lt"/>
                          <a:ea typeface="+mn-ea"/>
                          <a:cs typeface="+mn-cs"/>
                        </a:rPr>
                        <a:t>Effective for non-</a:t>
                      </a:r>
                      <a:r>
                        <a:rPr lang="fr-FR" sz="1800" b="0" i="0" kern="1200" dirty="0" err="1">
                          <a:solidFill>
                            <a:schemeClr val="dk1"/>
                          </a:solidFill>
                          <a:effectLst/>
                          <a:latin typeface="+mn-lt"/>
                          <a:ea typeface="+mn-ea"/>
                          <a:cs typeface="+mn-cs"/>
                        </a:rPr>
                        <a:t>stationary</a:t>
                      </a:r>
                      <a:r>
                        <a:rPr lang="fr-FR" sz="1800" b="0" i="0" kern="1200" dirty="0">
                          <a:solidFill>
                            <a:schemeClr val="dk1"/>
                          </a:solidFill>
                          <a:effectLst/>
                          <a:latin typeface="+mn-lt"/>
                          <a:ea typeface="+mn-ea"/>
                          <a:cs typeface="+mn-cs"/>
                        </a:rPr>
                        <a:t>  </a:t>
                      </a:r>
                      <a:r>
                        <a:rPr lang="fr-FR" sz="1800" b="0" i="0" kern="1200" dirty="0" err="1">
                          <a:solidFill>
                            <a:schemeClr val="dk1"/>
                          </a:solidFill>
                          <a:effectLst/>
                          <a:latin typeface="+mn-lt"/>
                          <a:ea typeface="+mn-ea"/>
                          <a:cs typeface="+mn-cs"/>
                        </a:rPr>
                        <a:t>signals</a:t>
                      </a:r>
                      <a:endParaRPr lang="fr-FR" sz="1800" b="0" i="0" kern="1200" dirty="0">
                        <a:solidFill>
                          <a:schemeClr val="dk1"/>
                        </a:solidFill>
                        <a:effectLst/>
                        <a:latin typeface="+mn-lt"/>
                        <a:ea typeface="+mn-ea"/>
                        <a:cs typeface="+mn-cs"/>
                      </a:endParaRPr>
                    </a:p>
                    <a:p>
                      <a:pPr algn="just"/>
                      <a:r>
                        <a:rPr lang="en-US" sz="1800" b="0" i="0" kern="1200" dirty="0">
                          <a:solidFill>
                            <a:schemeClr val="dk1"/>
                          </a:solidFill>
                          <a:effectLst/>
                          <a:latin typeface="+mn-lt"/>
                          <a:ea typeface="+mn-ea"/>
                          <a:cs typeface="+mn-cs"/>
                        </a:rPr>
                        <a:t>Simplicity in implementation</a:t>
                      </a:r>
                      <a:endParaRPr lang="fr-FR" dirty="0"/>
                    </a:p>
                  </a:txBody>
                  <a:tcPr/>
                </a:tc>
                <a:tc>
                  <a:txBody>
                    <a:bodyPr/>
                    <a:lstStyle/>
                    <a:p>
                      <a:r>
                        <a:rPr lang="en-US" sz="1800" b="0" i="0" kern="1200" dirty="0">
                          <a:solidFill>
                            <a:schemeClr val="dk1"/>
                          </a:solidFill>
                          <a:effectLst/>
                          <a:latin typeface="+mn-lt"/>
                          <a:ea typeface="+mn-ea"/>
                          <a:cs typeface="+mn-cs"/>
                        </a:rPr>
                        <a:t>Sensitive to noise and interference</a:t>
                      </a:r>
                      <a:endParaRPr lang="fr-FR" dirty="0"/>
                    </a:p>
                  </a:txBody>
                  <a:tcPr/>
                </a:tc>
                <a:extLst>
                  <a:ext uri="{0D108BD9-81ED-4DB2-BD59-A6C34878D82A}">
                    <a16:rowId xmlns:a16="http://schemas.microsoft.com/office/drawing/2014/main" xmlns="" val="10003"/>
                  </a:ext>
                </a:extLst>
              </a:tr>
              <a:tr h="864690">
                <a:tc vMerge="1">
                  <a:txBody>
                    <a:bodyPr/>
                    <a:lstStyle/>
                    <a:p>
                      <a:endParaRPr lang="fr-FR"/>
                    </a:p>
                  </a:txBody>
                  <a:tcPr/>
                </a:tc>
                <a:tc>
                  <a:txBody>
                    <a:bodyPr/>
                    <a:lstStyle/>
                    <a:p>
                      <a:r>
                        <a:rPr lang="fr-FR" dirty="0"/>
                        <a:t>Adaptive </a:t>
                      </a:r>
                      <a:r>
                        <a:rPr lang="fr-FR" dirty="0" err="1"/>
                        <a:t>threshold</a:t>
                      </a:r>
                      <a:r>
                        <a:rPr lang="fr-FR" dirty="0"/>
                        <a:t> </a:t>
                      </a:r>
                      <a:r>
                        <a:rPr lang="fr-FR" dirty="0" smtClean="0"/>
                        <a:t>[12,13]</a:t>
                      </a:r>
                      <a:endParaRPr lang="fr-FR" dirty="0"/>
                    </a:p>
                  </a:txBody>
                  <a:tcPr/>
                </a:tc>
                <a:tc>
                  <a:txBody>
                    <a:bodyPr/>
                    <a:lstStyle/>
                    <a:p>
                      <a:pPr algn="just"/>
                      <a:r>
                        <a:rPr lang="en-US" sz="1800" b="0" i="0" kern="1200" dirty="0">
                          <a:solidFill>
                            <a:schemeClr val="dk1"/>
                          </a:solidFill>
                          <a:effectLst/>
                          <a:latin typeface="+mn-lt"/>
                          <a:ea typeface="+mn-ea"/>
                          <a:cs typeface="+mn-cs"/>
                        </a:rPr>
                        <a:t>Detection based on an</a:t>
                      </a:r>
                      <a:r>
                        <a:rPr lang="en-US" sz="1800" b="0" i="0" kern="1200" baseline="0" dirty="0">
                          <a:solidFill>
                            <a:schemeClr val="dk1"/>
                          </a:solidFill>
                          <a:effectLst/>
                          <a:latin typeface="+mn-lt"/>
                          <a:ea typeface="+mn-ea"/>
                          <a:cs typeface="+mn-cs"/>
                        </a:rPr>
                        <a:t> </a:t>
                      </a:r>
                      <a:r>
                        <a:rPr lang="en-US" sz="1800" b="1" i="0" kern="1200" baseline="0" dirty="0">
                          <a:solidFill>
                            <a:schemeClr val="dk1"/>
                          </a:solidFill>
                          <a:effectLst/>
                          <a:latin typeface="+mn-lt"/>
                          <a:ea typeface="+mn-ea"/>
                          <a:cs typeface="+mn-cs"/>
                        </a:rPr>
                        <a:t>adaptive </a:t>
                      </a:r>
                      <a:r>
                        <a:rPr lang="en-US" sz="1800" b="1" i="0" kern="1200" dirty="0">
                          <a:solidFill>
                            <a:schemeClr val="dk1"/>
                          </a:solidFill>
                          <a:effectLst/>
                          <a:latin typeface="+mn-lt"/>
                          <a:ea typeface="+mn-ea"/>
                          <a:cs typeface="+mn-cs"/>
                        </a:rPr>
                        <a:t>energy threshold</a:t>
                      </a:r>
                      <a:r>
                        <a:rPr lang="en-US" sz="1800" b="1" i="0" kern="1200" dirty="0" smtClean="0">
                          <a:solidFill>
                            <a:schemeClr val="dk1"/>
                          </a:solidFill>
                          <a:effectLst/>
                          <a:latin typeface="+mn-lt"/>
                          <a:ea typeface="+mn-ea"/>
                          <a:cs typeface="+mn-cs"/>
                        </a:rPr>
                        <a:t>.</a:t>
                      </a:r>
                      <a:endParaRPr lang="fr-FR" b="1" dirty="0"/>
                    </a:p>
                  </a:txBody>
                  <a:tcPr/>
                </a:tc>
                <a:tc>
                  <a:txBody>
                    <a:bodyPr/>
                    <a:lstStyle/>
                    <a:p>
                      <a:r>
                        <a:rPr lang="en-US" dirty="0" smtClean="0"/>
                        <a:t>Adaptability </a:t>
                      </a:r>
                      <a:r>
                        <a:rPr lang="en-US" dirty="0"/>
                        <a:t>to varying signals, efficient for real-time use</a:t>
                      </a:r>
                      <a:endParaRPr lang="en-US" sz="1800" b="0" i="0" kern="1200" dirty="0">
                        <a:solidFill>
                          <a:schemeClr val="dk1"/>
                        </a:solidFill>
                        <a:effectLst/>
                        <a:latin typeface="+mn-lt"/>
                        <a:ea typeface="+mn-ea"/>
                        <a:cs typeface="+mn-cs"/>
                      </a:endParaRPr>
                    </a:p>
                  </a:txBody>
                  <a:tcPr/>
                </a:tc>
                <a:tc>
                  <a:txBody>
                    <a:bodyPr/>
                    <a:lstStyle/>
                    <a:p>
                      <a:r>
                        <a:rPr lang="fr-FR" sz="1800" b="0" i="0" kern="1200" dirty="0" err="1" smtClean="0">
                          <a:solidFill>
                            <a:schemeClr val="dk1"/>
                          </a:solidFill>
                          <a:effectLst/>
                          <a:latin typeface="+mn-lt"/>
                          <a:ea typeface="+mn-ea"/>
                          <a:cs typeface="+mn-cs"/>
                        </a:rPr>
                        <a:t>Computational</a:t>
                      </a:r>
                      <a:r>
                        <a:rPr lang="fr-FR" sz="1800" b="0" i="0" kern="1200" dirty="0" smtClean="0">
                          <a:solidFill>
                            <a:schemeClr val="dk1"/>
                          </a:solidFill>
                          <a:effectLst/>
                          <a:latin typeface="+mn-lt"/>
                          <a:ea typeface="+mn-ea"/>
                          <a:cs typeface="+mn-cs"/>
                        </a:rPr>
                        <a:t> </a:t>
                      </a:r>
                      <a:r>
                        <a:rPr lang="fr-FR" sz="1800" b="0" i="0" kern="1200" dirty="0" err="1" smtClean="0">
                          <a:solidFill>
                            <a:schemeClr val="dk1"/>
                          </a:solidFill>
                          <a:effectLst/>
                          <a:latin typeface="+mn-lt"/>
                          <a:ea typeface="+mn-ea"/>
                          <a:cs typeface="+mn-cs"/>
                        </a:rPr>
                        <a:t>Complexity</a:t>
                      </a:r>
                      <a:endParaRPr lang="fr-FR" dirty="0"/>
                    </a:p>
                  </a:txBody>
                  <a:tcPr/>
                </a:tc>
                <a:extLst>
                  <a:ext uri="{0D108BD9-81ED-4DB2-BD59-A6C34878D82A}">
                    <a16:rowId xmlns:a16="http://schemas.microsoft.com/office/drawing/2014/main" xmlns="" val="10004"/>
                  </a:ext>
                </a:extLst>
              </a:tr>
            </a:tbl>
          </a:graphicData>
        </a:graphic>
      </p:graphicFrame>
      <p:sp>
        <p:nvSpPr>
          <p:cNvPr id="5" name="Titre 1"/>
          <p:cNvSpPr>
            <a:spLocks noGrp="1"/>
          </p:cNvSpPr>
          <p:nvPr>
            <p:ph type="title"/>
          </p:nvPr>
        </p:nvSpPr>
        <p:spPr>
          <a:xfrm>
            <a:off x="868476" y="223982"/>
            <a:ext cx="10440988" cy="468314"/>
          </a:xfrm>
        </p:spPr>
        <p:txBody>
          <a:bodyPr>
            <a:normAutofit/>
          </a:bodyPr>
          <a:lstStyle/>
          <a:p>
            <a:pPr algn="ctr"/>
            <a:r>
              <a:rPr lang="fr-FR" sz="3200" dirty="0">
                <a:latin typeface="Arial" pitchFamily="34" charset="0"/>
                <a:cs typeface="Arial" pitchFamily="34" charset="0"/>
              </a:rPr>
              <a:t>State of the </a:t>
            </a:r>
            <a:r>
              <a:rPr lang="fr-FR" sz="3200" dirty="0" smtClean="0">
                <a:latin typeface="Arial" pitchFamily="34" charset="0"/>
                <a:cs typeface="Arial" pitchFamily="34" charset="0"/>
              </a:rPr>
              <a:t>art: </a:t>
            </a:r>
            <a:r>
              <a:rPr lang="de-DE" sz="3200" dirty="0" err="1" smtClean="0"/>
              <a:t>segmentation</a:t>
            </a:r>
            <a:r>
              <a:rPr lang="de-DE" sz="3200" dirty="0" smtClean="0"/>
              <a:t> </a:t>
            </a:r>
            <a:r>
              <a:rPr lang="de-DE" sz="3200" dirty="0" err="1" smtClean="0"/>
              <a:t>techniques</a:t>
            </a:r>
            <a:endParaRPr lang="fr-FR" sz="3200" dirty="0">
              <a:latin typeface="Arial" pitchFamily="34" charset="0"/>
              <a:cs typeface="Arial" pitchFamily="34" charset="0"/>
            </a:endParaRPr>
          </a:p>
        </p:txBody>
      </p:sp>
      <p:sp>
        <p:nvSpPr>
          <p:cNvPr id="2" name="Rectangle 1">
            <a:extLst>
              <a:ext uri="{FF2B5EF4-FFF2-40B4-BE49-F238E27FC236}">
                <a16:creationId xmlns:a16="http://schemas.microsoft.com/office/drawing/2014/main" xmlns="" id="{3508F824-A77A-44F6-A0CD-8E3C2B71DFBE}"/>
              </a:ext>
            </a:extLst>
          </p:cNvPr>
          <p:cNvSpPr/>
          <p:nvPr/>
        </p:nvSpPr>
        <p:spPr>
          <a:xfrm>
            <a:off x="1097076" y="5715000"/>
            <a:ext cx="11094924" cy="8429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7EA3DB97-E5F8-4C81-9A14-4B38A67DEA46}"/>
              </a:ext>
            </a:extLst>
          </p:cNvPr>
          <p:cNvGrpSpPr/>
          <p:nvPr/>
        </p:nvGrpSpPr>
        <p:grpSpPr>
          <a:xfrm>
            <a:off x="0" y="1259760"/>
            <a:ext cx="12192000" cy="3013358"/>
            <a:chOff x="0" y="1259760"/>
            <a:chExt cx="12192000" cy="3013358"/>
          </a:xfrm>
        </p:grpSpPr>
        <p:pic>
          <p:nvPicPr>
            <p:cNvPr id="8" name="Picture 2">
              <a:extLst>
                <a:ext uri="{FF2B5EF4-FFF2-40B4-BE49-F238E27FC236}">
                  <a16:creationId xmlns:a16="http://schemas.microsoft.com/office/drawing/2014/main" xmlns="" id="{3DB170AD-854D-40D6-97BB-E054CDD6AC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69" b="50001"/>
            <a:stretch/>
          </p:blipFill>
          <p:spPr bwMode="auto">
            <a:xfrm>
              <a:off x="8182952" y="1259760"/>
              <a:ext cx="4009048" cy="2644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xmlns="" id="{DE74188E-D07C-4A01-81B1-E0AF2E7D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04" b="50001"/>
            <a:stretch/>
          </p:blipFill>
          <p:spPr bwMode="auto">
            <a:xfrm>
              <a:off x="0" y="1259760"/>
              <a:ext cx="3894845" cy="2644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xmlns="" id="{56681889-8C99-4A20-B53C-7793718282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16" t="50331" r="24944"/>
            <a:stretch/>
          </p:blipFill>
          <p:spPr bwMode="auto">
            <a:xfrm>
              <a:off x="4073817" y="1277202"/>
              <a:ext cx="3930163" cy="262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xmlns="" id="{59DDD30F-9860-4CCE-BAB0-9A4DE6EAD8EA}"/>
                </a:ext>
              </a:extLst>
            </p:cNvPr>
            <p:cNvSpPr/>
            <p:nvPr/>
          </p:nvSpPr>
          <p:spPr>
            <a:xfrm>
              <a:off x="1345223" y="1325340"/>
              <a:ext cx="114299" cy="99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F072B86-E953-402C-908A-9389F0150180}"/>
                </a:ext>
              </a:extLst>
            </p:cNvPr>
            <p:cNvSpPr/>
            <p:nvPr/>
          </p:nvSpPr>
          <p:spPr>
            <a:xfrm>
              <a:off x="5392615" y="1325340"/>
              <a:ext cx="114299" cy="99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04E2681-A77F-4259-B2E0-F32793D37A2D}"/>
                </a:ext>
              </a:extLst>
            </p:cNvPr>
            <p:cNvSpPr/>
            <p:nvPr/>
          </p:nvSpPr>
          <p:spPr>
            <a:xfrm>
              <a:off x="9680722" y="1325340"/>
              <a:ext cx="114299" cy="99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0C581618-19FB-4641-8706-2B74CE688434}"/>
                </a:ext>
              </a:extLst>
            </p:cNvPr>
            <p:cNvSpPr txBox="1"/>
            <p:nvPr/>
          </p:nvSpPr>
          <p:spPr>
            <a:xfrm>
              <a:off x="8686996" y="3903786"/>
              <a:ext cx="3279334" cy="369332"/>
            </a:xfrm>
            <a:prstGeom prst="rect">
              <a:avLst/>
            </a:prstGeom>
            <a:noFill/>
          </p:spPr>
          <p:txBody>
            <a:bodyPr wrap="square">
              <a:spAutoFit/>
            </a:bodyPr>
            <a:lstStyle/>
            <a:p>
              <a:r>
                <a:rPr lang="en-US" dirty="0" smtClean="0"/>
                <a:t>Goal: G</a:t>
              </a:r>
              <a:r>
                <a:rPr lang="en-US" sz="1800" dirty="0" smtClean="0"/>
                <a:t>esture </a:t>
              </a:r>
              <a:r>
                <a:rPr lang="en-US" sz="1800" dirty="0"/>
                <a:t>detection</a:t>
              </a:r>
              <a:endParaRPr lang="en-US" dirty="0"/>
            </a:p>
          </p:txBody>
        </p:sp>
        <p:sp>
          <p:nvSpPr>
            <p:cNvPr id="18" name="TextBox 17">
              <a:extLst>
                <a:ext uri="{FF2B5EF4-FFF2-40B4-BE49-F238E27FC236}">
                  <a16:creationId xmlns:a16="http://schemas.microsoft.com/office/drawing/2014/main" xmlns="" id="{02550A7F-593B-4B16-BDAB-A697B472BDA6}"/>
                </a:ext>
              </a:extLst>
            </p:cNvPr>
            <p:cNvSpPr txBox="1"/>
            <p:nvPr/>
          </p:nvSpPr>
          <p:spPr>
            <a:xfrm>
              <a:off x="677008" y="3903786"/>
              <a:ext cx="2919046" cy="369332"/>
            </a:xfrm>
            <a:prstGeom prst="rect">
              <a:avLst/>
            </a:prstGeom>
            <a:noFill/>
          </p:spPr>
          <p:txBody>
            <a:bodyPr wrap="square">
              <a:spAutoFit/>
            </a:bodyPr>
            <a:lstStyle/>
            <a:p>
              <a:r>
                <a:rPr lang="en-US" sz="1800" dirty="0"/>
                <a:t>Adjacent sliding windowing</a:t>
              </a:r>
              <a:endParaRPr lang="en-US" dirty="0"/>
            </a:p>
          </p:txBody>
        </p:sp>
        <p:sp>
          <p:nvSpPr>
            <p:cNvPr id="20" name="TextBox 19">
              <a:extLst>
                <a:ext uri="{FF2B5EF4-FFF2-40B4-BE49-F238E27FC236}">
                  <a16:creationId xmlns:a16="http://schemas.microsoft.com/office/drawing/2014/main" xmlns="" id="{9E3606D6-B11A-4CDB-8ABC-ECECDF72ED87}"/>
                </a:ext>
              </a:extLst>
            </p:cNvPr>
            <p:cNvSpPr txBox="1"/>
            <p:nvPr/>
          </p:nvSpPr>
          <p:spPr>
            <a:xfrm>
              <a:off x="4554416" y="3899362"/>
              <a:ext cx="3446584" cy="369332"/>
            </a:xfrm>
            <a:prstGeom prst="rect">
              <a:avLst/>
            </a:prstGeom>
            <a:noFill/>
          </p:spPr>
          <p:txBody>
            <a:bodyPr wrap="square">
              <a:spAutoFit/>
            </a:bodyPr>
            <a:lstStyle/>
            <a:p>
              <a:r>
                <a:rPr lang="en-US" sz="1800" dirty="0"/>
                <a:t>Overlapping sliding windowing</a:t>
              </a:r>
              <a:endParaRPr lang="en-US" dirty="0"/>
            </a:p>
          </p:txBody>
        </p:sp>
      </p:grpSp>
      <p:sp>
        <p:nvSpPr>
          <p:cNvPr id="19" name="TextBox 18">
            <a:extLst>
              <a:ext uri="{FF2B5EF4-FFF2-40B4-BE49-F238E27FC236}">
                <a16:creationId xmlns:a16="http://schemas.microsoft.com/office/drawing/2014/main" xmlns="" id="{6FCEE4DE-6A34-427F-936E-E86C5711F639}"/>
              </a:ext>
            </a:extLst>
          </p:cNvPr>
          <p:cNvSpPr txBox="1"/>
          <p:nvPr/>
        </p:nvSpPr>
        <p:spPr>
          <a:xfrm>
            <a:off x="47990" y="843446"/>
            <a:ext cx="5181740" cy="369332"/>
          </a:xfrm>
          <a:prstGeom prst="rect">
            <a:avLst/>
          </a:prstGeom>
          <a:noFill/>
        </p:spPr>
        <p:txBody>
          <a:bodyPr wrap="none" rtlCol="0">
            <a:spAutoFit/>
          </a:bodyPr>
          <a:lstStyle/>
          <a:p>
            <a:r>
              <a:rPr lang="de-DE" b="1" dirty="0" err="1"/>
              <a:t>Techniques</a:t>
            </a:r>
            <a:r>
              <a:rPr lang="de-DE" b="1" dirty="0"/>
              <a:t> </a:t>
            </a:r>
            <a:r>
              <a:rPr lang="de-DE" b="1" dirty="0" err="1"/>
              <a:t>for</a:t>
            </a:r>
            <a:r>
              <a:rPr lang="de-DE" b="1" dirty="0"/>
              <a:t> </a:t>
            </a:r>
            <a:r>
              <a:rPr lang="de-DE" b="1" dirty="0" err="1"/>
              <a:t>sEMG</a:t>
            </a:r>
            <a:r>
              <a:rPr lang="de-DE" b="1" dirty="0"/>
              <a:t> </a:t>
            </a:r>
            <a:r>
              <a:rPr lang="de-DE" b="1" dirty="0" err="1"/>
              <a:t>signal</a:t>
            </a:r>
            <a:r>
              <a:rPr lang="de-DE" b="1" dirty="0"/>
              <a:t> </a:t>
            </a:r>
            <a:r>
              <a:rPr lang="de-DE" b="1" dirty="0" err="1"/>
              <a:t>segmentation</a:t>
            </a:r>
            <a:r>
              <a:rPr lang="de-DE" b="1" dirty="0"/>
              <a:t> </a:t>
            </a:r>
            <a:r>
              <a:rPr lang="de-DE" b="1" dirty="0" smtClean="0"/>
              <a:t>[1]</a:t>
            </a:r>
            <a:endParaRPr lang="en-US" b="1" dirty="0"/>
          </a:p>
        </p:txBody>
      </p:sp>
      <p:graphicFrame>
        <p:nvGraphicFramePr>
          <p:cNvPr id="21" name="Table 20">
            <a:extLst>
              <a:ext uri="{FF2B5EF4-FFF2-40B4-BE49-F238E27FC236}">
                <a16:creationId xmlns:a16="http://schemas.microsoft.com/office/drawing/2014/main" xmlns="" id="{9C0BBD3B-23E9-4C86-B16D-8223E31B0431}"/>
              </a:ext>
            </a:extLst>
          </p:cNvPr>
          <p:cNvGraphicFramePr>
            <a:graphicFrameLocks noGrp="1"/>
          </p:cNvGraphicFramePr>
          <p:nvPr>
            <p:extLst>
              <p:ext uri="{D42A27DB-BD31-4B8C-83A1-F6EECF244321}">
                <p14:modId xmlns:p14="http://schemas.microsoft.com/office/powerpoint/2010/main" val="1380864574"/>
              </p:ext>
            </p:extLst>
          </p:nvPr>
        </p:nvGraphicFramePr>
        <p:xfrm>
          <a:off x="341564" y="4369452"/>
          <a:ext cx="7381142" cy="1828800"/>
        </p:xfrm>
        <a:graphic>
          <a:graphicData uri="http://schemas.openxmlformats.org/drawingml/2006/table">
            <a:tbl>
              <a:tblPr firstRow="1" bandRow="1">
                <a:tableStyleId>{5C22544A-7EE6-4342-B048-85BDC9FD1C3A}</a:tableStyleId>
              </a:tblPr>
              <a:tblGrid>
                <a:gridCol w="3792880">
                  <a:extLst>
                    <a:ext uri="{9D8B030D-6E8A-4147-A177-3AD203B41FA5}">
                      <a16:colId xmlns:a16="http://schemas.microsoft.com/office/drawing/2014/main" xmlns="" val="567780697"/>
                    </a:ext>
                  </a:extLst>
                </a:gridCol>
                <a:gridCol w="3588262">
                  <a:extLst>
                    <a:ext uri="{9D8B030D-6E8A-4147-A177-3AD203B41FA5}">
                      <a16:colId xmlns:a16="http://schemas.microsoft.com/office/drawing/2014/main" xmlns="" val="4037673050"/>
                    </a:ext>
                  </a:extLst>
                </a:gridCol>
              </a:tblGrid>
              <a:tr h="0">
                <a:tc>
                  <a:txBody>
                    <a:bodyPr/>
                    <a:lstStyle/>
                    <a:p>
                      <a:pPr algn="just"/>
                      <a:r>
                        <a:rPr lang="en-US" dirty="0"/>
                        <a:t>Optimal: minimum classification error,</a:t>
                      </a:r>
                      <a:r>
                        <a:rPr lang="en-US" baseline="0" dirty="0"/>
                        <a:t> </a:t>
                      </a:r>
                      <a:r>
                        <a:rPr lang="en-US" dirty="0"/>
                        <a:t>suitable controller </a:t>
                      </a:r>
                      <a:r>
                        <a:rPr lang="en-US" dirty="0" smtClean="0"/>
                        <a:t>delay [1]</a:t>
                      </a:r>
                      <a:endParaRPr lang="fr-FR"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fr-FR" dirty="0" err="1" smtClean="0"/>
                        <a:t>Accelerate</a:t>
                      </a:r>
                      <a:r>
                        <a:rPr lang="fr-FR" dirty="0" smtClean="0"/>
                        <a:t> </a:t>
                      </a:r>
                      <a:r>
                        <a:rPr lang="fr-FR" baseline="0" dirty="0" smtClean="0"/>
                        <a:t> </a:t>
                      </a:r>
                      <a:r>
                        <a:rPr lang="fr-FR" dirty="0" err="1" smtClean="0"/>
                        <a:t>decision</a:t>
                      </a:r>
                      <a:r>
                        <a:rPr lang="fr-FR" dirty="0" smtClean="0"/>
                        <a:t>(</a:t>
                      </a:r>
                      <a:r>
                        <a:rPr lang="fr-FR" dirty="0" err="1" smtClean="0"/>
                        <a:t>fast</a:t>
                      </a:r>
                      <a:r>
                        <a:rPr lang="fr-FR" dirty="0" smtClean="0"/>
                        <a:t> and dense) </a:t>
                      </a:r>
                      <a:r>
                        <a:rPr lang="fr-FR" dirty="0" err="1" smtClean="0"/>
                        <a:t>Improved</a:t>
                      </a:r>
                      <a:r>
                        <a:rPr lang="fr-FR" dirty="0" smtClean="0"/>
                        <a:t> </a:t>
                      </a:r>
                      <a:r>
                        <a:rPr lang="fr-FR" dirty="0" err="1" smtClean="0"/>
                        <a:t>accuracy</a:t>
                      </a:r>
                      <a:r>
                        <a:rPr lang="fr-FR" dirty="0" smtClean="0"/>
                        <a:t> of </a:t>
                      </a:r>
                      <a:r>
                        <a:rPr lang="fr-FR" dirty="0" err="1" smtClean="0"/>
                        <a:t>prediction</a:t>
                      </a:r>
                      <a:r>
                        <a:rPr lang="fr-FR" dirty="0" smtClean="0"/>
                        <a:t>[1,14]</a:t>
                      </a:r>
                    </a:p>
                    <a:p>
                      <a:pPr algn="just"/>
                      <a:endParaRPr lang="fr-FR" dirty="0"/>
                    </a:p>
                  </a:txBody>
                  <a:tcPr/>
                </a:tc>
                <a:extLst>
                  <a:ext uri="{0D108BD9-81ED-4DB2-BD59-A6C34878D82A}">
                    <a16:rowId xmlns:a16="http://schemas.microsoft.com/office/drawing/2014/main" xmlns="" val="1613700626"/>
                  </a:ext>
                </a:extLst>
              </a:tr>
              <a:tr h="31795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smtClean="0"/>
                        <a:t>Too long sequence may cause system long processing delay</a:t>
                      </a:r>
                      <a:endParaRPr lang="fr-FR" dirty="0" smtClean="0"/>
                    </a:p>
                  </a:txBody>
                  <a:tcPr/>
                </a:tc>
                <a:tc>
                  <a:txBody>
                    <a:bodyPr/>
                    <a:lstStyle/>
                    <a:p>
                      <a:pPr algn="just"/>
                      <a:r>
                        <a:rPr lang="fr-FR" sz="1800" b="0" i="0" kern="1200" dirty="0" err="1" smtClean="0">
                          <a:solidFill>
                            <a:schemeClr val="dk1"/>
                          </a:solidFill>
                          <a:effectLst/>
                          <a:latin typeface="+mn-lt"/>
                          <a:ea typeface="+mn-ea"/>
                          <a:cs typeface="+mn-cs"/>
                        </a:rPr>
                        <a:t>Complexity</a:t>
                      </a:r>
                      <a:r>
                        <a:rPr lang="fr-FR" sz="1800" b="0" i="0" kern="1200" dirty="0" smtClean="0">
                          <a:solidFill>
                            <a:schemeClr val="dk1"/>
                          </a:solidFill>
                          <a:effectLst/>
                          <a:latin typeface="+mn-lt"/>
                          <a:ea typeface="+mn-ea"/>
                          <a:cs typeface="+mn-cs"/>
                        </a:rPr>
                        <a:t> in </a:t>
                      </a:r>
                      <a:r>
                        <a:rPr lang="fr-FR" sz="1800" b="0" i="0" kern="1200" dirty="0" err="1" smtClean="0">
                          <a:solidFill>
                            <a:schemeClr val="dk1"/>
                          </a:solidFill>
                          <a:effectLst/>
                          <a:latin typeface="+mn-lt"/>
                          <a:ea typeface="+mn-ea"/>
                          <a:cs typeface="+mn-cs"/>
                        </a:rPr>
                        <a:t>Implementation</a:t>
                      </a:r>
                      <a:endParaRPr lang="fr-FR" sz="1800" b="0" i="0" kern="1200" dirty="0" smtClean="0">
                        <a:solidFill>
                          <a:schemeClr val="dk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Redundancy and Increased Data Size</a:t>
                      </a:r>
                    </a:p>
                  </a:txBody>
                  <a:tcPr/>
                </a:tc>
                <a:extLst>
                  <a:ext uri="{0D108BD9-81ED-4DB2-BD59-A6C34878D82A}">
                    <a16:rowId xmlns:a16="http://schemas.microsoft.com/office/drawing/2014/main" xmlns="" val="1057907769"/>
                  </a:ext>
                </a:extLst>
              </a:tr>
            </a:tbl>
          </a:graphicData>
        </a:graphic>
      </p:graphicFrame>
      <p:sp>
        <p:nvSpPr>
          <p:cNvPr id="22" name="Arrow: Right 21">
            <a:extLst>
              <a:ext uri="{FF2B5EF4-FFF2-40B4-BE49-F238E27FC236}">
                <a16:creationId xmlns:a16="http://schemas.microsoft.com/office/drawing/2014/main" xmlns="" id="{1359CB73-F225-49E9-9625-54DEAE348AD8}"/>
              </a:ext>
            </a:extLst>
          </p:cNvPr>
          <p:cNvSpPr/>
          <p:nvPr/>
        </p:nvSpPr>
        <p:spPr>
          <a:xfrm>
            <a:off x="8279570" y="4895068"/>
            <a:ext cx="407426" cy="225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TextBox 23">
            <a:extLst>
              <a:ext uri="{FF2B5EF4-FFF2-40B4-BE49-F238E27FC236}">
                <a16:creationId xmlns:a16="http://schemas.microsoft.com/office/drawing/2014/main" xmlns="" id="{0FB6E45D-E8E8-4539-A5BF-585CF83ADBF2}"/>
              </a:ext>
            </a:extLst>
          </p:cNvPr>
          <p:cNvSpPr txBox="1"/>
          <p:nvPr/>
        </p:nvSpPr>
        <p:spPr>
          <a:xfrm>
            <a:off x="8686996" y="4830356"/>
            <a:ext cx="3330135" cy="646331"/>
          </a:xfrm>
          <a:prstGeom prst="rect">
            <a:avLst/>
          </a:prstGeom>
          <a:noFill/>
        </p:spPr>
        <p:txBody>
          <a:bodyPr wrap="square" rtlCol="0">
            <a:spAutoFit/>
          </a:bodyPr>
          <a:lstStyle/>
          <a:p>
            <a:pPr algn="just"/>
            <a:r>
              <a:rPr lang="de-DE" b="1" dirty="0"/>
              <a:t>M</a:t>
            </a:r>
            <a:r>
              <a:rPr lang="de-DE" b="1" dirty="0" smtClean="0"/>
              <a:t>ore </a:t>
            </a:r>
            <a:r>
              <a:rPr lang="de-DE" b="1" dirty="0" err="1"/>
              <a:t>suitable</a:t>
            </a:r>
            <a:r>
              <a:rPr lang="de-DE" b="1" dirty="0"/>
              <a:t> </a:t>
            </a:r>
            <a:r>
              <a:rPr lang="de-DE" b="1" dirty="0" err="1"/>
              <a:t>for</a:t>
            </a:r>
            <a:r>
              <a:rPr lang="de-DE" b="1" dirty="0"/>
              <a:t> </a:t>
            </a:r>
            <a:r>
              <a:rPr lang="de-DE" b="1" dirty="0" err="1"/>
              <a:t>dynamic</a:t>
            </a:r>
            <a:r>
              <a:rPr lang="de-DE" b="1" dirty="0"/>
              <a:t> </a:t>
            </a:r>
            <a:r>
              <a:rPr lang="de-DE" b="1" dirty="0" err="1"/>
              <a:t>gesture</a:t>
            </a:r>
            <a:r>
              <a:rPr lang="de-DE" b="1" dirty="0"/>
              <a:t> </a:t>
            </a:r>
            <a:r>
              <a:rPr lang="de-DE" b="1" dirty="0" err="1" smtClean="0"/>
              <a:t>recognition</a:t>
            </a:r>
            <a:r>
              <a:rPr lang="de-DE" b="1" dirty="0" smtClean="0"/>
              <a:t> </a:t>
            </a:r>
            <a:endParaRPr lang="en-US" b="1" dirty="0"/>
          </a:p>
        </p:txBody>
      </p:sp>
      <p:sp>
        <p:nvSpPr>
          <p:cNvPr id="26" name="Rectangle: Rounded Corners 25">
            <a:extLst>
              <a:ext uri="{FF2B5EF4-FFF2-40B4-BE49-F238E27FC236}">
                <a16:creationId xmlns:a16="http://schemas.microsoft.com/office/drawing/2014/main" xmlns="" id="{CC5609B8-8BC5-473D-9783-32A7125B2585}"/>
              </a:ext>
            </a:extLst>
          </p:cNvPr>
          <p:cNvSpPr/>
          <p:nvPr/>
        </p:nvSpPr>
        <p:spPr>
          <a:xfrm>
            <a:off x="8074557" y="843446"/>
            <a:ext cx="4086963" cy="550899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1482709" y="3903786"/>
            <a:ext cx="441146" cy="369332"/>
          </a:xfrm>
          <a:prstGeom prst="rect">
            <a:avLst/>
          </a:prstGeom>
        </p:spPr>
        <p:txBody>
          <a:bodyPr wrap="none">
            <a:spAutoFit/>
          </a:bodyPr>
          <a:lstStyle/>
          <a:p>
            <a:r>
              <a:rPr lang="en-US" dirty="0" smtClean="0"/>
              <a:t>[1]</a:t>
            </a:r>
            <a:endParaRPr lang="fr-FR" dirty="0"/>
          </a:p>
        </p:txBody>
      </p:sp>
      <p:pic>
        <p:nvPicPr>
          <p:cNvPr id="23"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5" name="Titre 1"/>
          <p:cNvSpPr>
            <a:spLocks noGrp="1"/>
          </p:cNvSpPr>
          <p:nvPr>
            <p:ph type="title"/>
          </p:nvPr>
        </p:nvSpPr>
        <p:spPr>
          <a:xfrm>
            <a:off x="868476" y="223982"/>
            <a:ext cx="10440988" cy="468314"/>
          </a:xfrm>
        </p:spPr>
        <p:txBody>
          <a:bodyPr>
            <a:normAutofit/>
          </a:bodyPr>
          <a:lstStyle/>
          <a:p>
            <a:pPr algn="ctr"/>
            <a:r>
              <a:rPr lang="fr-FR" sz="3200" dirty="0">
                <a:latin typeface="Arial" pitchFamily="34" charset="0"/>
                <a:cs typeface="Arial" pitchFamily="34" charset="0"/>
              </a:rPr>
              <a:t>State of the </a:t>
            </a:r>
            <a:r>
              <a:rPr lang="fr-FR" sz="3200" dirty="0" smtClean="0">
                <a:latin typeface="Arial" pitchFamily="34" charset="0"/>
                <a:cs typeface="Arial" pitchFamily="34" charset="0"/>
              </a:rPr>
              <a:t>art: </a:t>
            </a:r>
            <a:r>
              <a:rPr lang="de-DE" sz="3200" dirty="0" err="1" smtClean="0"/>
              <a:t>segmentation</a:t>
            </a:r>
            <a:r>
              <a:rPr lang="de-DE" sz="3200" dirty="0" smtClean="0"/>
              <a:t> </a:t>
            </a:r>
            <a:r>
              <a:rPr lang="de-DE" sz="3200" dirty="0" err="1" smtClean="0"/>
              <a:t>techniques</a:t>
            </a:r>
            <a:endParaRPr lang="fr-FR" sz="3200" dirty="0">
              <a:latin typeface="Arial" pitchFamily="34" charset="0"/>
              <a:cs typeface="Arial" pitchFamily="34" charset="0"/>
            </a:endParaRPr>
          </a:p>
        </p:txBody>
      </p:sp>
    </p:spTree>
    <p:extLst>
      <p:ext uri="{BB962C8B-B14F-4D97-AF65-F5344CB8AC3E}">
        <p14:creationId xmlns:p14="http://schemas.microsoft.com/office/powerpoint/2010/main" val="37038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au 48"/>
          <p:cNvGraphicFramePr>
            <a:graphicFrameLocks noGrp="1"/>
          </p:cNvGraphicFramePr>
          <p:nvPr>
            <p:extLst>
              <p:ext uri="{D42A27DB-BD31-4B8C-83A1-F6EECF244321}">
                <p14:modId xmlns:p14="http://schemas.microsoft.com/office/powerpoint/2010/main" val="1519924826"/>
              </p:ext>
            </p:extLst>
          </p:nvPr>
        </p:nvGraphicFramePr>
        <p:xfrm>
          <a:off x="-1" y="849530"/>
          <a:ext cx="12192001" cy="5577840"/>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xmlns="" val="20000"/>
                    </a:ext>
                  </a:extLst>
                </a:gridCol>
                <a:gridCol w="1089660">
                  <a:extLst>
                    <a:ext uri="{9D8B030D-6E8A-4147-A177-3AD203B41FA5}">
                      <a16:colId xmlns:a16="http://schemas.microsoft.com/office/drawing/2014/main" xmlns="" val="20001"/>
                    </a:ext>
                  </a:extLst>
                </a:gridCol>
                <a:gridCol w="3505200">
                  <a:extLst>
                    <a:ext uri="{9D8B030D-6E8A-4147-A177-3AD203B41FA5}">
                      <a16:colId xmlns:a16="http://schemas.microsoft.com/office/drawing/2014/main" xmlns="" val="20002"/>
                    </a:ext>
                  </a:extLst>
                </a:gridCol>
                <a:gridCol w="3012464">
                  <a:extLst>
                    <a:ext uri="{9D8B030D-6E8A-4147-A177-3AD203B41FA5}">
                      <a16:colId xmlns:a16="http://schemas.microsoft.com/office/drawing/2014/main" xmlns="" val="20003"/>
                    </a:ext>
                  </a:extLst>
                </a:gridCol>
                <a:gridCol w="2694916">
                  <a:extLst>
                    <a:ext uri="{9D8B030D-6E8A-4147-A177-3AD203B41FA5}">
                      <a16:colId xmlns:a16="http://schemas.microsoft.com/office/drawing/2014/main" xmlns="" val="20004"/>
                    </a:ext>
                  </a:extLst>
                </a:gridCol>
              </a:tblGrid>
              <a:tr h="326390">
                <a:tc>
                  <a:txBody>
                    <a:bodyPr/>
                    <a:lstStyle/>
                    <a:p>
                      <a:r>
                        <a:rPr lang="fr-FR" dirty="0" err="1"/>
                        <a:t>Methods</a:t>
                      </a:r>
                      <a:endParaRPr lang="fr-FR" dirty="0"/>
                    </a:p>
                  </a:txBody>
                  <a:tcPr>
                    <a:solidFill>
                      <a:srgbClr val="9D0736"/>
                    </a:solidFill>
                  </a:tcPr>
                </a:tc>
                <a:tc>
                  <a:txBody>
                    <a:bodyPr/>
                    <a:lstStyle/>
                    <a:p>
                      <a:r>
                        <a:rPr lang="fr-FR" dirty="0" err="1"/>
                        <a:t>Examples</a:t>
                      </a:r>
                      <a:endParaRPr lang="fr-FR" dirty="0"/>
                    </a:p>
                  </a:txBody>
                  <a:tcPr>
                    <a:solidFill>
                      <a:srgbClr val="9D073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err="1"/>
                        <a:t>Procedure</a:t>
                      </a:r>
                      <a:endParaRPr lang="fr-FR" dirty="0"/>
                    </a:p>
                  </a:txBody>
                  <a:tcPr>
                    <a:solidFill>
                      <a:srgbClr val="9D0736"/>
                    </a:solidFill>
                  </a:tcPr>
                </a:tc>
                <a:tc>
                  <a:txBody>
                    <a:bodyPr/>
                    <a:lstStyle/>
                    <a:p>
                      <a:r>
                        <a:rPr lang="fr-FR" dirty="0" err="1"/>
                        <a:t>Benefits</a:t>
                      </a:r>
                      <a:endParaRPr lang="fr-FR" dirty="0"/>
                    </a:p>
                  </a:txBody>
                  <a:tcPr>
                    <a:solidFill>
                      <a:srgbClr val="9D0736"/>
                    </a:solidFill>
                  </a:tcPr>
                </a:tc>
                <a:tc>
                  <a:txBody>
                    <a:bodyPr/>
                    <a:lstStyle/>
                    <a:p>
                      <a:r>
                        <a:rPr lang="fr-FR" dirty="0"/>
                        <a:t>Limitations</a:t>
                      </a:r>
                    </a:p>
                  </a:txBody>
                  <a:tcPr>
                    <a:solidFill>
                      <a:srgbClr val="9D0736"/>
                    </a:solidFill>
                  </a:tcPr>
                </a:tc>
                <a:extLst>
                  <a:ext uri="{0D108BD9-81ED-4DB2-BD59-A6C34878D82A}">
                    <a16:rowId xmlns:a16="http://schemas.microsoft.com/office/drawing/2014/main" xmlns="" val="10000"/>
                  </a:ext>
                </a:extLst>
              </a:tr>
              <a:tr h="821737">
                <a:tc>
                  <a:txBody>
                    <a:bodyPr/>
                    <a:lstStyle/>
                    <a:p>
                      <a:r>
                        <a:rPr lang="fr-FR" sz="1800" dirty="0"/>
                        <a:t>Penalty </a:t>
                      </a:r>
                      <a:r>
                        <a:rPr lang="fr-FR" sz="1800" dirty="0" err="1"/>
                        <a:t>term</a:t>
                      </a:r>
                      <a:r>
                        <a:rPr lang="fr-FR" sz="1800" dirty="0"/>
                        <a:t> </a:t>
                      </a:r>
                      <a:r>
                        <a:rPr lang="fr-FR" sz="1800" dirty="0" err="1" smtClean="0"/>
                        <a:t>methods</a:t>
                      </a:r>
                      <a:r>
                        <a:rPr lang="fr-FR" sz="1800" dirty="0" smtClean="0"/>
                        <a:t>[18,19]</a:t>
                      </a:r>
                      <a:endParaRPr lang="fr-FR" sz="1800" dirty="0"/>
                    </a:p>
                  </a:txBody>
                  <a:tcPr/>
                </a:tc>
                <a:tc>
                  <a:txBody>
                    <a:bodyPr/>
                    <a:lstStyle/>
                    <a:p>
                      <a:r>
                        <a:rPr lang="fr-FR" sz="1800" dirty="0"/>
                        <a:t>Rudy </a:t>
                      </a:r>
                      <a:r>
                        <a:rPr lang="fr-FR" sz="1800" dirty="0" err="1"/>
                        <a:t>Setiono</a:t>
                      </a:r>
                      <a:r>
                        <a:rPr lang="fr-FR" sz="1800" dirty="0"/>
                        <a:t>: </a:t>
                      </a:r>
                      <a:r>
                        <a:rPr lang="fr-FR" sz="1800" dirty="0" smtClean="0"/>
                        <a:t>penalty</a:t>
                      </a:r>
                    </a:p>
                    <a:p>
                      <a:r>
                        <a:rPr lang="fr-FR" sz="1800" dirty="0" err="1" smtClean="0"/>
                        <a:t>function</a:t>
                      </a:r>
                      <a:endParaRPr lang="fr-FR" sz="1800" dirty="0" smtClean="0"/>
                    </a:p>
                  </a:txBody>
                  <a:tcPr/>
                </a:tc>
                <a:tc>
                  <a:txBody>
                    <a:bodyPr/>
                    <a:lstStyle/>
                    <a:p>
                      <a:r>
                        <a:rPr lang="en-US" sz="1800" dirty="0" smtClean="0"/>
                        <a:t>Adding</a:t>
                      </a:r>
                      <a:r>
                        <a:rPr lang="en-US" sz="1800" baseline="0" dirty="0" smtClean="0"/>
                        <a:t> </a:t>
                      </a:r>
                      <a:r>
                        <a:rPr lang="en-US" sz="1800" baseline="0" dirty="0"/>
                        <a:t>a </a:t>
                      </a:r>
                      <a:r>
                        <a:rPr lang="en-US" sz="1800" dirty="0"/>
                        <a:t> penalty term to the objective function to be minimized </a:t>
                      </a:r>
                      <a:r>
                        <a:rPr lang="en-US" sz="1800" dirty="0" smtClean="0"/>
                        <a:t>Smaller </a:t>
                      </a:r>
                      <a:r>
                        <a:rPr lang="en-US" sz="1800" dirty="0"/>
                        <a:t>weights forced to zero</a:t>
                      </a:r>
                      <a:endParaRPr lang="fr-FR" sz="1800" dirty="0"/>
                    </a:p>
                  </a:txBody>
                  <a:tcPr/>
                </a:tc>
                <a:tc>
                  <a:txBody>
                    <a:bodyPr/>
                    <a:lstStyle/>
                    <a:p>
                      <a:r>
                        <a:rPr lang="en-US" sz="1800" dirty="0"/>
                        <a:t>Robust to </a:t>
                      </a:r>
                      <a:r>
                        <a:rPr lang="en-US" sz="1800" dirty="0" smtClean="0"/>
                        <a:t>noise</a:t>
                      </a:r>
                      <a:endParaRPr lang="fr-FR" sz="1800" dirty="0"/>
                    </a:p>
                  </a:txBody>
                  <a:tcPr/>
                </a:tc>
                <a:tc>
                  <a:txBody>
                    <a:bodyPr/>
                    <a:lstStyle/>
                    <a:p>
                      <a:pPr algn="just"/>
                      <a:r>
                        <a:rPr lang="en-US" sz="1800" dirty="0"/>
                        <a:t>Eliminating crucial  weights Creating additional local minima on the error surface.</a:t>
                      </a:r>
                      <a:endParaRPr lang="fr-FR" sz="1800" dirty="0"/>
                    </a:p>
                  </a:txBody>
                  <a:tcPr/>
                </a:tc>
                <a:extLst>
                  <a:ext uri="{0D108BD9-81ED-4DB2-BD59-A6C34878D82A}">
                    <a16:rowId xmlns:a16="http://schemas.microsoft.com/office/drawing/2014/main" xmlns="" val="10001"/>
                  </a:ext>
                </a:extLst>
              </a:tr>
              <a:tr h="275813">
                <a:tc>
                  <a:txBody>
                    <a:bodyPr/>
                    <a:lstStyle/>
                    <a:p>
                      <a:r>
                        <a:rPr lang="fr-FR" sz="1800" dirty="0" smtClean="0"/>
                        <a:t>Magnitude[20,21] </a:t>
                      </a:r>
                      <a:r>
                        <a:rPr lang="fr-FR" sz="1800" dirty="0" err="1" smtClean="0"/>
                        <a:t>based</a:t>
                      </a:r>
                      <a:r>
                        <a:rPr lang="fr-FR" sz="1800" dirty="0" smtClean="0"/>
                        <a:t> </a:t>
                      </a:r>
                      <a:r>
                        <a:rPr lang="fr-FR" sz="1800" dirty="0" err="1"/>
                        <a:t>methods</a:t>
                      </a:r>
                      <a:endParaRPr lang="fr-FR" sz="1800" dirty="0"/>
                    </a:p>
                  </a:txBody>
                  <a:tcPr/>
                </a:tc>
                <a:tc>
                  <a:txBody>
                    <a:bodyPr/>
                    <a:lstStyle/>
                    <a:p>
                      <a:r>
                        <a:rPr lang="fr-FR" sz="1800" dirty="0" err="1"/>
                        <a:t>Hagiwara</a:t>
                      </a:r>
                      <a:r>
                        <a:rPr lang="fr-FR" sz="1800" dirty="0"/>
                        <a:t> </a:t>
                      </a:r>
                      <a:r>
                        <a:rPr lang="fr-FR" sz="1800" dirty="0" err="1"/>
                        <a:t>strategies</a:t>
                      </a:r>
                      <a:endParaRPr lang="fr-FR" sz="1800" dirty="0"/>
                    </a:p>
                  </a:txBody>
                  <a:tcPr/>
                </a:tc>
                <a:tc>
                  <a:txBody>
                    <a:bodyPr/>
                    <a:lstStyle/>
                    <a:p>
                      <a:r>
                        <a:rPr lang="fr-FR" sz="1800" b="1" dirty="0"/>
                        <a:t>Small </a:t>
                      </a:r>
                      <a:r>
                        <a:rPr lang="fr-FR" sz="1800" b="1" dirty="0" err="1"/>
                        <a:t>weights</a:t>
                      </a:r>
                      <a:r>
                        <a:rPr lang="fr-FR" sz="1800" b="1" dirty="0"/>
                        <a:t> </a:t>
                      </a:r>
                      <a:r>
                        <a:rPr lang="fr-FR" sz="1800" dirty="0"/>
                        <a:t>are </a:t>
                      </a:r>
                      <a:r>
                        <a:rPr lang="fr-FR" sz="1800" dirty="0" err="1"/>
                        <a:t>irrelevant</a:t>
                      </a:r>
                      <a:endParaRPr lang="fr-FR" sz="1800" dirty="0"/>
                    </a:p>
                    <a:p>
                      <a:r>
                        <a:rPr lang="fr-FR" sz="1800" dirty="0"/>
                        <a:t>(</a:t>
                      </a:r>
                      <a:r>
                        <a:rPr lang="en-US" sz="1800" dirty="0"/>
                        <a:t>Based only on weight magnitude )</a:t>
                      </a:r>
                      <a:endParaRPr lang="fr-FR" sz="1800" dirty="0"/>
                    </a:p>
                  </a:txBody>
                  <a:tcPr/>
                </a:tc>
                <a:tc>
                  <a:txBody>
                    <a:bodyPr/>
                    <a:lstStyle/>
                    <a:p>
                      <a:r>
                        <a:rPr lang="en-US" sz="1800" dirty="0"/>
                        <a:t>Less sophisticated </a:t>
                      </a:r>
                    </a:p>
                    <a:p>
                      <a:r>
                        <a:rPr lang="en-US" sz="1800" dirty="0"/>
                        <a:t>Less computational time</a:t>
                      </a:r>
                      <a:endParaRPr lang="fr-FR"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Removing important </a:t>
                      </a:r>
                      <a:r>
                        <a:rPr lang="en-US" sz="1800" dirty="0" smtClean="0"/>
                        <a:t>parts.</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Low</a:t>
                      </a:r>
                      <a:r>
                        <a:rPr lang="fr-FR" sz="1800" baseline="0" dirty="0"/>
                        <a:t> </a:t>
                      </a:r>
                      <a:r>
                        <a:rPr lang="en-US" sz="1800" dirty="0" smtClean="0"/>
                        <a:t>efficiency.</a:t>
                      </a:r>
                      <a:endParaRPr lang="fr-FR" sz="1800" dirty="0"/>
                    </a:p>
                  </a:txBody>
                  <a:tcPr/>
                </a:tc>
                <a:extLst>
                  <a:ext uri="{0D108BD9-81ED-4DB2-BD59-A6C34878D82A}">
                    <a16:rowId xmlns:a16="http://schemas.microsoft.com/office/drawing/2014/main" xmlns="" val="10002"/>
                  </a:ext>
                </a:extLst>
              </a:tr>
              <a:tr h="772591">
                <a:tc>
                  <a:txBody>
                    <a:bodyPr/>
                    <a:lstStyle/>
                    <a:p>
                      <a:r>
                        <a:rPr lang="fr-FR" sz="1800" dirty="0"/>
                        <a:t> </a:t>
                      </a:r>
                      <a:r>
                        <a:rPr lang="fr-FR" sz="1800" dirty="0" err="1"/>
                        <a:t>Mutual</a:t>
                      </a:r>
                      <a:r>
                        <a:rPr lang="fr-FR" sz="1800" dirty="0"/>
                        <a:t> </a:t>
                      </a:r>
                      <a:r>
                        <a:rPr lang="fr-FR" sz="1800" dirty="0" smtClean="0"/>
                        <a:t>[22] Information </a:t>
                      </a:r>
                      <a:r>
                        <a:rPr lang="fr-FR" sz="1800" dirty="0"/>
                        <a:t>(MI) </a:t>
                      </a:r>
                      <a:r>
                        <a:rPr lang="fr-FR" sz="1800" dirty="0" err="1"/>
                        <a:t>based</a:t>
                      </a:r>
                      <a:r>
                        <a:rPr lang="fr-FR" sz="1800" dirty="0"/>
                        <a:t> </a:t>
                      </a:r>
                      <a:r>
                        <a:rPr lang="fr-FR" sz="1800" dirty="0" err="1"/>
                        <a:t>methods</a:t>
                      </a:r>
                      <a:endParaRPr lang="fr-FR" sz="1800" dirty="0"/>
                    </a:p>
                  </a:txBody>
                  <a:tcPr/>
                </a:tc>
                <a:tc>
                  <a:txBody>
                    <a:bodyPr/>
                    <a:lstStyle/>
                    <a:p>
                      <a:r>
                        <a:rPr lang="fr-FR" sz="1800" dirty="0" err="1"/>
                        <a:t>Xing</a:t>
                      </a:r>
                      <a:r>
                        <a:rPr lang="fr-FR" sz="1800" dirty="0"/>
                        <a:t>-Hu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Determining the optimal number of hidden</a:t>
                      </a:r>
                      <a:r>
                        <a:rPr lang="en-US" sz="1800" baseline="0" dirty="0"/>
                        <a:t> </a:t>
                      </a:r>
                      <a:r>
                        <a:rPr lang="en-US" sz="1800" dirty="0"/>
                        <a:t>units</a:t>
                      </a:r>
                      <a:r>
                        <a:rPr lang="fr-FR" sz="1800" dirty="0"/>
                        <a:t>,</a:t>
                      </a:r>
                      <a:r>
                        <a:rPr lang="fr-FR" sz="1800" baseline="0" dirty="0"/>
                        <a:t> </a:t>
                      </a:r>
                      <a:r>
                        <a:rPr lang="en-US" sz="1800" dirty="0"/>
                        <a:t>based on the rank of the covariance matrix.</a:t>
                      </a:r>
                      <a:endParaRPr lang="fr-FR" sz="1800" dirty="0"/>
                    </a:p>
                  </a:txBody>
                  <a:tcPr/>
                </a:tc>
                <a:tc>
                  <a:txBody>
                    <a:bodyPr/>
                    <a:lstStyle/>
                    <a:p>
                      <a:r>
                        <a:rPr lang="en-US" sz="1800" dirty="0" smtClean="0"/>
                        <a:t>Good optimization: pruning </a:t>
                      </a:r>
                      <a:r>
                        <a:rPr lang="en-US" sz="1800" dirty="0"/>
                        <a:t>both input and hidden units</a:t>
                      </a:r>
                      <a:endParaRPr lang="fr-FR" sz="1800" dirty="0"/>
                    </a:p>
                  </a:txBody>
                  <a:tcPr/>
                </a:tc>
                <a:tc>
                  <a:txBody>
                    <a:bodyPr/>
                    <a:lstStyle/>
                    <a:p>
                      <a:r>
                        <a:rPr lang="en-US" dirty="0" smtClean="0"/>
                        <a:t>Less adaptable for real-time tasks</a:t>
                      </a:r>
                      <a:endParaRPr lang="fr-FR" sz="1800" dirty="0"/>
                    </a:p>
                  </a:txBody>
                  <a:tcPr/>
                </a:tc>
                <a:extLst>
                  <a:ext uri="{0D108BD9-81ED-4DB2-BD59-A6C34878D82A}">
                    <a16:rowId xmlns:a16="http://schemas.microsoft.com/office/drawing/2014/main" xmlns="" val="10003"/>
                  </a:ext>
                </a:extLst>
              </a:tr>
              <a:tr h="571183">
                <a:tc>
                  <a:txBody>
                    <a:bodyPr/>
                    <a:lstStyle/>
                    <a:p>
                      <a:r>
                        <a:rPr lang="fr-FR" sz="1800" dirty="0" err="1"/>
                        <a:t>Evolutionary</a:t>
                      </a:r>
                      <a:r>
                        <a:rPr lang="fr-FR" sz="1800" dirty="0"/>
                        <a:t> </a:t>
                      </a:r>
                      <a:r>
                        <a:rPr lang="fr-FR" sz="1800" dirty="0" err="1" smtClean="0"/>
                        <a:t>pruning</a:t>
                      </a:r>
                      <a:r>
                        <a:rPr lang="fr-FR" sz="1800" dirty="0" smtClean="0"/>
                        <a:t> </a:t>
                      </a:r>
                      <a:r>
                        <a:rPr lang="fr-FR" sz="1800" dirty="0" err="1" smtClean="0"/>
                        <a:t>methods</a:t>
                      </a:r>
                      <a:endParaRPr lang="fr-FR" sz="1800" dirty="0" smtClean="0"/>
                    </a:p>
                    <a:p>
                      <a:r>
                        <a:rPr lang="fr-FR" sz="1800" dirty="0" smtClean="0"/>
                        <a:t>[23,24] </a:t>
                      </a:r>
                      <a:endParaRPr lang="fr-FR" sz="1800" dirty="0"/>
                    </a:p>
                  </a:txBody>
                  <a:tcPr/>
                </a:tc>
                <a:tc>
                  <a:txBody>
                    <a:bodyPr/>
                    <a:lstStyle/>
                    <a:p>
                      <a:pPr algn="just"/>
                      <a:r>
                        <a:rPr lang="fr-FR" sz="1800" dirty="0" err="1" smtClean="0"/>
                        <a:t>Whitley</a:t>
                      </a:r>
                      <a:r>
                        <a:rPr lang="fr-FR" sz="1800" dirty="0" smtClean="0"/>
                        <a:t>-Bogart</a:t>
                      </a:r>
                      <a:endParaRPr lang="fr-FR" sz="1800" dirty="0"/>
                    </a:p>
                  </a:txBody>
                  <a:tcPr/>
                </a:tc>
                <a:tc>
                  <a:txBody>
                    <a:bodyPr/>
                    <a:lstStyle/>
                    <a:p>
                      <a:pPr algn="just"/>
                      <a:r>
                        <a:rPr lang="en-US" sz="1800" b="1" dirty="0" smtClean="0"/>
                        <a:t>Genetic </a:t>
                      </a:r>
                      <a:r>
                        <a:rPr lang="en-US" sz="1800" b="1" dirty="0"/>
                        <a:t>Algorithms</a:t>
                      </a:r>
                      <a:endParaRPr lang="fr-FR" sz="1800" dirty="0"/>
                    </a:p>
                  </a:txBody>
                  <a:tcPr/>
                </a:tc>
                <a:tc>
                  <a:txBody>
                    <a:bodyPr/>
                    <a:lstStyle/>
                    <a:p>
                      <a:pPr algn="just"/>
                      <a:r>
                        <a:rPr lang="en-US" sz="1800" dirty="0" smtClean="0"/>
                        <a:t>Fewer parameters</a:t>
                      </a:r>
                    </a:p>
                    <a:p>
                      <a:pPr algn="just"/>
                      <a:r>
                        <a:rPr lang="en-US" sz="1800" dirty="0" smtClean="0"/>
                        <a:t>Improving generalization</a:t>
                      </a:r>
                      <a:endParaRPr lang="fr-FR" sz="1800" dirty="0" smtClean="0"/>
                    </a:p>
                    <a:p>
                      <a:pPr algn="just"/>
                      <a:r>
                        <a:rPr lang="fr-FR" sz="1800" dirty="0" err="1" smtClean="0"/>
                        <a:t>Flexibility</a:t>
                      </a:r>
                      <a:r>
                        <a:rPr lang="fr-FR" sz="1800" dirty="0" smtClean="0"/>
                        <a:t>, global </a:t>
                      </a:r>
                      <a:r>
                        <a:rPr lang="fr-FR" sz="1800" dirty="0" err="1" smtClean="0"/>
                        <a:t>optimization</a:t>
                      </a:r>
                      <a:endParaRPr lang="fr-FR" sz="1800" dirty="0"/>
                    </a:p>
                  </a:txBody>
                  <a:tcPr/>
                </a:tc>
                <a:tc>
                  <a:txBody>
                    <a:bodyPr/>
                    <a:lstStyle/>
                    <a:p>
                      <a:r>
                        <a:rPr lang="fr-FR" sz="1800" dirty="0"/>
                        <a:t>-</a:t>
                      </a:r>
                    </a:p>
                  </a:txBody>
                  <a:tcPr/>
                </a:tc>
                <a:extLst>
                  <a:ext uri="{0D108BD9-81ED-4DB2-BD59-A6C34878D82A}">
                    <a16:rowId xmlns:a16="http://schemas.microsoft.com/office/drawing/2014/main" xmlns="" val="10004"/>
                  </a:ext>
                </a:extLst>
              </a:tr>
              <a:tr h="815975">
                <a:tc>
                  <a:txBody>
                    <a:bodyPr/>
                    <a:lstStyle/>
                    <a:p>
                      <a:r>
                        <a:rPr lang="en-US" sz="1800" dirty="0"/>
                        <a:t>Sensitivity</a:t>
                      </a:r>
                    </a:p>
                    <a:p>
                      <a:r>
                        <a:rPr lang="en-US" sz="1800" dirty="0"/>
                        <a:t>Analysis (SA) </a:t>
                      </a:r>
                      <a:r>
                        <a:rPr lang="en-US" sz="1800" dirty="0" smtClean="0"/>
                        <a:t>b-methods[25]</a:t>
                      </a:r>
                      <a:endParaRPr lang="fr-FR" sz="1800" dirty="0"/>
                    </a:p>
                  </a:txBody>
                  <a:tcPr/>
                </a:tc>
                <a:tc>
                  <a:txBody>
                    <a:bodyPr/>
                    <a:lstStyle/>
                    <a:p>
                      <a:r>
                        <a:rPr lang="fr-FR" sz="1800" dirty="0"/>
                        <a:t>OBD</a:t>
                      </a:r>
                    </a:p>
                    <a:p>
                      <a:r>
                        <a:rPr lang="fr-FR" sz="1800" dirty="0"/>
                        <a:t>OBS</a:t>
                      </a:r>
                    </a:p>
                  </a:txBody>
                  <a:tcPr/>
                </a:tc>
                <a:tc>
                  <a:txBody>
                    <a:bodyPr/>
                    <a:lstStyle/>
                    <a:p>
                      <a:pPr algn="just"/>
                      <a:r>
                        <a:rPr lang="en-US" sz="1800" dirty="0"/>
                        <a:t>Pruning</a:t>
                      </a:r>
                      <a:r>
                        <a:rPr lang="en-US" sz="1800" baseline="0" dirty="0"/>
                        <a:t> </a:t>
                      </a:r>
                      <a:r>
                        <a:rPr lang="en-US" sz="1800" dirty="0"/>
                        <a:t>the weight or node with</a:t>
                      </a:r>
                      <a:r>
                        <a:rPr lang="en-US" sz="1800" baseline="0" dirty="0"/>
                        <a:t> </a:t>
                      </a:r>
                      <a:r>
                        <a:rPr lang="en-US" sz="1800" b="1" dirty="0" smtClean="0"/>
                        <a:t>least </a:t>
                      </a:r>
                      <a:r>
                        <a:rPr lang="en-US" sz="1800" b="1" dirty="0"/>
                        <a:t>effect on the objective </a:t>
                      </a:r>
                      <a:r>
                        <a:rPr lang="en-US" sz="1800" b="1" dirty="0" smtClean="0"/>
                        <a:t>function</a:t>
                      </a:r>
                      <a:endParaRPr lang="fr-FR" sz="1800" b="1" dirty="0"/>
                    </a:p>
                  </a:txBody>
                  <a:tcPr/>
                </a:tc>
                <a:tc>
                  <a:txBody>
                    <a:bodyPr/>
                    <a:lstStyle/>
                    <a:p>
                      <a:r>
                        <a:rPr lang="fr-FR" sz="1800" dirty="0"/>
                        <a:t>-</a:t>
                      </a:r>
                    </a:p>
                  </a:txBody>
                  <a:tcPr/>
                </a:tc>
                <a:tc>
                  <a:txBody>
                    <a:bodyPr/>
                    <a:lstStyle/>
                    <a:p>
                      <a:pPr algn="just"/>
                      <a:r>
                        <a:rPr lang="en-US" sz="1800" dirty="0"/>
                        <a:t>Additional computation (Hessian matrix)</a:t>
                      </a:r>
                      <a:endParaRPr lang="fr-FR" sz="1800" dirty="0"/>
                    </a:p>
                  </a:txBody>
                  <a:tcPr/>
                </a:tc>
                <a:extLst>
                  <a:ext uri="{0D108BD9-81ED-4DB2-BD59-A6C34878D82A}">
                    <a16:rowId xmlns:a16="http://schemas.microsoft.com/office/drawing/2014/main" xmlns="" val="10005"/>
                  </a:ext>
                </a:extLst>
              </a:tr>
              <a:tr h="571183">
                <a:tc>
                  <a:txBody>
                    <a:bodyPr/>
                    <a:lstStyle/>
                    <a:p>
                      <a:r>
                        <a:rPr lang="fr-FR" sz="1800" dirty="0" err="1"/>
                        <a:t>Significance</a:t>
                      </a:r>
                      <a:r>
                        <a:rPr lang="fr-FR" sz="1800" dirty="0"/>
                        <a:t> </a:t>
                      </a:r>
                      <a:r>
                        <a:rPr lang="fr-FR" sz="1800" dirty="0" smtClean="0"/>
                        <a:t>{26] </a:t>
                      </a:r>
                      <a:r>
                        <a:rPr lang="fr-FR" sz="1800" dirty="0" err="1" smtClean="0"/>
                        <a:t>pruning</a:t>
                      </a:r>
                      <a:r>
                        <a:rPr lang="fr-FR" sz="1800" dirty="0" smtClean="0"/>
                        <a:t> </a:t>
                      </a:r>
                      <a:r>
                        <a:rPr lang="fr-FR" sz="1800" dirty="0" err="1"/>
                        <a:t>methods</a:t>
                      </a:r>
                      <a:endParaRPr lang="fr-FR" sz="1800" dirty="0"/>
                    </a:p>
                  </a:txBody>
                  <a:tcPr/>
                </a:tc>
                <a:tc>
                  <a:txBody>
                    <a:bodyPr/>
                    <a:lstStyle/>
                    <a:p>
                      <a:r>
                        <a:rPr lang="fr-FR" sz="1800" dirty="0"/>
                        <a:t>N2PS</a:t>
                      </a:r>
                    </a:p>
                  </a:txBody>
                  <a:tcPr/>
                </a:tc>
                <a:tc>
                  <a:txBody>
                    <a:bodyPr/>
                    <a:lstStyle/>
                    <a:p>
                      <a:pPr algn="just"/>
                      <a:r>
                        <a:rPr lang="en-US" sz="1800" dirty="0"/>
                        <a:t>Elimination</a:t>
                      </a:r>
                      <a:r>
                        <a:rPr lang="en-US" sz="1800" baseline="0" dirty="0"/>
                        <a:t> of</a:t>
                      </a:r>
                      <a:r>
                        <a:rPr lang="en-US" sz="1800" dirty="0"/>
                        <a:t> nodes with low </a:t>
                      </a:r>
                      <a:r>
                        <a:rPr lang="en-US" sz="1800" b="1" dirty="0"/>
                        <a:t>significance value(threshold).</a:t>
                      </a:r>
                      <a:endParaRPr lang="fr-FR" sz="1800" b="1" dirty="0" err="1"/>
                    </a:p>
                  </a:txBody>
                  <a:tcPr/>
                </a:tc>
                <a:tc>
                  <a:txBody>
                    <a:bodyPr/>
                    <a:lstStyle/>
                    <a:p>
                      <a:pPr algn="just"/>
                      <a:r>
                        <a:rPr lang="en-US" sz="1800" dirty="0"/>
                        <a:t>Remove</a:t>
                      </a:r>
                      <a:r>
                        <a:rPr lang="en-US" sz="1800" baseline="0" dirty="0"/>
                        <a:t> </a:t>
                      </a:r>
                      <a:r>
                        <a:rPr lang="en-US" sz="1800" dirty="0"/>
                        <a:t>both irrelevant input</a:t>
                      </a:r>
                      <a:r>
                        <a:rPr lang="en-US" sz="1800" baseline="0" dirty="0"/>
                        <a:t> </a:t>
                      </a:r>
                      <a:r>
                        <a:rPr lang="en-US" sz="1800" dirty="0"/>
                        <a:t>and hidden nodes.</a:t>
                      </a:r>
                      <a:endParaRPr lang="fr-FR" sz="1800" dirty="0"/>
                    </a:p>
                  </a:txBody>
                  <a:tcPr/>
                </a:tc>
                <a:tc>
                  <a:txBody>
                    <a:bodyPr/>
                    <a:lstStyle/>
                    <a:p>
                      <a:r>
                        <a:rPr lang="fr-FR" sz="1800" dirty="0"/>
                        <a:t>-</a:t>
                      </a:r>
                    </a:p>
                  </a:txBody>
                  <a:tcPr/>
                </a:tc>
                <a:extLst>
                  <a:ext uri="{0D108BD9-81ED-4DB2-BD59-A6C34878D82A}">
                    <a16:rowId xmlns:a16="http://schemas.microsoft.com/office/drawing/2014/main" xmlns="" val="10006"/>
                  </a:ext>
                </a:extLst>
              </a:tr>
            </a:tbl>
          </a:graphicData>
        </a:graphic>
      </p:graphicFrame>
      <p:sp>
        <p:nvSpPr>
          <p:cNvPr id="3" name="Titre 1"/>
          <p:cNvSpPr>
            <a:spLocks noGrp="1"/>
          </p:cNvSpPr>
          <p:nvPr>
            <p:ph type="title"/>
          </p:nvPr>
        </p:nvSpPr>
        <p:spPr>
          <a:xfrm>
            <a:off x="1097076" y="223982"/>
            <a:ext cx="10440988" cy="468314"/>
          </a:xfrm>
        </p:spPr>
        <p:txBody>
          <a:bodyPr>
            <a:normAutofit fontScale="90000"/>
          </a:bodyPr>
          <a:lstStyle/>
          <a:p>
            <a:pPr algn="ctr"/>
            <a:r>
              <a:rPr lang="fr-FR" sz="3200" dirty="0">
                <a:latin typeface="Arial" pitchFamily="34" charset="0"/>
                <a:cs typeface="Arial" pitchFamily="34" charset="0"/>
              </a:rPr>
              <a:t>State of the </a:t>
            </a:r>
            <a:r>
              <a:rPr lang="fr-FR" sz="3200" dirty="0" smtClean="0">
                <a:latin typeface="Arial" pitchFamily="34" charset="0"/>
                <a:cs typeface="Arial" pitchFamily="34" charset="0"/>
              </a:rPr>
              <a:t>art: </a:t>
            </a:r>
            <a:r>
              <a:rPr lang="fr-FR" sz="3200" dirty="0" err="1" smtClean="0">
                <a:latin typeface="Arial" pitchFamily="34" charset="0"/>
                <a:cs typeface="Arial" pitchFamily="34" charset="0"/>
              </a:rPr>
              <a:t>pruning</a:t>
            </a:r>
            <a:r>
              <a:rPr lang="fr-FR" sz="3200" dirty="0" smtClean="0">
                <a:latin typeface="Arial" pitchFamily="34" charset="0"/>
                <a:cs typeface="Arial" pitchFamily="34" charset="0"/>
              </a:rPr>
              <a:t> techniques</a:t>
            </a:r>
            <a:r>
              <a:rPr lang="fr-FR" sz="3200" dirty="0">
                <a:latin typeface="Arial" pitchFamily="34" charset="0"/>
                <a:cs typeface="Arial" pitchFamily="34" charset="0"/>
              </a:rPr>
              <a:t/>
            </a:r>
            <a:br>
              <a:rPr lang="fr-FR" sz="3200" dirty="0">
                <a:latin typeface="Arial" pitchFamily="34" charset="0"/>
                <a:cs typeface="Arial" pitchFamily="34" charset="0"/>
              </a:rPr>
            </a:br>
            <a:endParaRPr lang="fr-FR" sz="3200" dirty="0">
              <a:latin typeface="Arial" pitchFamily="34" charset="0"/>
              <a:cs typeface="Arial" pitchFamily="34" charset="0"/>
            </a:endParaRPr>
          </a:p>
        </p:txBody>
      </p:sp>
      <p:sp>
        <p:nvSpPr>
          <p:cNvPr id="4" name="Rectangle 3">
            <a:extLst>
              <a:ext uri="{FF2B5EF4-FFF2-40B4-BE49-F238E27FC236}">
                <a16:creationId xmlns:a16="http://schemas.microsoft.com/office/drawing/2014/main" xmlns="" id="{3508F824-A77A-44F6-A0CD-8E3C2B71DFBE}"/>
              </a:ext>
            </a:extLst>
          </p:cNvPr>
          <p:cNvSpPr/>
          <p:nvPr/>
        </p:nvSpPr>
        <p:spPr>
          <a:xfrm>
            <a:off x="0" y="3929204"/>
            <a:ext cx="12192000" cy="91894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NETCOM - Notes et délibé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6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4062" y="877054"/>
            <a:ext cx="4514890" cy="369332"/>
          </a:xfrm>
          <a:prstGeom prst="rect">
            <a:avLst/>
          </a:prstGeom>
        </p:spPr>
        <p:txBody>
          <a:bodyPr wrap="none">
            <a:spAutoFit/>
          </a:bodyPr>
          <a:lstStyle/>
          <a:p>
            <a:r>
              <a:rPr lang="fr-FR" b="1" dirty="0"/>
              <a:t> </a:t>
            </a:r>
            <a:r>
              <a:rPr lang="fr-FR" b="1" dirty="0" err="1"/>
              <a:t>Teager</a:t>
            </a:r>
            <a:r>
              <a:rPr lang="fr-FR" b="1" dirty="0"/>
              <a:t>-Kaiser </a:t>
            </a:r>
            <a:r>
              <a:rPr lang="fr-FR" b="1" dirty="0" err="1"/>
              <a:t>Energy</a:t>
            </a:r>
            <a:r>
              <a:rPr lang="fr-FR" b="1" dirty="0"/>
              <a:t> </a:t>
            </a:r>
            <a:r>
              <a:rPr lang="fr-FR" b="1" dirty="0" err="1"/>
              <a:t>Operator</a:t>
            </a:r>
            <a:r>
              <a:rPr lang="fr-FR" b="1" dirty="0"/>
              <a:t> (TKEO)</a:t>
            </a:r>
          </a:p>
        </p:txBody>
      </p:sp>
      <p:sp>
        <p:nvSpPr>
          <p:cNvPr id="4" name="Rectangle 3"/>
          <p:cNvSpPr/>
          <p:nvPr/>
        </p:nvSpPr>
        <p:spPr>
          <a:xfrm>
            <a:off x="306056" y="1580482"/>
            <a:ext cx="3767378" cy="400110"/>
          </a:xfrm>
          <a:prstGeom prst="rect">
            <a:avLst/>
          </a:prstGeom>
        </p:spPr>
        <p:txBody>
          <a:bodyPr wrap="none">
            <a:spAutoFit/>
          </a:bodyPr>
          <a:lstStyle/>
          <a:p>
            <a:r>
              <a:rPr lang="el-GR" sz="2000" b="1" dirty="0"/>
              <a:t>Ψ[</a:t>
            </a:r>
            <a:r>
              <a:rPr lang="fr-FR" sz="2000" b="1" dirty="0"/>
              <a:t>x(n)] = </a:t>
            </a:r>
            <a:r>
              <a:rPr lang="fr-FR" sz="2000" b="1" dirty="0" smtClean="0"/>
              <a:t>x^2(n) </a:t>
            </a:r>
            <a:r>
              <a:rPr lang="fr-FR" sz="2000" b="1" dirty="0"/>
              <a:t>- x(n+1)x(n-1)</a:t>
            </a:r>
          </a:p>
        </p:txBody>
      </p:sp>
      <p:sp>
        <p:nvSpPr>
          <p:cNvPr id="5" name="Rectangle 4"/>
          <p:cNvSpPr/>
          <p:nvPr/>
        </p:nvSpPr>
        <p:spPr>
          <a:xfrm>
            <a:off x="98748" y="2252395"/>
            <a:ext cx="5143811" cy="646331"/>
          </a:xfrm>
          <a:prstGeom prst="rect">
            <a:avLst/>
          </a:prstGeom>
        </p:spPr>
        <p:txBody>
          <a:bodyPr wrap="square">
            <a:spAutoFit/>
          </a:bodyPr>
          <a:lstStyle/>
          <a:p>
            <a:pPr marL="285750" indent="-285750" algn="just">
              <a:buFont typeface="Arial" panose="020B0604020202020204" pitchFamily="34" charset="0"/>
              <a:buChar char="•"/>
            </a:pPr>
            <a:r>
              <a:rPr lang="en-US" dirty="0"/>
              <a:t>Tracking instantaneous energy or </a:t>
            </a:r>
            <a:r>
              <a:rPr lang="en-US" b="1" dirty="0"/>
              <a:t>amplitude </a:t>
            </a:r>
            <a:r>
              <a:rPr lang="en-US" dirty="0"/>
              <a:t>and</a:t>
            </a:r>
            <a:r>
              <a:rPr lang="en-US" b="1" dirty="0"/>
              <a:t> frequency changes </a:t>
            </a:r>
            <a:r>
              <a:rPr lang="en-US" dirty="0"/>
              <a:t>in the signal</a:t>
            </a:r>
            <a:r>
              <a:rPr lang="en-US" dirty="0" smtClean="0"/>
              <a:t>.</a:t>
            </a:r>
            <a:endParaRPr lang="en-US" dirty="0"/>
          </a:p>
        </p:txBody>
      </p:sp>
      <p:sp>
        <p:nvSpPr>
          <p:cNvPr id="6" name="Rectangle 5"/>
          <p:cNvSpPr/>
          <p:nvPr/>
        </p:nvSpPr>
        <p:spPr>
          <a:xfrm>
            <a:off x="6509708" y="1561346"/>
            <a:ext cx="3506088" cy="369332"/>
          </a:xfrm>
          <a:prstGeom prst="rect">
            <a:avLst/>
          </a:prstGeom>
        </p:spPr>
        <p:txBody>
          <a:bodyPr wrap="none">
            <a:spAutoFit/>
          </a:bodyPr>
          <a:lstStyle/>
          <a:p>
            <a:r>
              <a:rPr lang="en-US" b="1" dirty="0"/>
              <a:t>Energy variations in the signal</a:t>
            </a:r>
            <a:endParaRPr lang="fr-FR" dirty="0"/>
          </a:p>
        </p:txBody>
      </p:sp>
      <p:sp>
        <p:nvSpPr>
          <p:cNvPr id="7" name="Flèche droite 6"/>
          <p:cNvSpPr/>
          <p:nvPr/>
        </p:nvSpPr>
        <p:spPr>
          <a:xfrm>
            <a:off x="5009508" y="1580482"/>
            <a:ext cx="1187135"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14056" y="3287656"/>
            <a:ext cx="2847383" cy="400110"/>
          </a:xfrm>
          <a:prstGeom prst="rect">
            <a:avLst/>
          </a:prstGeom>
        </p:spPr>
        <p:txBody>
          <a:bodyPr wrap="none">
            <a:spAutoFit/>
          </a:bodyPr>
          <a:lstStyle/>
          <a:p>
            <a:r>
              <a:rPr lang="fr-FR" sz="2000" b="1" dirty="0"/>
              <a:t>x(n) = </a:t>
            </a:r>
            <a:r>
              <a:rPr lang="fr-FR" sz="2000" b="1" dirty="0" err="1"/>
              <a:t>Acos</a:t>
            </a:r>
            <a:r>
              <a:rPr lang="fr-FR" sz="2000" b="1" dirty="0"/>
              <a:t>[</a:t>
            </a:r>
            <a:r>
              <a:rPr lang="el-GR" sz="2000" b="1" dirty="0"/>
              <a:t>ω0(</a:t>
            </a:r>
            <a:r>
              <a:rPr lang="fr-FR" sz="2000" b="1" dirty="0"/>
              <a:t>n) + </a:t>
            </a:r>
            <a:r>
              <a:rPr lang="el-GR" sz="2000" b="1" dirty="0"/>
              <a:t>θ]</a:t>
            </a:r>
            <a:endParaRPr lang="fr-FR" sz="2000" b="1" dirty="0"/>
          </a:p>
        </p:txBody>
      </p:sp>
      <p:sp>
        <p:nvSpPr>
          <p:cNvPr id="9" name="Rectangle 8"/>
          <p:cNvSpPr/>
          <p:nvPr/>
        </p:nvSpPr>
        <p:spPr>
          <a:xfrm>
            <a:off x="758479" y="3868376"/>
            <a:ext cx="2877711" cy="923330"/>
          </a:xfrm>
          <a:prstGeom prst="rect">
            <a:avLst/>
          </a:prstGeom>
        </p:spPr>
        <p:txBody>
          <a:bodyPr wrap="none">
            <a:spAutoFit/>
          </a:bodyPr>
          <a:lstStyle/>
          <a:p>
            <a:r>
              <a:rPr lang="en-US" dirty="0"/>
              <a:t>where n : sequence index </a:t>
            </a:r>
          </a:p>
          <a:p>
            <a:r>
              <a:rPr lang="en-US" dirty="0"/>
              <a:t>           x : raw EMG signal</a:t>
            </a:r>
          </a:p>
          <a:p>
            <a:r>
              <a:rPr lang="en-US" dirty="0"/>
              <a:t>           θ : initial </a:t>
            </a:r>
            <a:r>
              <a:rPr lang="en-US" dirty="0" smtClean="0"/>
              <a:t>phase</a:t>
            </a:r>
            <a:endParaRPr lang="fr-FR" dirty="0"/>
          </a:p>
        </p:txBody>
      </p:sp>
      <p:sp>
        <p:nvSpPr>
          <p:cNvPr id="12" name="Rectangle à coins arrondis 11"/>
          <p:cNvSpPr/>
          <p:nvPr/>
        </p:nvSpPr>
        <p:spPr>
          <a:xfrm>
            <a:off x="255256" y="1493521"/>
            <a:ext cx="10118104" cy="55819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348" y="2378657"/>
            <a:ext cx="5602536" cy="311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538851" y="934279"/>
            <a:ext cx="1338828" cy="369332"/>
          </a:xfrm>
          <a:prstGeom prst="rect">
            <a:avLst/>
          </a:prstGeom>
        </p:spPr>
        <p:txBody>
          <a:bodyPr wrap="none">
            <a:spAutoFit/>
          </a:bodyPr>
          <a:lstStyle/>
          <a:p>
            <a:r>
              <a:rPr lang="en-US" dirty="0" smtClean="0"/>
              <a:t>[7, 15 </a:t>
            </a:r>
            <a:r>
              <a:rPr lang="en-US" dirty="0"/>
              <a:t>,</a:t>
            </a:r>
            <a:r>
              <a:rPr lang="en-US" dirty="0" smtClean="0"/>
              <a:t>16]  </a:t>
            </a:r>
            <a:endParaRPr lang="fr-FR" dirty="0"/>
          </a:p>
        </p:txBody>
      </p:sp>
      <p:sp>
        <p:nvSpPr>
          <p:cNvPr id="15" name="Rectangle à coins arrondis 14"/>
          <p:cNvSpPr/>
          <p:nvPr/>
        </p:nvSpPr>
        <p:spPr>
          <a:xfrm>
            <a:off x="8045468" y="5737200"/>
            <a:ext cx="2794000" cy="582703"/>
          </a:xfrm>
          <a:prstGeom prst="roundRect">
            <a:avLst/>
          </a:prstGeom>
          <a:solidFill>
            <a:srgbClr val="FDF4F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Onset/Offset Detection</a:t>
            </a:r>
            <a:endParaRPr lang="fr-FR" b="1" dirty="0">
              <a:solidFill>
                <a:schemeClr val="tx1"/>
              </a:solidFill>
            </a:endParaRPr>
          </a:p>
        </p:txBody>
      </p:sp>
      <p:sp>
        <p:nvSpPr>
          <p:cNvPr id="16" name="Rectangle à coins arrondis 15"/>
          <p:cNvSpPr/>
          <p:nvPr/>
        </p:nvSpPr>
        <p:spPr>
          <a:xfrm>
            <a:off x="799788" y="3208615"/>
            <a:ext cx="2899196" cy="5581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5609652" y="4679891"/>
            <a:ext cx="1043876" cy="646331"/>
          </a:xfrm>
          <a:prstGeom prst="rect">
            <a:avLst/>
          </a:prstGeom>
        </p:spPr>
        <p:txBody>
          <a:bodyPr wrap="none">
            <a:spAutoFit/>
          </a:bodyPr>
          <a:lstStyle/>
          <a:p>
            <a:pPr algn="ctr"/>
            <a:r>
              <a:rPr lang="en-US" b="1" dirty="0" smtClean="0">
                <a:solidFill>
                  <a:schemeClr val="accent1">
                    <a:lumMod val="75000"/>
                  </a:schemeClr>
                </a:solidFill>
              </a:rPr>
              <a:t>TKEO</a:t>
            </a:r>
          </a:p>
          <a:p>
            <a:pPr algn="ctr"/>
            <a:r>
              <a:rPr lang="en-US" b="1" dirty="0" smtClean="0">
                <a:solidFill>
                  <a:schemeClr val="accent1">
                    <a:lumMod val="75000"/>
                  </a:schemeClr>
                </a:solidFill>
              </a:rPr>
              <a:t> signals</a:t>
            </a:r>
            <a:endParaRPr lang="fr-FR" b="1" dirty="0">
              <a:solidFill>
                <a:schemeClr val="accent1">
                  <a:lumMod val="75000"/>
                </a:schemeClr>
              </a:solidFill>
            </a:endParaRPr>
          </a:p>
        </p:txBody>
      </p:sp>
      <p:sp>
        <p:nvSpPr>
          <p:cNvPr id="11" name="Rectangle 10"/>
          <p:cNvSpPr/>
          <p:nvPr/>
        </p:nvSpPr>
        <p:spPr>
          <a:xfrm>
            <a:off x="5641713" y="3127050"/>
            <a:ext cx="979755" cy="646331"/>
          </a:xfrm>
          <a:prstGeom prst="rect">
            <a:avLst/>
          </a:prstGeom>
        </p:spPr>
        <p:txBody>
          <a:bodyPr wrap="none">
            <a:spAutoFit/>
          </a:bodyPr>
          <a:lstStyle/>
          <a:p>
            <a:pPr algn="ctr"/>
            <a:r>
              <a:rPr lang="en-US" b="1" dirty="0" err="1" smtClean="0">
                <a:solidFill>
                  <a:schemeClr val="accent1">
                    <a:lumMod val="75000"/>
                  </a:schemeClr>
                </a:solidFill>
              </a:rPr>
              <a:t>sEMG</a:t>
            </a:r>
            <a:r>
              <a:rPr lang="en-US" b="1" dirty="0" smtClean="0">
                <a:solidFill>
                  <a:schemeClr val="accent1">
                    <a:lumMod val="75000"/>
                  </a:schemeClr>
                </a:solidFill>
              </a:rPr>
              <a:t> </a:t>
            </a:r>
          </a:p>
          <a:p>
            <a:pPr algn="ctr"/>
            <a:r>
              <a:rPr lang="en-US" b="1" dirty="0" smtClean="0">
                <a:solidFill>
                  <a:schemeClr val="accent1">
                    <a:lumMod val="75000"/>
                  </a:schemeClr>
                </a:solidFill>
              </a:rPr>
              <a:t>signals</a:t>
            </a:r>
            <a:endParaRPr lang="fr-FR" b="1" dirty="0">
              <a:solidFill>
                <a:schemeClr val="accent1">
                  <a:lumMod val="75000"/>
                </a:schemeClr>
              </a:solidFill>
            </a:endParaRPr>
          </a:p>
        </p:txBody>
      </p:sp>
      <p:sp>
        <p:nvSpPr>
          <p:cNvPr id="19" name="Flèche droite 18"/>
          <p:cNvSpPr/>
          <p:nvPr/>
        </p:nvSpPr>
        <p:spPr>
          <a:xfrm>
            <a:off x="7152640" y="5853453"/>
            <a:ext cx="700083" cy="350196"/>
          </a:xfrm>
          <a:prstGeom prst="rightArrow">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6621468" y="2378657"/>
            <a:ext cx="5490776" cy="306202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Picture 4" descr="ENETCOM - Notes et délibér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2160" y="183786"/>
            <a:ext cx="1141339" cy="503817"/>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xmlns="" id="{4054EAE5-A10F-4DE4-A0BC-FD685C41E1D7}"/>
              </a:ext>
            </a:extLst>
          </p:cNvPr>
          <p:cNvSpPr/>
          <p:nvPr/>
        </p:nvSpPr>
        <p:spPr>
          <a:xfrm>
            <a:off x="1615130" y="-20565"/>
            <a:ext cx="9066521" cy="716350"/>
          </a:xfrm>
          <a:prstGeom prst="rect">
            <a:avLst/>
          </a:prstGeom>
        </p:spPr>
        <p:txBody>
          <a:bodyPr wrap="none">
            <a:spAutoFit/>
          </a:bodyPr>
          <a:lstStyle/>
          <a:p>
            <a:pPr>
              <a:lnSpc>
                <a:spcPct val="200000"/>
              </a:lnSpc>
            </a:pPr>
            <a:r>
              <a:rPr lang="en-US" sz="2400" b="1" dirty="0">
                <a:solidFill>
                  <a:schemeClr val="bg1"/>
                </a:solidFill>
              </a:rPr>
              <a:t>Implementation of State-of-the-Art Segmentation Techniques</a:t>
            </a:r>
            <a:endParaRPr lang="fr-FR" sz="2400" b="1" dirty="0">
              <a:solidFill>
                <a:schemeClr val="bg1"/>
              </a:solidFill>
            </a:endParaRPr>
          </a:p>
        </p:txBody>
      </p:sp>
    </p:spTree>
    <p:extLst>
      <p:ext uri="{BB962C8B-B14F-4D97-AF65-F5344CB8AC3E}">
        <p14:creationId xmlns:p14="http://schemas.microsoft.com/office/powerpoint/2010/main" val="167343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p:bldP spid="11" grpId="0"/>
      <p:bldP spid="19" grpId="0" animBg="1"/>
      <p:bldP spid="20" grpId="0" animBg="1"/>
    </p:bldLst>
  </p:timing>
</p:sld>
</file>

<file path=ppt/theme/theme1.xml><?xml version="1.0" encoding="utf-8"?>
<a:theme xmlns:a="http://schemas.openxmlformats.org/drawingml/2006/main" name="TUC Folgefolien ">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äsentationsvorlage Allgemein.pptx" id="{0DF1CC24-F3C1-4A70-8ABF-7B93BCF191FC}" vid="{B5F17471-D010-4643-8079-B9EA2FF16AAE}"/>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10286</TotalTime>
  <Words>3946</Words>
  <Application>Microsoft Office PowerPoint</Application>
  <PresentationFormat>Personnalisé</PresentationFormat>
  <Paragraphs>836</Paragraphs>
  <Slides>45</Slides>
  <Notes>38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45</vt:i4>
      </vt:variant>
    </vt:vector>
  </HeadingPairs>
  <TitlesOfParts>
    <vt:vector size="51" baseType="lpstr">
      <vt:lpstr>Arial</vt:lpstr>
      <vt:lpstr>Montserrat Medium</vt:lpstr>
      <vt:lpstr>Wingdings</vt:lpstr>
      <vt:lpstr>Calibri</vt:lpstr>
      <vt:lpstr>Roboto</vt:lpstr>
      <vt:lpstr>TUC Folgefolien </vt:lpstr>
      <vt:lpstr>Présentation PowerPoint</vt:lpstr>
      <vt:lpstr>Présentation PowerPoint</vt:lpstr>
      <vt:lpstr>Présentation PowerPoint</vt:lpstr>
      <vt:lpstr>Présentation PowerPoint</vt:lpstr>
      <vt:lpstr>Présentation PowerPoint</vt:lpstr>
      <vt:lpstr>State of the art: segmentation techniques</vt:lpstr>
      <vt:lpstr>State of the art: segmentation techniques</vt:lpstr>
      <vt:lpstr>State of the art: pruning techniques </vt:lpstr>
      <vt:lpstr>Présentation PowerPoint</vt:lpstr>
      <vt:lpstr>Présentation PowerPoint</vt:lpstr>
      <vt:lpstr>Présentation PowerPoint</vt:lpstr>
      <vt:lpstr>Présentation PowerPoint</vt:lpstr>
      <vt:lpstr>Proposed solution </vt:lpstr>
      <vt:lpstr>Proposed solution </vt:lpstr>
      <vt:lpstr>Proposed solution </vt:lpstr>
      <vt:lpstr>Proposed solution </vt:lpstr>
      <vt:lpstr>Proposed solution </vt:lpstr>
      <vt:lpstr>Proposed solution </vt:lpstr>
      <vt:lpstr>Proposed solution </vt:lpstr>
      <vt:lpstr>Proposed solution </vt:lpstr>
      <vt:lpstr>Proposed solution </vt:lpstr>
      <vt:lpstr>Proposed solution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Pruning</vt:lpstr>
      <vt:lpstr>Présentation PowerPoint</vt:lpstr>
      <vt:lpstr>Présentation PowerPoint</vt:lpstr>
      <vt:lpstr>Présentation PowerPoint</vt:lpstr>
      <vt:lpstr>Pruning</vt:lpstr>
      <vt:lpstr>Pruning</vt:lpstr>
      <vt:lpstr>Segmentation</vt:lpstr>
      <vt:lpstr>Segmentation</vt:lpstr>
      <vt:lpstr>Segmentation</vt:lpstr>
      <vt:lpstr>Segmentation</vt:lpstr>
    </vt:vector>
  </TitlesOfParts>
  <Company>TU Chemnitz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Yahia Kallel</dc:creator>
  <cp:lastModifiedBy>khouloud Matri</cp:lastModifiedBy>
  <cp:revision>1108</cp:revision>
  <cp:lastPrinted>2015-10-30T11:33:42Z</cp:lastPrinted>
  <dcterms:created xsi:type="dcterms:W3CDTF">2019-08-17T06:10:37Z</dcterms:created>
  <dcterms:modified xsi:type="dcterms:W3CDTF">2025-02-28T13:29:17Z</dcterms:modified>
</cp:coreProperties>
</file>